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handoutMasterIdLst>
    <p:handoutMasterId r:id="rId57"/>
  </p:handoutMasterIdLst>
  <p:sldIdLst>
    <p:sldId id="280" r:id="rId3"/>
    <p:sldId id="306" r:id="rId4"/>
    <p:sldId id="311" r:id="rId5"/>
    <p:sldId id="307" r:id="rId6"/>
    <p:sldId id="308" r:id="rId7"/>
    <p:sldId id="309" r:id="rId8"/>
    <p:sldId id="310" r:id="rId9"/>
    <p:sldId id="312" r:id="rId10"/>
    <p:sldId id="256" r:id="rId11"/>
    <p:sldId id="257" r:id="rId12"/>
    <p:sldId id="260" r:id="rId13"/>
    <p:sldId id="261" r:id="rId14"/>
    <p:sldId id="262" r:id="rId15"/>
    <p:sldId id="281" r:id="rId16"/>
    <p:sldId id="282" r:id="rId17"/>
    <p:sldId id="283" r:id="rId18"/>
    <p:sldId id="284" r:id="rId19"/>
    <p:sldId id="285" r:id="rId20"/>
    <p:sldId id="264" r:id="rId21"/>
    <p:sldId id="263" r:id="rId22"/>
    <p:sldId id="266" r:id="rId23"/>
    <p:sldId id="267" r:id="rId24"/>
    <p:sldId id="286" r:id="rId25"/>
    <p:sldId id="287" r:id="rId26"/>
    <p:sldId id="288" r:id="rId27"/>
    <p:sldId id="289" r:id="rId28"/>
    <p:sldId id="290" r:id="rId29"/>
    <p:sldId id="268" r:id="rId30"/>
    <p:sldId id="273" r:id="rId31"/>
    <p:sldId id="272" r:id="rId32"/>
    <p:sldId id="271" r:id="rId33"/>
    <p:sldId id="291" r:id="rId34"/>
    <p:sldId id="292" r:id="rId35"/>
    <p:sldId id="293" r:id="rId36"/>
    <p:sldId id="294" r:id="rId37"/>
    <p:sldId id="295" r:id="rId38"/>
    <p:sldId id="274" r:id="rId39"/>
    <p:sldId id="270" r:id="rId40"/>
    <p:sldId id="269" r:id="rId41"/>
    <p:sldId id="275" r:id="rId42"/>
    <p:sldId id="296" r:id="rId43"/>
    <p:sldId id="297" r:id="rId44"/>
    <p:sldId id="299" r:id="rId45"/>
    <p:sldId id="300" r:id="rId46"/>
    <p:sldId id="301" r:id="rId47"/>
    <p:sldId id="276" r:id="rId48"/>
    <p:sldId id="277" r:id="rId49"/>
    <p:sldId id="278" r:id="rId50"/>
    <p:sldId id="279" r:id="rId51"/>
    <p:sldId id="298" r:id="rId52"/>
    <p:sldId id="302" r:id="rId53"/>
    <p:sldId id="303" r:id="rId54"/>
    <p:sldId id="304" r:id="rId55"/>
    <p:sldId id="305" r:id="rId56"/>
  </p:sldIdLst>
  <p:sldSz cx="9144000" cy="6858000" type="screen4x3"/>
  <p:notesSz cx="6883400" cy="9240838"/>
  <p:custShowLst>
    <p:custShow name="(1.1)" id="0">
      <p:sldLst>
        <p:sld r:id="rId12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FF"/>
    <a:srgbClr val="FF0000"/>
    <a:srgbClr val="990000"/>
    <a:srgbClr val="FF33CC"/>
    <a:srgbClr val="CC3300"/>
    <a:srgbClr val="000099"/>
    <a:srgbClr val="0000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529" autoAdjust="0"/>
    <p:restoredTop sz="94803" autoAdjust="0"/>
  </p:normalViewPr>
  <p:slideViewPr>
    <p:cSldViewPr>
      <p:cViewPr>
        <p:scale>
          <a:sx n="120" d="100"/>
          <a:sy n="120" d="100"/>
        </p:scale>
        <p:origin x="1176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0" tIns="46065" rIns="92130" bIns="46065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829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0" tIns="46065" rIns="92130" bIns="46065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8875"/>
            <a:ext cx="2982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0" tIns="46065" rIns="92130" bIns="46065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778875"/>
            <a:ext cx="29829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0" tIns="46065" rIns="92130" bIns="46065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29E052DA-45A1-4643-A440-8F962F36A0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3A1DD-0493-4C02-8D45-71044E2C1C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481190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CB293-8953-46FC-8E21-2AA2A160A9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26981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FC19A-0153-4502-902A-00D0A00C9B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315416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586AD-1A15-43F9-806A-CB6EEF59D2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222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AC2E2-421A-4A29-ACE3-CE2FA7AD9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779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37475-19F6-4F61-8E69-EA63006A55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493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06442-BD0C-45E7-8690-B9E0CE157C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540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E0818-2DE1-4C39-9CEE-9E54791F91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330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CC72D-990D-4296-B4AC-49DFA0316B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105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142E6-8D62-49E9-B6DB-A9C7B66BD7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657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EBBB6-BB32-492D-8B2F-E5A607527C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81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F3D26-6EC5-41A6-A9A5-9A02A09D37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056725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E123E-B95D-4DBF-AF6C-C4AD34832F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933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17526-FF77-4F33-9F3F-0A3365C3FD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486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EB900-3AFC-40EA-B50D-E24BCDD3C8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262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7FCF9-F276-43AD-AB47-30A9AACE2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726611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976C7-9C8E-4E49-8683-14B07AC444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361725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A8F74-30ED-476A-B7F9-2B3C1DCF48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84713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B09AF-C765-4366-AC25-508D559515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486137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4E056-94AD-43E8-913D-DCD4270BBA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613873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AD5C6-9359-44A8-BF3E-6E1D380203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286538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39494-C0E6-4C3C-8B85-45205D30D6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007120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C1ACD04E-3EA5-4F51-9675-933B34FD19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805C35EF-5E91-44F9-A1CE-DDA88E6C63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INDOWS\clock.avi" TargetMode="Externa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INDOWS\clock.avi" TargetMode="Externa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INDOWS\clock.avi" TargetMode="Externa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INDOWS\clock.avi" TargetMode="Externa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INDOWS\clock.avi" TargetMode="Externa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INDOWS\clock.avi" TargetMode="Externa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INDOWS\clock.avi" TargetMode="Externa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INDOWS\clock.avi" TargetMode="Externa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INDOWS\clock.avi" TargetMode="Externa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INDOWS\CLOCK.AVI" TargetMode="Externa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INDOWS\clock.avi" TargetMode="Externa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INDOWS\clock.avi" TargetMode="Externa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WAV"/><Relationship Id="rId7" Type="http://schemas.openxmlformats.org/officeDocument/2006/relationships/image" Target="../media/image4.png"/><Relationship Id="rId2" Type="http://schemas.microsoft.com/office/2007/relationships/media" Target="../media/media1.WAV"/><Relationship Id="rId1" Type="http://schemas.openxmlformats.org/officeDocument/2006/relationships/video" Target="file:///C:\WINDOWS\clock.avi" TargetMode="External"/><Relationship Id="rId6" Type="http://schemas.openxmlformats.org/officeDocument/2006/relationships/slide" Target="slide9.xml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INDOWS\clock.avi" TargetMode="Externa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INDOWS\clock.avi" TargetMode="Externa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INDOWS\clock.avi" TargetMode="Externa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INDOWS\clock.avi" TargetMode="Externa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INDOWS\clock.avi" TargetMode="Externa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INDOWS\clock.avi" TargetMode="Externa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INDOWS\clock.avi" TargetMode="Externa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INDOWS\clock.avi" TargetMode="Externa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INDOWS\clock.avi" TargetMode="Externa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INDOWS\clock.avi" TargetMode="Externa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INDOWS\clock.avi" TargetMode="Externa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INDOWS\clock.avi" TargetMode="Externa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INDOWS\clock.avi" TargetMode="External"/><Relationship Id="rId6" Type="http://schemas.openxmlformats.org/officeDocument/2006/relationships/image" Target="../media/image4.png"/><Relationship Id="rId5" Type="http://schemas.openxmlformats.org/officeDocument/2006/relationships/audio" Target="../media/audio4.wav"/><Relationship Id="rId4" Type="http://schemas.openxmlformats.org/officeDocument/2006/relationships/slide" Target="slide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INDOWS\clock.avi" TargetMode="Externa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INDOWS\clock.avi" TargetMode="Externa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INDOWS\clock.avi" TargetMode="Externa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INDOWS\clock.avi" TargetMode="Externa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INDOWS\clock.avi" TargetMode="Externa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INDOWS\clock.avi" TargetMode="Externa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INDOWS\clock.avi" TargetMode="Externa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INDOWS\clock.avi" TargetMode="Externa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INDOWS\clock.avi" TargetMode="Externa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INDOWS\clock.avi" TargetMode="Externa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INDOWS\clock.avi" TargetMode="Externa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INDOWS\clock.avi" TargetMode="Externa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INDOWS\clock.avi" TargetMode="Externa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INDOWS\clock.avi" TargetMode="Externa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INDOWS\clock.avi" TargetMode="Externa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INDOWS\clock.avi" TargetMode="Externa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INDOWS\clock.avi" TargetMode="Externa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INDOWS\clock.avi" TargetMode="Externa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INDOWS\clock.avi" TargetMode="Externa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slide" Target="slide10.xml"/><Relationship Id="rId18" Type="http://schemas.openxmlformats.org/officeDocument/2006/relationships/slide" Target="slide35.xml"/><Relationship Id="rId26" Type="http://schemas.openxmlformats.org/officeDocument/2006/relationships/slide" Target="slide54.xml"/><Relationship Id="rId39" Type="http://schemas.openxmlformats.org/officeDocument/2006/relationships/slide" Target="slide30.xml"/><Relationship Id="rId3" Type="http://schemas.openxmlformats.org/officeDocument/2006/relationships/slideLayout" Target="../slideLayouts/slideLayout7.xml"/><Relationship Id="rId21" Type="http://schemas.openxmlformats.org/officeDocument/2006/relationships/slide" Target="slide46.xml"/><Relationship Id="rId34" Type="http://schemas.openxmlformats.org/officeDocument/2006/relationships/slide" Target="slide21.xml"/><Relationship Id="rId42" Type="http://schemas.openxmlformats.org/officeDocument/2006/relationships/slide" Target="slide32.xml"/><Relationship Id="rId47" Type="http://schemas.openxmlformats.org/officeDocument/2006/relationships/slide" Target="slide49.xml"/><Relationship Id="rId50" Type="http://schemas.openxmlformats.org/officeDocument/2006/relationships/image" Target="../media/image3.png"/><Relationship Id="rId7" Type="http://schemas.openxmlformats.org/officeDocument/2006/relationships/slide" Target="slide20.xml"/><Relationship Id="rId12" Type="http://schemas.openxmlformats.org/officeDocument/2006/relationships/slide" Target="slide53.xml"/><Relationship Id="rId17" Type="http://schemas.openxmlformats.org/officeDocument/2006/relationships/slide" Target="slide31.xml"/><Relationship Id="rId25" Type="http://schemas.openxmlformats.org/officeDocument/2006/relationships/slide" Target="slide36.xml"/><Relationship Id="rId33" Type="http://schemas.openxmlformats.org/officeDocument/2006/relationships/slide" Target="slide11.xml"/><Relationship Id="rId38" Type="http://schemas.openxmlformats.org/officeDocument/2006/relationships/slide" Target="slide29.xml"/><Relationship Id="rId46" Type="http://schemas.openxmlformats.org/officeDocument/2006/relationships/slide" Target="slide47.xml"/><Relationship Id="rId2" Type="http://schemas.openxmlformats.org/officeDocument/2006/relationships/audio" Target="file:///C:\WINDOWS\Help\Tours\WindowsMediaPlayer\Audio\Wav\wmpaud6.wav" TargetMode="External"/><Relationship Id="rId16" Type="http://schemas.openxmlformats.org/officeDocument/2006/relationships/slide" Target="slide34.xml"/><Relationship Id="rId20" Type="http://schemas.openxmlformats.org/officeDocument/2006/relationships/slide" Target="slide15.xml"/><Relationship Id="rId29" Type="http://schemas.openxmlformats.org/officeDocument/2006/relationships/audio" Target="../media/audio3.wav"/><Relationship Id="rId41" Type="http://schemas.openxmlformats.org/officeDocument/2006/relationships/slide" Target="slide38.xml"/><Relationship Id="rId1" Type="http://schemas.openxmlformats.org/officeDocument/2006/relationships/themeOverride" Target="../theme/themeOverride1.xml"/><Relationship Id="rId6" Type="http://schemas.openxmlformats.org/officeDocument/2006/relationships/slide" Target="slide12.xml"/><Relationship Id="rId11" Type="http://schemas.openxmlformats.org/officeDocument/2006/relationships/slide" Target="slide50.xml"/><Relationship Id="rId24" Type="http://schemas.openxmlformats.org/officeDocument/2006/relationships/slide" Target="slide27.xml"/><Relationship Id="rId32" Type="http://schemas.openxmlformats.org/officeDocument/2006/relationships/slide" Target="slide14.xml"/><Relationship Id="rId37" Type="http://schemas.openxmlformats.org/officeDocument/2006/relationships/slide" Target="slide26.xml"/><Relationship Id="rId40" Type="http://schemas.openxmlformats.org/officeDocument/2006/relationships/slide" Target="slide33.xml"/><Relationship Id="rId45" Type="http://schemas.openxmlformats.org/officeDocument/2006/relationships/slide" Target="slide42.xml"/><Relationship Id="rId5" Type="http://schemas.openxmlformats.org/officeDocument/2006/relationships/slide" Target="slide28.xml"/><Relationship Id="rId15" Type="http://schemas.openxmlformats.org/officeDocument/2006/relationships/slide" Target="slide23.xml"/><Relationship Id="rId23" Type="http://schemas.openxmlformats.org/officeDocument/2006/relationships/slide" Target="slide18.xml"/><Relationship Id="rId28" Type="http://schemas.openxmlformats.org/officeDocument/2006/relationships/slide" Target="slide44.xml"/><Relationship Id="rId36" Type="http://schemas.openxmlformats.org/officeDocument/2006/relationships/slide" Target="slide24.xml"/><Relationship Id="rId49" Type="http://schemas.openxmlformats.org/officeDocument/2006/relationships/slide" Target="slide51.xml"/><Relationship Id="rId10" Type="http://schemas.openxmlformats.org/officeDocument/2006/relationships/slide" Target="slide25.xml"/><Relationship Id="rId19" Type="http://schemas.openxmlformats.org/officeDocument/2006/relationships/slide" Target="slide39.xml"/><Relationship Id="rId31" Type="http://schemas.openxmlformats.org/officeDocument/2006/relationships/slide" Target="slide45.xml"/><Relationship Id="rId44" Type="http://schemas.openxmlformats.org/officeDocument/2006/relationships/slide" Target="slide43.xml"/><Relationship Id="rId4" Type="http://schemas.openxmlformats.org/officeDocument/2006/relationships/slide" Target="slide19.xml"/><Relationship Id="rId9" Type="http://schemas.openxmlformats.org/officeDocument/2006/relationships/slide" Target="slide17.xml"/><Relationship Id="rId14" Type="http://schemas.openxmlformats.org/officeDocument/2006/relationships/slide" Target="slide16.xml"/><Relationship Id="rId22" Type="http://schemas.openxmlformats.org/officeDocument/2006/relationships/slide" Target="slide13.xml"/><Relationship Id="rId27" Type="http://schemas.openxmlformats.org/officeDocument/2006/relationships/slide" Target="slide41.xml"/><Relationship Id="rId30" Type="http://schemas.openxmlformats.org/officeDocument/2006/relationships/slide" Target="slide37.xml"/><Relationship Id="rId35" Type="http://schemas.openxmlformats.org/officeDocument/2006/relationships/slide" Target="slide22.xml"/><Relationship Id="rId43" Type="http://schemas.openxmlformats.org/officeDocument/2006/relationships/slide" Target="slide40.xml"/><Relationship Id="rId48" Type="http://schemas.openxmlformats.org/officeDocument/2006/relationships/slide" Target="slide52.xml"/><Relationship Id="rId8" Type="http://schemas.openxmlformats.org/officeDocument/2006/relationships/slide" Target="slide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953000"/>
            <a:ext cx="6400800" cy="1752600"/>
          </a:xfrm>
        </p:spPr>
        <p:txBody>
          <a:bodyPr/>
          <a:lstStyle/>
          <a:p>
            <a:r>
              <a:rPr lang="en-US" altLang="en-US" sz="4800" b="1" smtClean="0">
                <a:solidFill>
                  <a:srgbClr val="000066"/>
                </a:solidFill>
                <a:latin typeface="Arial" panose="020B0604020202020204" pitchFamily="34" charset="0"/>
              </a:rPr>
              <a:t>for the</a:t>
            </a:r>
          </a:p>
          <a:p>
            <a:r>
              <a:rPr lang="en-US" altLang="en-US" sz="4800" b="1" smtClean="0">
                <a:solidFill>
                  <a:srgbClr val="000066"/>
                </a:solidFill>
                <a:latin typeface="Arial" panose="020B0604020202020204" pitchFamily="34" charset="0"/>
              </a:rPr>
              <a:t>Psychiatry Clerkship</a:t>
            </a:r>
          </a:p>
        </p:txBody>
      </p:sp>
      <p:sp>
        <p:nvSpPr>
          <p:cNvPr id="4099" name="WordArt 7"/>
          <p:cNvSpPr>
            <a:spLocks noChangeArrowheads="1" noChangeShapeType="1" noTextEdit="1"/>
          </p:cNvSpPr>
          <p:nvPr/>
        </p:nvSpPr>
        <p:spPr bwMode="auto">
          <a:xfrm>
            <a:off x="1676400" y="838200"/>
            <a:ext cx="5867400" cy="3276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000066"/>
                    </a:gs>
                    <a:gs pos="100000">
                      <a:srgbClr val="0000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Jeopardy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553200" y="6096000"/>
            <a:ext cx="2590800" cy="762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Row 1, Col 1</a:t>
            </a:r>
          </a:p>
        </p:txBody>
      </p:sp>
      <p:sp>
        <p:nvSpPr>
          <p:cNvPr id="13315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67200" y="61341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3316" name="AutoShape 5"/>
          <p:cNvSpPr>
            <a:spLocks noChangeArrowheads="1"/>
          </p:cNvSpPr>
          <p:nvPr/>
        </p:nvSpPr>
        <p:spPr bwMode="auto">
          <a:xfrm>
            <a:off x="304800" y="1371600"/>
            <a:ext cx="8839200" cy="4114800"/>
          </a:xfrm>
          <a:prstGeom prst="wedgeRectCallout">
            <a:avLst>
              <a:gd name="adj1" fmla="val -16343"/>
              <a:gd name="adj2" fmla="val 17329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For healthy men &lt; 65 y/o, risky use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is considered to be more than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this number of drinks per week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28600" y="57150"/>
            <a:ext cx="8686800" cy="523875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/>
              <a:t>What is </a:t>
            </a:r>
            <a:r>
              <a:rPr lang="en-US" altLang="en-US" sz="2800"/>
              <a:t>14 drinks per week?</a:t>
            </a:r>
          </a:p>
        </p:txBody>
      </p:sp>
      <p:pic>
        <p:nvPicPr>
          <p:cNvPr id="3080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867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</p:childTnLst>
        </p:cTn>
      </p:par>
    </p:tnLst>
    <p:bldLst>
      <p:bldP spid="3078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705600" y="6096000"/>
            <a:ext cx="2438400" cy="762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1,2</a:t>
            </a:r>
          </a:p>
        </p:txBody>
      </p:sp>
      <p:sp>
        <p:nvSpPr>
          <p:cNvPr id="14339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910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4340" name="AutoShape 5"/>
          <p:cNvSpPr>
            <a:spLocks noChangeArrowheads="1"/>
          </p:cNvSpPr>
          <p:nvPr/>
        </p:nvSpPr>
        <p:spPr bwMode="auto">
          <a:xfrm>
            <a:off x="228600" y="762000"/>
            <a:ext cx="8610600" cy="4495800"/>
          </a:xfrm>
          <a:prstGeom prst="wedgeRectCallout">
            <a:avLst>
              <a:gd name="adj1" fmla="val -18106"/>
              <a:gd name="adj2" fmla="val 1341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For healthy women &lt; 65 y/o, risky use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is considered to be more than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this number of drinks per week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04800" y="57150"/>
            <a:ext cx="8534400" cy="461963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What is </a:t>
            </a:r>
            <a:r>
              <a:rPr lang="en-US" altLang="en-US" sz="2400"/>
              <a:t>7 drinks per week?</a:t>
            </a:r>
          </a:p>
        </p:txBody>
      </p:sp>
      <p:pic>
        <p:nvPicPr>
          <p:cNvPr id="7176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573405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7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17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7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</p:childTnLst>
        </p:cTn>
      </p:par>
    </p:tnLst>
    <p:bldLst>
      <p:bldP spid="717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239000" y="5943600"/>
            <a:ext cx="1905000" cy="914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1,3</a:t>
            </a:r>
          </a:p>
        </p:txBody>
      </p:sp>
      <p:sp>
        <p:nvSpPr>
          <p:cNvPr id="15363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910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5364" name="AutoShape 6"/>
          <p:cNvSpPr>
            <a:spLocks noChangeArrowheads="1"/>
          </p:cNvSpPr>
          <p:nvPr/>
        </p:nvSpPr>
        <p:spPr bwMode="auto">
          <a:xfrm>
            <a:off x="228600" y="914400"/>
            <a:ext cx="8763000" cy="4572000"/>
          </a:xfrm>
          <a:prstGeom prst="wedgeRectCallout">
            <a:avLst>
              <a:gd name="adj1" fmla="val -17792"/>
              <a:gd name="adj2" fmla="val 24028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/>
              <a:t>For healthy men &lt; 65 y/o, a binge drinking episode is considered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/>
              <a:t>to be </a:t>
            </a:r>
            <a:r>
              <a:rPr lang="en-US" altLang="en-US" sz="4000" dirty="0" smtClean="0"/>
              <a:t>equal to or greater </a:t>
            </a:r>
            <a:r>
              <a:rPr lang="en-US" altLang="en-US" sz="4000" dirty="0"/>
              <a:t>than </a:t>
            </a:r>
            <a:endParaRPr lang="en-US" altLang="en-US" sz="4000" dirty="0" smtClean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 smtClean="0"/>
              <a:t>this </a:t>
            </a:r>
            <a:r>
              <a:rPr lang="en-US" altLang="en-US" sz="4000" dirty="0"/>
              <a:t>number </a:t>
            </a:r>
            <a:r>
              <a:rPr lang="en-US" altLang="en-US" sz="4000" dirty="0" smtClean="0"/>
              <a:t>of </a:t>
            </a:r>
            <a:r>
              <a:rPr lang="en-US" altLang="en-US" sz="4000" dirty="0"/>
              <a:t>drinks </a:t>
            </a:r>
            <a:endParaRPr lang="en-US" altLang="en-US" sz="4000" dirty="0" smtClean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 smtClean="0"/>
              <a:t>in </a:t>
            </a:r>
            <a:r>
              <a:rPr lang="en-US" altLang="en-US" sz="4000" dirty="0"/>
              <a:t>2 hours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04800" y="228600"/>
            <a:ext cx="8534400" cy="461963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/>
              <a:t>What is </a:t>
            </a:r>
            <a:r>
              <a:rPr lang="en-US" altLang="en-US" sz="2400" u="sng" dirty="0"/>
              <a:t>&gt;</a:t>
            </a:r>
            <a:r>
              <a:rPr lang="en-US" altLang="en-US" sz="2400" dirty="0"/>
              <a:t> 5 drinks in 2 hours?</a:t>
            </a:r>
          </a:p>
        </p:txBody>
      </p:sp>
      <p:pic>
        <p:nvPicPr>
          <p:cNvPr id="10248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293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000" fill="hold"/>
                                        <p:tgtEl>
                                          <p:spTgt spid="102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4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02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8"/>
                  </p:tgtEl>
                </p:cond>
              </p:nextCondLst>
            </p:seq>
          </p:childTnLst>
        </p:cTn>
      </p:par>
    </p:tnLst>
    <p:bldLst>
      <p:bldP spid="10247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315200" y="5943600"/>
            <a:ext cx="1828800" cy="914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1,4</a:t>
            </a:r>
          </a:p>
        </p:txBody>
      </p:sp>
      <p:sp>
        <p:nvSpPr>
          <p:cNvPr id="16387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91000" y="593725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6388" name="AutoShape 6"/>
          <p:cNvSpPr>
            <a:spLocks noChangeArrowheads="1"/>
          </p:cNvSpPr>
          <p:nvPr/>
        </p:nvSpPr>
        <p:spPr bwMode="auto">
          <a:xfrm>
            <a:off x="304800" y="838200"/>
            <a:ext cx="8610600" cy="4495800"/>
          </a:xfrm>
          <a:prstGeom prst="wedgeRectCallout">
            <a:avLst>
              <a:gd name="adj1" fmla="val -21644"/>
              <a:gd name="adj2" fmla="val -17139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/>
              <a:t>For healthy women &lt; 65 y/o, a binge drinking episode is considered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/>
              <a:t>to be equal to or greater </a:t>
            </a:r>
            <a:endParaRPr lang="en-US" altLang="en-US" sz="4000" dirty="0" smtClean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 smtClean="0"/>
              <a:t>than this number of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 smtClean="0"/>
              <a:t>drinks </a:t>
            </a:r>
            <a:r>
              <a:rPr lang="en-US" altLang="en-US" sz="4000" dirty="0"/>
              <a:t>in 2 hours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04800" y="95250"/>
            <a:ext cx="8610600" cy="461963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/>
              <a:t> What is </a:t>
            </a:r>
            <a:r>
              <a:rPr lang="en-US" altLang="en-US" sz="2400" u="sng" dirty="0" smtClean="0"/>
              <a:t>&gt;</a:t>
            </a:r>
            <a:r>
              <a:rPr lang="en-US" altLang="en-US" sz="2400" dirty="0" smtClean="0"/>
              <a:t> 4 </a:t>
            </a:r>
            <a:r>
              <a:rPr lang="en-US" altLang="en-US" sz="2400" dirty="0"/>
              <a:t>drinks in 2 hours ?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pic>
        <p:nvPicPr>
          <p:cNvPr id="11273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94350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112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273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12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</p:childTnLst>
        </p:cTn>
      </p:par>
    </p:tnLst>
    <p:bldLst>
      <p:bldP spid="11272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315200" y="5943600"/>
            <a:ext cx="1828800" cy="914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1,5</a:t>
            </a:r>
          </a:p>
        </p:txBody>
      </p:sp>
      <p:sp>
        <p:nvSpPr>
          <p:cNvPr id="17411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910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381000" y="914400"/>
            <a:ext cx="8534400" cy="4572000"/>
          </a:xfrm>
          <a:prstGeom prst="wedgeRectCallout">
            <a:avLst>
              <a:gd name="adj1" fmla="val -20500"/>
              <a:gd name="adj2" fmla="val 1569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517525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For any adult &gt; 65 y/o, risky use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is considered to be more than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this number of drinks per week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8458200" cy="461963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What is </a:t>
            </a:r>
            <a:r>
              <a:rPr lang="en-US" altLang="en-US" sz="2400"/>
              <a:t>7 drinks per week?</a:t>
            </a:r>
          </a:p>
        </p:txBody>
      </p:sp>
      <p:pic>
        <p:nvPicPr>
          <p:cNvPr id="80902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91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809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0902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09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809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2"/>
                  </p:tgtEl>
                </p:cond>
              </p:nextCondLst>
            </p:seq>
          </p:childTnLst>
        </p:cTn>
      </p:par>
    </p:tnLst>
    <p:bldLst>
      <p:bldP spid="80901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315200" y="5943600"/>
            <a:ext cx="1828800" cy="914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1,6</a:t>
            </a:r>
          </a:p>
        </p:txBody>
      </p:sp>
      <p:sp>
        <p:nvSpPr>
          <p:cNvPr id="18435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910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457200" y="914400"/>
            <a:ext cx="8305800" cy="4648200"/>
          </a:xfrm>
          <a:prstGeom prst="wedgeRectCallout">
            <a:avLst>
              <a:gd name="adj1" fmla="val -21523"/>
              <a:gd name="adj2" fmla="val -14889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/>
              <a:t>For any adult &gt; 65 y/o, a binge drinking episode is considered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 smtClean="0"/>
              <a:t>to </a:t>
            </a:r>
            <a:r>
              <a:rPr lang="en-US" altLang="en-US" sz="4000" dirty="0"/>
              <a:t>be equal to or greater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/>
              <a:t>than this number of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/>
              <a:t>drinks in 2 hours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533400" y="228600"/>
            <a:ext cx="8305800" cy="461963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/>
              <a:t>What is </a:t>
            </a:r>
            <a:r>
              <a:rPr lang="en-US" altLang="en-US" sz="2400" u="sng" dirty="0"/>
              <a:t>&gt;</a:t>
            </a:r>
            <a:r>
              <a:rPr lang="en-US" altLang="en-US" sz="2400" dirty="0"/>
              <a:t> 4 drinks in 2 hours?</a:t>
            </a:r>
          </a:p>
        </p:txBody>
      </p:sp>
      <p:pic>
        <p:nvPicPr>
          <p:cNvPr id="81926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819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92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19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819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6"/>
                  </p:tgtEl>
                </p:cond>
              </p:nextCondLst>
            </p:seq>
          </p:childTnLst>
        </p:cTn>
      </p:par>
    </p:tnLst>
    <p:bldLst>
      <p:bldP spid="81925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315200" y="5943600"/>
            <a:ext cx="1828800" cy="914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1,7</a:t>
            </a:r>
          </a:p>
        </p:txBody>
      </p:sp>
      <p:sp>
        <p:nvSpPr>
          <p:cNvPr id="19459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910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304800" y="990600"/>
            <a:ext cx="8610600" cy="4495800"/>
          </a:xfrm>
          <a:prstGeom prst="wedgeRectCallout">
            <a:avLst>
              <a:gd name="adj1" fmla="val -19875"/>
              <a:gd name="adj2" fmla="val 2189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marL="457200" indent="-457200" algn="ctr">
              <a:defRPr/>
            </a:pPr>
            <a:r>
              <a:rPr lang="en-US" sz="4000" dirty="0">
                <a:latin typeface="+mn-lt"/>
              </a:rPr>
              <a:t>The number of drinks per day </a:t>
            </a:r>
          </a:p>
          <a:p>
            <a:pPr marL="457200" indent="-457200" algn="ctr">
              <a:defRPr/>
            </a:pPr>
            <a:r>
              <a:rPr lang="en-US" sz="4000" dirty="0">
                <a:latin typeface="+mn-lt"/>
              </a:rPr>
              <a:t>if one consumes </a:t>
            </a:r>
          </a:p>
          <a:p>
            <a:pPr marL="457200" indent="-457200" algn="ctr">
              <a:defRPr/>
            </a:pPr>
            <a:r>
              <a:rPr lang="en-US" sz="4000" dirty="0"/>
              <a:t>one-half pint of liquor is this</a:t>
            </a:r>
          </a:p>
          <a:p>
            <a:pPr marL="457200" indent="-457200" algn="ctr">
              <a:defRPr/>
            </a:pPr>
            <a:r>
              <a:rPr lang="en-US" sz="4000" dirty="0"/>
              <a:t>vs. one pint of liquor is that </a:t>
            </a:r>
          </a:p>
          <a:p>
            <a:pPr marL="457200" indent="-457200" algn="ctr">
              <a:defRPr/>
            </a:pPr>
            <a:r>
              <a:rPr lang="en-US" sz="4000" dirty="0"/>
              <a:t>vs. one </a:t>
            </a:r>
            <a:r>
              <a:rPr lang="en-US" sz="4000" dirty="0">
                <a:latin typeface="+mn-lt"/>
              </a:rPr>
              <a:t>“fifth” of liquor is this-2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838200" y="228600"/>
            <a:ext cx="7239000" cy="461963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What is 4.5 (this) vs. 8.5 (that) vs 17 drinks (this-2)?  </a:t>
            </a:r>
          </a:p>
        </p:txBody>
      </p:sp>
      <p:pic>
        <p:nvPicPr>
          <p:cNvPr id="82950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829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2950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29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829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50"/>
                  </p:tgtEl>
                </p:cond>
              </p:nextCondLst>
            </p:seq>
          </p:childTnLst>
        </p:cTn>
      </p:par>
    </p:tnLst>
    <p:bldLst>
      <p:bldP spid="82949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315200" y="5943600"/>
            <a:ext cx="1828800" cy="914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1,8</a:t>
            </a:r>
          </a:p>
        </p:txBody>
      </p:sp>
      <p:sp>
        <p:nvSpPr>
          <p:cNvPr id="20483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910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457200" y="1219200"/>
            <a:ext cx="8305800" cy="4495800"/>
          </a:xfrm>
          <a:prstGeom prst="wedgeRectCallout">
            <a:avLst>
              <a:gd name="adj1" fmla="val -19685"/>
              <a:gd name="adj2" fmla="val -997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Number of drinks in a standard 750ml bottle of wine is this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914400" y="76200"/>
            <a:ext cx="7239000" cy="461963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What is </a:t>
            </a:r>
            <a:r>
              <a:rPr lang="en-US" altLang="en-US" sz="2400"/>
              <a:t>5?  </a:t>
            </a:r>
          </a:p>
        </p:txBody>
      </p:sp>
      <p:pic>
        <p:nvPicPr>
          <p:cNvPr id="83974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7215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839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397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39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839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74"/>
                  </p:tgtEl>
                </p:cond>
              </p:nextCondLst>
            </p:seq>
          </p:childTnLst>
        </p:cTn>
      </p:par>
    </p:tnLst>
    <p:bldLst>
      <p:bldP spid="83973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315200" y="5943600"/>
            <a:ext cx="1828800" cy="914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1,9</a:t>
            </a:r>
          </a:p>
        </p:txBody>
      </p:sp>
      <p:sp>
        <p:nvSpPr>
          <p:cNvPr id="21507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910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381000" y="914400"/>
            <a:ext cx="8229600" cy="4724400"/>
          </a:xfrm>
          <a:prstGeom prst="wedgeRectCallout">
            <a:avLst>
              <a:gd name="adj1" fmla="val -23227"/>
              <a:gd name="adj2" fmla="val 1357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The number of drinks in 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40 ounce bottle of beer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is this vs.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the number of drinks in a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40 ounce bottle of malt liquor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is that?</a:t>
            </a:r>
            <a:endParaRPr lang="en-US" altLang="en-US" sz="4000"/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876300" y="261938"/>
            <a:ext cx="7239000" cy="461962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What is 3.5 drinks (this) vs. 4.5 drinks (that)?</a:t>
            </a:r>
          </a:p>
        </p:txBody>
      </p:sp>
      <p:pic>
        <p:nvPicPr>
          <p:cNvPr id="85000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1025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850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50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850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00"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5000"/>
                </p:tgtEl>
              </p:cMediaNode>
            </p:video>
          </p:childTnLst>
        </p:cTn>
      </p:par>
    </p:tnLst>
    <p:bldLst>
      <p:bldP spid="84997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086600" y="5943600"/>
            <a:ext cx="2057400" cy="914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2,1</a:t>
            </a:r>
          </a:p>
        </p:txBody>
      </p:sp>
      <p:sp>
        <p:nvSpPr>
          <p:cNvPr id="22531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14800" y="615315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2532" name="AutoShape 6"/>
          <p:cNvSpPr>
            <a:spLocks noChangeArrowheads="1"/>
          </p:cNvSpPr>
          <p:nvPr/>
        </p:nvSpPr>
        <p:spPr bwMode="auto">
          <a:xfrm>
            <a:off x="457200" y="838200"/>
            <a:ext cx="8229600" cy="4724400"/>
          </a:xfrm>
          <a:prstGeom prst="wedgeRectCallout">
            <a:avLst>
              <a:gd name="adj1" fmla="val -17556"/>
              <a:gd name="adj2" fmla="val 18412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To diagnose an Alcohol Use Disorder, the symptoms need to be going on for at least this period of time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85800" y="90488"/>
            <a:ext cx="7772400" cy="461962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What is</a:t>
            </a:r>
            <a:r>
              <a:rPr lang="en-US" altLang="en-US" sz="2400"/>
              <a:t> 12 months?</a:t>
            </a:r>
          </a:p>
        </p:txBody>
      </p:sp>
      <p:pic>
        <p:nvPicPr>
          <p:cNvPr id="13322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133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322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33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2"/>
                  </p:tgtEl>
                </p:cond>
              </p:nextCondLst>
            </p:seq>
          </p:childTnLst>
        </p:cTn>
      </p:par>
    </p:tnLst>
    <p:bldLst>
      <p:bldP spid="13321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5489575" y="4219575"/>
            <a:ext cx="28162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proud</a:t>
            </a:r>
          </a:p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present</a:t>
            </a:r>
            <a:endParaRPr lang="en-US" sz="3600" b="0" dirty="0"/>
          </a:p>
        </p:txBody>
      </p:sp>
      <p:pic>
        <p:nvPicPr>
          <p:cNvPr id="1198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 t="24629" r="19870" b="45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0" y="30480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0">
                <a:latin typeface="Arial Black" panose="020B0A04020102020204" pitchFamily="34" charset="0"/>
              </a:rPr>
              <a:t>And Now Here </a:t>
            </a:r>
            <a:br>
              <a:rPr lang="en-US" altLang="en-US" sz="5400" b="0">
                <a:latin typeface="Arial Black" panose="020B0A04020102020204" pitchFamily="34" charset="0"/>
              </a:rPr>
            </a:br>
            <a:r>
              <a:rPr lang="en-US" altLang="en-US" sz="5400" b="0">
                <a:latin typeface="Arial Black" panose="020B0A04020102020204" pitchFamily="34" charset="0"/>
              </a:rPr>
              <a:t>Is The Host . . .</a:t>
            </a:r>
            <a:r>
              <a:rPr lang="en-US" altLang="en-US" sz="8000" b="0"/>
              <a:t>     </a:t>
            </a:r>
            <a:endParaRPr lang="en-US" altLang="en-US" sz="4400" b="0"/>
          </a:p>
        </p:txBody>
      </p:sp>
      <p:sp>
        <p:nvSpPr>
          <p:cNvPr id="119818" name="Rectangle 10"/>
          <p:cNvSpPr>
            <a:spLocks noChangeArrowheads="1"/>
          </p:cNvSpPr>
          <p:nvPr/>
        </p:nvSpPr>
        <p:spPr bwMode="auto">
          <a:xfrm>
            <a:off x="0" y="5486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Comic Sans MS" panose="030F0702030302020204" pitchFamily="66" charset="0"/>
              </a:rPr>
              <a:t>Insert Name Here</a:t>
            </a:r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1198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390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6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9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696200" y="6019800"/>
            <a:ext cx="1447800" cy="8382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2,2</a:t>
            </a:r>
          </a:p>
        </p:txBody>
      </p:sp>
      <p:sp>
        <p:nvSpPr>
          <p:cNvPr id="23555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672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3556" name="AutoShape 6"/>
          <p:cNvSpPr>
            <a:spLocks noChangeArrowheads="1"/>
          </p:cNvSpPr>
          <p:nvPr/>
        </p:nvSpPr>
        <p:spPr bwMode="auto">
          <a:xfrm>
            <a:off x="533400" y="838200"/>
            <a:ext cx="8229600" cy="4800600"/>
          </a:xfrm>
          <a:prstGeom prst="wedgeRectCallout">
            <a:avLst>
              <a:gd name="adj1" fmla="val -20333"/>
              <a:gd name="adj2" fmla="val 14153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9144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/>
              <a:t>	</a:t>
            </a:r>
            <a:r>
              <a:rPr lang="en-US" altLang="en-US"/>
              <a:t>	Impaired control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		Social impairment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		Risky use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		Pharmacological criteria</a:t>
            </a:r>
            <a:endParaRPr lang="el-GR" altLang="en-US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/>
              <a:t>Absence from work due to a hangover or going to work intoxicated refers to this Criteria A of Alcohol Use Disorder</a:t>
            </a:r>
            <a:endParaRPr lang="el-GR" alt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990600" y="95250"/>
            <a:ext cx="7162800" cy="461963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0"/>
              <a:t>What is </a:t>
            </a:r>
            <a:r>
              <a:rPr lang="en-US" altLang="en-US" sz="2400"/>
              <a:t>Social impairment?</a:t>
            </a:r>
            <a:endParaRPr lang="en-US" altLang="en-US" sz="2400" b="0"/>
          </a:p>
        </p:txBody>
      </p:sp>
      <p:pic>
        <p:nvPicPr>
          <p:cNvPr id="22536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791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225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53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25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6"/>
                  </p:tgtEl>
                </p:cond>
              </p:nextCondLst>
            </p:seq>
          </p:childTnLst>
        </p:cTn>
      </p:par>
    </p:tnLst>
    <p:bldLst>
      <p:bldP spid="12295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010400" y="6248400"/>
            <a:ext cx="2133600" cy="609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2,3</a:t>
            </a:r>
          </a:p>
        </p:txBody>
      </p:sp>
      <p:sp>
        <p:nvSpPr>
          <p:cNvPr id="24579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91000" y="60960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81000" y="0"/>
            <a:ext cx="8458200" cy="1200150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1.  What is </a:t>
            </a:r>
            <a:r>
              <a:rPr lang="en-US" altLang="en-US" sz="2400"/>
              <a:t>Cut Down?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(desire to cut down; unsuccessful attempts to decrease/stop use)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2.  What is </a:t>
            </a:r>
            <a:r>
              <a:rPr lang="en-US" altLang="en-US" sz="2400"/>
              <a:t>Impaired control?</a:t>
            </a:r>
          </a:p>
        </p:txBody>
      </p:sp>
      <p:pic>
        <p:nvPicPr>
          <p:cNvPr id="15368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864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495300" y="1371600"/>
            <a:ext cx="8229600" cy="4419600"/>
          </a:xfrm>
          <a:prstGeom prst="wedgeRectCallout">
            <a:avLst>
              <a:gd name="adj1" fmla="val -20449"/>
              <a:gd name="adj2" fmla="val 50139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/>
              <a:t>		</a:t>
            </a:r>
            <a:r>
              <a:rPr lang="en-US" altLang="en-US" sz="2800"/>
              <a:t>Impaired control						Social impairment 					Risky use							Pharmacological criteria</a:t>
            </a:r>
          </a:p>
          <a:p>
            <a:pPr>
              <a:buFontTx/>
              <a:buNone/>
            </a:pPr>
            <a:endParaRPr lang="el-GR" altLang="en-US" sz="1100"/>
          </a:p>
          <a:p>
            <a:pPr algn="ctr">
              <a:buFontTx/>
              <a:buNone/>
            </a:pPr>
            <a:r>
              <a:rPr lang="en-US" altLang="en-US" sz="2800"/>
              <a:t>In the </a:t>
            </a:r>
            <a:r>
              <a:rPr lang="en-US" altLang="en-US" sz="2800" u="sng"/>
              <a:t>C</a:t>
            </a:r>
            <a:r>
              <a:rPr lang="en-US" altLang="en-US" sz="2800"/>
              <a:t>AGE screening, the “C” refers to this-1, 	which refers to this-2 Criteria A of 			Alcohol Use Disorder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153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368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53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8"/>
                  </p:tgtEl>
                </p:cond>
              </p:nextCondLst>
            </p:seq>
          </p:childTnLst>
        </p:cTn>
      </p:par>
    </p:tnLst>
    <p:bldLst>
      <p:bldP spid="15367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239000" y="5943600"/>
            <a:ext cx="1905000" cy="914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2,4</a:t>
            </a:r>
          </a:p>
        </p:txBody>
      </p:sp>
      <p:sp>
        <p:nvSpPr>
          <p:cNvPr id="25603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958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33400" y="228600"/>
            <a:ext cx="8229600" cy="830263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What is </a:t>
            </a:r>
            <a:r>
              <a:rPr lang="en-US" altLang="en-US" sz="2400"/>
              <a:t>this-1 tolerance?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This-2 Pharmacological criteria</a:t>
            </a:r>
          </a:p>
        </p:txBody>
      </p:sp>
      <p:pic>
        <p:nvPicPr>
          <p:cNvPr id="16392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29288"/>
            <a:ext cx="107156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APPL508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AutoShape 6"/>
          <p:cNvSpPr>
            <a:spLocks noChangeArrowheads="1"/>
          </p:cNvSpPr>
          <p:nvPr/>
        </p:nvSpPr>
        <p:spPr bwMode="auto">
          <a:xfrm>
            <a:off x="533400" y="1360488"/>
            <a:ext cx="8229600" cy="4552950"/>
          </a:xfrm>
          <a:prstGeom prst="wedgeRectCallout">
            <a:avLst>
              <a:gd name="adj1" fmla="val -17556"/>
              <a:gd name="adj2" fmla="val 18412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		Impaired control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		Social impairment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		Risky use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 		Pharmacological criteria</a:t>
            </a:r>
            <a:endParaRPr lang="el-GR" altLang="en-US" sz="28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Needing markedly increased amount of alcohol to get desired effect; or decreased effect with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same amount of alcohol is this-1;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This-1 is this-2 of the above Criteria 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163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01" fill="hold"/>
                                        <p:tgtEl>
                                          <p:spTgt spid="163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392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163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3"/>
                </p:tgtEl>
              </p:cMediaNode>
            </p:audio>
          </p:childTnLst>
        </p:cTn>
      </p:par>
    </p:tnLst>
    <p:bldLst>
      <p:bldP spid="16391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239000" y="5943600"/>
            <a:ext cx="1905000" cy="914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2,5</a:t>
            </a:r>
          </a:p>
        </p:txBody>
      </p:sp>
      <p:sp>
        <p:nvSpPr>
          <p:cNvPr id="26627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381000" y="1066800"/>
            <a:ext cx="8458200" cy="4495800"/>
          </a:xfrm>
          <a:prstGeom prst="wedgeRectCallout">
            <a:avLst>
              <a:gd name="adj1" fmla="val -20231"/>
              <a:gd name="adj2" fmla="val 8736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			Impaired control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			Social impairment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			Risky use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 			Pharmacological criteria</a:t>
            </a:r>
            <a:endParaRPr lang="el-GR" altLang="en-US" sz="28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Binge drinking, which may be described as taking the substance in larger amounts or over a longer time period than intended, refers to this Criterion A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685800" y="171450"/>
            <a:ext cx="7467600" cy="461963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0"/>
              <a:t>What is </a:t>
            </a:r>
            <a:r>
              <a:rPr lang="en-US" altLang="en-US" sz="2400"/>
              <a:t>impaired control?</a:t>
            </a:r>
          </a:p>
        </p:txBody>
      </p:sp>
      <p:pic>
        <p:nvPicPr>
          <p:cNvPr id="87046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75363"/>
            <a:ext cx="8382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000" fill="hold"/>
                                        <p:tgtEl>
                                          <p:spTgt spid="870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7046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7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870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46"/>
                  </p:tgtEl>
                </p:cond>
              </p:nextCondLst>
            </p:seq>
          </p:childTnLst>
        </p:cTn>
      </p:par>
    </p:tnLst>
    <p:bldLst>
      <p:bldP spid="87045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620000" y="6146800"/>
            <a:ext cx="1371600" cy="609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2,6</a:t>
            </a:r>
          </a:p>
        </p:txBody>
      </p:sp>
      <p:sp>
        <p:nvSpPr>
          <p:cNvPr id="27651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52900" y="61341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533400" y="857250"/>
            <a:ext cx="8001000" cy="4953000"/>
          </a:xfrm>
          <a:prstGeom prst="wedgeRectCallout">
            <a:avLst>
              <a:gd name="adj1" fmla="val -20435"/>
              <a:gd name="adj2" fmla="val 3898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800"/>
              <a:t>			Impaired control						Social impairment 					Risky use							Pharmacological criteria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Continued use in spite of blackouts, substance induced depression; Or driving a car, swimming, operating machinery while intoxicated refers to this Criteria 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of Alcohol Use Disorder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914400" y="228600"/>
            <a:ext cx="7162800" cy="461963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What is </a:t>
            </a:r>
            <a:r>
              <a:rPr lang="en-US" altLang="en-US" sz="2400"/>
              <a:t>risky use? </a:t>
            </a:r>
          </a:p>
        </p:txBody>
      </p:sp>
      <p:pic>
        <p:nvPicPr>
          <p:cNvPr id="88070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1025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880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8070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8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880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70"/>
                  </p:tgtEl>
                </p:cond>
              </p:nextCondLst>
            </p:seq>
          </p:childTnLst>
        </p:cTn>
      </p:par>
    </p:tnLst>
    <p:bldLst>
      <p:bldP spid="88069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239000" y="5943600"/>
            <a:ext cx="1905000" cy="914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2,7</a:t>
            </a:r>
          </a:p>
        </p:txBody>
      </p:sp>
      <p:sp>
        <p:nvSpPr>
          <p:cNvPr id="28675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958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419100" y="1376363"/>
            <a:ext cx="8229600" cy="4460875"/>
          </a:xfrm>
          <a:prstGeom prst="wedgeRectCallout">
            <a:avLst>
              <a:gd name="adj1" fmla="val -20333"/>
              <a:gd name="adj2" fmla="val 9028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			Impaired control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			Social impairment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			Risky use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 			Pharmacological criteria</a:t>
            </a:r>
            <a:endParaRPr lang="el-GR" altLang="en-US" sz="28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In the C</a:t>
            </a:r>
            <a:r>
              <a:rPr lang="en-US" altLang="en-US" sz="2800" u="sng"/>
              <a:t>A</a:t>
            </a:r>
            <a:r>
              <a:rPr lang="en-US" altLang="en-US" sz="2800"/>
              <a:t>GE screening, the “A” refers to this-1, such as recurrent conflicts with one’s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spouse or family about alcohol;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The above refers to this-2 Criteria 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of Alcohol Use Disorder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419100" y="304800"/>
            <a:ext cx="8153400" cy="830263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0"/>
              <a:t>                                1.  What is </a:t>
            </a:r>
            <a:r>
              <a:rPr lang="en-US" altLang="en-US" sz="2400"/>
              <a:t>annoyed?				</a:t>
            </a:r>
            <a:r>
              <a:rPr lang="en-US" altLang="en-US" sz="2400" b="0"/>
              <a:t>2.  What is </a:t>
            </a:r>
            <a:r>
              <a:rPr lang="en-US" altLang="en-US" sz="2400"/>
              <a:t>Social Impairment?</a:t>
            </a:r>
          </a:p>
        </p:txBody>
      </p:sp>
      <p:pic>
        <p:nvPicPr>
          <p:cNvPr id="89094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1025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890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909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9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890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094"/>
                  </p:tgtEl>
                </p:cond>
              </p:nextCondLst>
            </p:seq>
          </p:childTnLst>
        </p:cTn>
      </p:par>
    </p:tnLst>
    <p:bldLst>
      <p:bldP spid="89093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239000" y="5943600"/>
            <a:ext cx="1905000" cy="914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2,8</a:t>
            </a:r>
          </a:p>
        </p:txBody>
      </p:sp>
      <p:sp>
        <p:nvSpPr>
          <p:cNvPr id="29699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672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381000" y="1143000"/>
            <a:ext cx="8382000" cy="4800600"/>
          </a:xfrm>
          <a:prstGeom prst="wedgeRectCallout">
            <a:avLst>
              <a:gd name="adj1" fmla="val -20870"/>
              <a:gd name="adj2" fmla="val 10694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			Impaired control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			Social impairment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			Risky use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			Pharmacological criteria</a:t>
            </a:r>
            <a:endParaRPr lang="el-GR" altLang="en-US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/>
              <a:t>In spite of warnings about worsening and dire effects on their health from their physician, the patient still cannot stop drinking.  This  refers to this Criterion A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914400" y="304800"/>
            <a:ext cx="7162800" cy="461963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What is </a:t>
            </a:r>
            <a:r>
              <a:rPr lang="en-US" altLang="en-US" sz="2400"/>
              <a:t>Risky use?</a:t>
            </a:r>
            <a:endParaRPr lang="en-US" altLang="en-US" sz="2400" b="0"/>
          </a:p>
        </p:txBody>
      </p:sp>
      <p:pic>
        <p:nvPicPr>
          <p:cNvPr id="90118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864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901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0118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0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901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118"/>
                  </p:tgtEl>
                </p:cond>
              </p:nextCondLst>
            </p:seq>
          </p:childTnLst>
        </p:cTn>
      </p:par>
    </p:tnLst>
    <p:bldLst>
      <p:bldP spid="90117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239000" y="5943600"/>
            <a:ext cx="1905000" cy="914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2,9</a:t>
            </a:r>
          </a:p>
        </p:txBody>
      </p:sp>
      <p:sp>
        <p:nvSpPr>
          <p:cNvPr id="30723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381000" y="838200"/>
            <a:ext cx="8458200" cy="4724400"/>
          </a:xfrm>
          <a:prstGeom prst="wedgeRectCallout">
            <a:avLst>
              <a:gd name="adj1" fmla="val -20231"/>
              <a:gd name="adj2" fmla="val 13574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			Impaired control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			Social impairment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			Risky use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			Pharmacological criteria</a:t>
            </a:r>
            <a:endParaRPr lang="el-GR" altLang="en-US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/>
              <a:t>Cravings: strong desire or urge to drink during which it is difficult to think of anything else;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/>
              <a:t>Refers to this Criterion A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914400" y="185738"/>
            <a:ext cx="7162800" cy="461962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What is</a:t>
            </a:r>
            <a:r>
              <a:rPr lang="en-US" altLang="en-US" sz="2400"/>
              <a:t> Impaired control?</a:t>
            </a:r>
          </a:p>
        </p:txBody>
      </p:sp>
      <p:pic>
        <p:nvPicPr>
          <p:cNvPr id="91142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864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911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1142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1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911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42"/>
                  </p:tgtEl>
                </p:cond>
              </p:nextCondLst>
            </p:seq>
          </p:childTnLst>
        </p:cTn>
      </p:par>
    </p:tnLst>
    <p:bldLst>
      <p:bldP spid="91141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391400" y="5943600"/>
            <a:ext cx="1752600" cy="914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3,1</a:t>
            </a:r>
          </a:p>
        </p:txBody>
      </p:sp>
      <p:sp>
        <p:nvSpPr>
          <p:cNvPr id="31747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1748" name="AutoShape 6"/>
          <p:cNvSpPr>
            <a:spLocks noChangeArrowheads="1"/>
          </p:cNvSpPr>
          <p:nvPr/>
        </p:nvSpPr>
        <p:spPr bwMode="auto">
          <a:xfrm>
            <a:off x="304800" y="990600"/>
            <a:ext cx="8534400" cy="4572000"/>
          </a:xfrm>
          <a:prstGeom prst="wedgeRectCallout">
            <a:avLst>
              <a:gd name="adj1" fmla="val -17819"/>
              <a:gd name="adj2" fmla="val 236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Regarding the GABA/Glutamate system, alcohol intoxication results in more activity in this system and less activity in that system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04800" y="304800"/>
            <a:ext cx="8458200" cy="461963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What is</a:t>
            </a:r>
            <a:r>
              <a:rPr lang="en-US" altLang="en-US" sz="2400"/>
              <a:t> GABA (this) and Glutamate (that)?</a:t>
            </a:r>
          </a:p>
        </p:txBody>
      </p:sp>
      <p:pic>
        <p:nvPicPr>
          <p:cNvPr id="17416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05488"/>
            <a:ext cx="995363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174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41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74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6"/>
                  </p:tgtEl>
                </p:cond>
              </p:nextCondLst>
            </p:seq>
          </p:childTnLst>
        </p:cTn>
      </p:par>
    </p:tnLst>
    <p:bldLst>
      <p:bldP spid="17415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543800" y="6172200"/>
            <a:ext cx="1600200" cy="685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3,2</a:t>
            </a:r>
          </a:p>
        </p:txBody>
      </p:sp>
      <p:sp>
        <p:nvSpPr>
          <p:cNvPr id="32771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2772" name="AutoShape 6"/>
          <p:cNvSpPr>
            <a:spLocks noChangeArrowheads="1"/>
          </p:cNvSpPr>
          <p:nvPr/>
        </p:nvSpPr>
        <p:spPr bwMode="auto">
          <a:xfrm>
            <a:off x="609600" y="1139825"/>
            <a:ext cx="7924800" cy="4648200"/>
          </a:xfrm>
          <a:prstGeom prst="wedgeRectCallout">
            <a:avLst>
              <a:gd name="adj1" fmla="val -19190"/>
              <a:gd name="adj2" fmla="val 16255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While less than some other substances, alcohol leads to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u="sng"/>
              <a:t>this</a:t>
            </a:r>
            <a:r>
              <a:rPr lang="en-US" altLang="en-US" sz="3600"/>
              <a:t> change in the amount of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u="sng"/>
              <a:t>that</a:t>
            </a:r>
            <a:r>
              <a:rPr lang="en-US" altLang="en-US" sz="3600"/>
              <a:t> neurotransmitter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in the ventral tegmental area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-nucleus accumbens (VTA-NAc) 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09600" y="228600"/>
            <a:ext cx="7924800" cy="830263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0"/>
              <a:t>What is </a:t>
            </a:r>
            <a:r>
              <a:rPr lang="en-US" altLang="en-US" sz="2400"/>
              <a:t>Increase (this change) and Dopamine (that neurotransmitter)?</a:t>
            </a:r>
            <a:endParaRPr lang="en-US" altLang="en-US" sz="2400" b="0"/>
          </a:p>
        </p:txBody>
      </p:sp>
      <p:pic>
        <p:nvPicPr>
          <p:cNvPr id="97282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1025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972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7282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7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972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82"/>
                  </p:tgtEl>
                </p:cond>
              </p:nextCondLst>
            </p:seq>
          </p:childTnLst>
        </p:cTn>
      </p:par>
    </p:tnLst>
    <p:bldLst>
      <p:bldP spid="22535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4000" b="1" smtClean="0">
                <a:latin typeface="Comic Sans MS" panose="030F0702030302020204" pitchFamily="66" charset="0"/>
              </a:rPr>
              <a:t>	The categories for today’s Jeopardy on Substance Use will be: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239000" y="5867400"/>
            <a:ext cx="1905000" cy="990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3,3</a:t>
            </a:r>
          </a:p>
        </p:txBody>
      </p:sp>
      <p:sp>
        <p:nvSpPr>
          <p:cNvPr id="33795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958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3796" name="AutoShape 6"/>
          <p:cNvSpPr>
            <a:spLocks noChangeArrowheads="1"/>
          </p:cNvSpPr>
          <p:nvPr/>
        </p:nvSpPr>
        <p:spPr bwMode="auto">
          <a:xfrm>
            <a:off x="381000" y="1295400"/>
            <a:ext cx="8305800" cy="4191000"/>
          </a:xfrm>
          <a:prstGeom prst="wedgeRectCallout">
            <a:avLst>
              <a:gd name="adj1" fmla="val -18769"/>
              <a:gd name="adj2" fmla="val 8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/>
              <a:t>	Half-life (t</a:t>
            </a:r>
            <a:r>
              <a:rPr lang="en-US" altLang="en-US" baseline="-25000"/>
              <a:t>1/2</a:t>
            </a:r>
            <a:r>
              <a:rPr lang="en-US" altLang="en-US"/>
              <a:t>)    :    4-5 half-lives (t</a:t>
            </a:r>
            <a:r>
              <a:rPr lang="en-US" altLang="en-US" baseline="-25000"/>
              <a:t>1/2</a:t>
            </a:r>
            <a:r>
              <a:rPr lang="en-US" altLang="en-US"/>
              <a:t>)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/>
              <a:t>				to detox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/>
              <a:t>OR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/>
              <a:t>Pt starting EtOH level :    constant detox rate 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/>
              <a:t>Alcohol metabolism is governed by zero order kinetics; thus the time from an intoxicated state to sobriety is depends on this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76200" y="209550"/>
            <a:ext cx="8763000" cy="830263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0"/>
              <a:t>         What is </a:t>
            </a:r>
            <a:r>
              <a:rPr lang="en-US" altLang="en-US" sz="2400"/>
              <a:t>the starting alcohol level of the pt?  		           </a:t>
            </a:r>
            <a:r>
              <a:rPr lang="en-US" altLang="en-US" sz="2400" b="0"/>
              <a:t>The greater the level of intoxication, the longer it takes to sober up</a:t>
            </a:r>
          </a:p>
        </p:txBody>
      </p:sp>
      <p:pic>
        <p:nvPicPr>
          <p:cNvPr id="21512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29288"/>
            <a:ext cx="107156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215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512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15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2"/>
                  </p:tgtEl>
                </p:cond>
              </p:nextCondLst>
            </p:seq>
          </p:childTnLst>
        </p:cTn>
      </p:par>
    </p:tnLst>
    <p:bldLst>
      <p:bldP spid="21511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239000" y="5791200"/>
            <a:ext cx="1905000" cy="1066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3,4</a:t>
            </a:r>
          </a:p>
        </p:txBody>
      </p:sp>
      <p:sp>
        <p:nvSpPr>
          <p:cNvPr id="34819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4820" name="AutoShape 6"/>
          <p:cNvSpPr>
            <a:spLocks noChangeArrowheads="1"/>
          </p:cNvSpPr>
          <p:nvPr/>
        </p:nvSpPr>
        <p:spPr bwMode="auto">
          <a:xfrm>
            <a:off x="133350" y="685800"/>
            <a:ext cx="8915400" cy="5105400"/>
          </a:xfrm>
          <a:prstGeom prst="wedgeRectCallout">
            <a:avLst>
              <a:gd name="adj1" fmla="val -20051"/>
              <a:gd name="adj2" fmla="val 584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For patients with Risky Alcohol Use or mild Alcohol Use Disorder, medication’s treatment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effectiveness is this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28600" y="76200"/>
            <a:ext cx="8610600" cy="461963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0"/>
              <a:t>What is </a:t>
            </a:r>
            <a:r>
              <a:rPr lang="en-US" altLang="en-US" sz="2400"/>
              <a:t>poor to none?</a:t>
            </a:r>
            <a:endParaRPr lang="en-US" altLang="en-US" sz="2400" b="0"/>
          </a:p>
        </p:txBody>
      </p:sp>
      <p:pic>
        <p:nvPicPr>
          <p:cNvPr id="25608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293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256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608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56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8"/>
                  </p:tgtEl>
                </p:cond>
              </p:nextCondLst>
            </p:seq>
          </p:childTnLst>
        </p:cTn>
      </p:par>
    </p:tnLst>
    <p:bldLst>
      <p:bldP spid="20488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239000" y="5791200"/>
            <a:ext cx="1905000" cy="1066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3,5</a:t>
            </a:r>
          </a:p>
        </p:txBody>
      </p:sp>
      <p:sp>
        <p:nvSpPr>
          <p:cNvPr id="35843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171450" y="1066800"/>
            <a:ext cx="8839200" cy="4648200"/>
          </a:xfrm>
          <a:prstGeom prst="wedgeRectCallout">
            <a:avLst>
              <a:gd name="adj1" fmla="val -21514"/>
              <a:gd name="adj2" fmla="val -2144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Hallucinations (visual &gt; auditory) that develop within 12-24 hours of abstinence during which the patient retains insight are called this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304800" y="76200"/>
            <a:ext cx="8534400" cy="461963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What is </a:t>
            </a:r>
            <a:r>
              <a:rPr lang="en-US" altLang="en-US" sz="2400"/>
              <a:t>alcoholic hallucinosis?</a:t>
            </a:r>
          </a:p>
        </p:txBody>
      </p:sp>
      <p:pic>
        <p:nvPicPr>
          <p:cNvPr id="92166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531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921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216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2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921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6"/>
                  </p:tgtEl>
                </p:cond>
              </p:nextCondLst>
            </p:seq>
          </p:childTnLst>
        </p:cTn>
      </p:par>
    </p:tnLst>
    <p:bldLst>
      <p:bldP spid="92165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239000" y="5791200"/>
            <a:ext cx="1905000" cy="1066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3,6</a:t>
            </a:r>
          </a:p>
        </p:txBody>
      </p:sp>
      <p:sp>
        <p:nvSpPr>
          <p:cNvPr id="36867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381000" y="1219200"/>
            <a:ext cx="8458200" cy="4572000"/>
          </a:xfrm>
          <a:prstGeom prst="wedgeRectCallout">
            <a:avLst>
              <a:gd name="adj1" fmla="val -20231"/>
              <a:gd name="adj2" fmla="val 7361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Regarding the treatment of Alcohol Use Disorder, CIWA is a standardized scale used to assess this and to guide the treatment of this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914400" y="304800"/>
            <a:ext cx="7162800" cy="830263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0"/>
              <a:t>What is </a:t>
            </a:r>
            <a:r>
              <a:rPr lang="en-US" altLang="en-US" sz="2400"/>
              <a:t>assess severity of alcohol withdrawal?    (</a:t>
            </a:r>
            <a:r>
              <a:rPr lang="en-US" altLang="en-US" sz="2400" b="0"/>
              <a:t>CIWA = Clinical Institute Withdrawal Assessment)</a:t>
            </a:r>
          </a:p>
        </p:txBody>
      </p:sp>
      <p:pic>
        <p:nvPicPr>
          <p:cNvPr id="93190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3405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931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3190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3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931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90"/>
                  </p:tgtEl>
                </p:cond>
              </p:nextCondLst>
            </p:seq>
          </p:childTnLst>
        </p:cTn>
      </p:par>
    </p:tnLst>
    <p:bldLst>
      <p:bldP spid="93189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239000" y="5791200"/>
            <a:ext cx="1905000" cy="1066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3,7</a:t>
            </a:r>
          </a:p>
        </p:txBody>
      </p:sp>
      <p:sp>
        <p:nvSpPr>
          <p:cNvPr id="37891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672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304800" y="1066800"/>
            <a:ext cx="8610600" cy="4419600"/>
          </a:xfrm>
          <a:prstGeom prst="wedgeRectCallout">
            <a:avLst>
              <a:gd name="adj1" fmla="val -19875"/>
              <a:gd name="adj2" fmla="val -25144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 substance that increases dopamine in the ventral tegmental area-nucleus accumbens (VTA-NAc)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faster than the homeostatic mechanism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can keep up with will result in this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304800" y="95250"/>
            <a:ext cx="8534400" cy="461963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0"/>
              <a:t>What is </a:t>
            </a:r>
            <a:r>
              <a:rPr lang="en-US" altLang="en-US" sz="2400"/>
              <a:t>euphoria?</a:t>
            </a:r>
          </a:p>
        </p:txBody>
      </p:sp>
      <p:pic>
        <p:nvPicPr>
          <p:cNvPr id="94214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769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000" fill="hold"/>
                                        <p:tgtEl>
                                          <p:spTgt spid="942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421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4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942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14"/>
                  </p:tgtEl>
                </p:cond>
              </p:nextCondLst>
            </p:seq>
          </p:childTnLst>
        </p:cTn>
      </p:par>
    </p:tnLst>
    <p:bldLst>
      <p:bldP spid="94213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239000" y="5791200"/>
            <a:ext cx="1905000" cy="1066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3,8</a:t>
            </a:r>
          </a:p>
        </p:txBody>
      </p:sp>
      <p:sp>
        <p:nvSpPr>
          <p:cNvPr id="38915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152400" y="1066800"/>
            <a:ext cx="8839200" cy="4114800"/>
          </a:xfrm>
          <a:prstGeom prst="wedgeRectCallout">
            <a:avLst>
              <a:gd name="adj1" fmla="val -18931"/>
              <a:gd name="adj2" fmla="val 1003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Regarding the GABA/Glutamate system, a seizure during alcohol withdrawal may result from increased activity in </a:t>
            </a:r>
            <a:r>
              <a:rPr lang="en-US" altLang="en-US" sz="4000" u="sng"/>
              <a:t>this</a:t>
            </a:r>
            <a:r>
              <a:rPr lang="en-US" altLang="en-US" sz="4000"/>
              <a:t> system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and decreased activity in </a:t>
            </a:r>
            <a:r>
              <a:rPr lang="en-US" altLang="en-US" sz="4000" u="sng"/>
              <a:t>that</a:t>
            </a:r>
            <a:r>
              <a:rPr lang="en-US" altLang="en-US" sz="4000"/>
              <a:t> system</a:t>
            </a:r>
          </a:p>
        </p:txBody>
      </p:sp>
      <p:sp>
        <p:nvSpPr>
          <p:cNvPr id="95237" name="Text Box 5">
            <a:hlinkClick r:id="" action="ppaction://noaction">
              <a:snd r:embed="rId5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8534400" cy="461963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What is </a:t>
            </a:r>
            <a:r>
              <a:rPr lang="en-US" altLang="en-US" sz="2400"/>
              <a:t>Glutamate (this) &amp; GABA (that)?</a:t>
            </a:r>
            <a:endParaRPr lang="en-US" altLang="en-US" sz="2400" b="0"/>
          </a:p>
        </p:txBody>
      </p:sp>
      <p:pic>
        <p:nvPicPr>
          <p:cNvPr id="95241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0075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952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5241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5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952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41"/>
                  </p:tgtEl>
                </p:cond>
              </p:nextCondLst>
            </p:seq>
          </p:childTnLst>
        </p:cTn>
      </p:par>
    </p:tnLst>
    <p:bldLst>
      <p:bldP spid="95237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239000" y="5791200"/>
            <a:ext cx="1905000" cy="1066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3,9</a:t>
            </a:r>
          </a:p>
        </p:txBody>
      </p:sp>
      <p:sp>
        <p:nvSpPr>
          <p:cNvPr id="39939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457200" y="990600"/>
            <a:ext cx="8229600" cy="4419600"/>
          </a:xfrm>
          <a:prstGeom prst="wedgeRectCallout">
            <a:avLst>
              <a:gd name="adj1" fmla="val -24963"/>
              <a:gd name="adj2" fmla="val -3204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/>
              <a:t>Repeated episodes of alcohol withdrawal that increase the likelihood a patient will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/>
              <a:t>have severe alcohol withdrawal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/>
              <a:t>is an example of this;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/>
              <a:t>This is also why once a patient has gone thru Delirium Tremens (DT’s), the pt is at 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/>
              <a:t>higher risk for future DT’s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838200" y="304800"/>
            <a:ext cx="7162800" cy="461963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0"/>
              <a:t>What is </a:t>
            </a:r>
            <a:r>
              <a:rPr lang="en-US" altLang="en-US" sz="2400"/>
              <a:t>Kindling?</a:t>
            </a:r>
          </a:p>
        </p:txBody>
      </p:sp>
      <p:pic>
        <p:nvPicPr>
          <p:cNvPr id="98311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3405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983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8311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8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983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11"/>
                  </p:tgtEl>
                </p:cond>
              </p:nextCondLst>
            </p:seq>
          </p:childTnLst>
        </p:cTn>
      </p:par>
    </p:tnLst>
    <p:bldLst>
      <p:bldP spid="98309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620000" y="5867400"/>
            <a:ext cx="1524000" cy="990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4,1</a:t>
            </a:r>
          </a:p>
        </p:txBody>
      </p:sp>
      <p:sp>
        <p:nvSpPr>
          <p:cNvPr id="40963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482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40964" name="AutoShape 6"/>
          <p:cNvSpPr>
            <a:spLocks noChangeArrowheads="1"/>
          </p:cNvSpPr>
          <p:nvPr/>
        </p:nvSpPr>
        <p:spPr bwMode="auto">
          <a:xfrm>
            <a:off x="273050" y="1752600"/>
            <a:ext cx="8610600" cy="3729038"/>
          </a:xfrm>
          <a:prstGeom prst="wedgeRectCallout">
            <a:avLst>
              <a:gd name="adj1" fmla="val -18991"/>
              <a:gd name="adj2" fmla="val 12787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This medication is used to treat moderate-to-severe alcohol use disorder and is available in a monthly depot injection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81000" y="228600"/>
            <a:ext cx="8458200" cy="1200150"/>
          </a:xfrm>
          <a:prstGeom prst="rect">
            <a:avLst/>
          </a:prstGeom>
          <a:solidFill>
            <a:srgbClr val="FF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			What is </a:t>
            </a:r>
            <a:r>
              <a:rPr lang="en-US" altLang="en-US" sz="2400"/>
              <a:t>naltrexone (Revia)? 			                       (Vivitrol, not Revia, is the trade name of the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injectable form of naltrexone) </a:t>
            </a:r>
          </a:p>
        </p:txBody>
      </p:sp>
      <p:pic>
        <p:nvPicPr>
          <p:cNvPr id="23560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1025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23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560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3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0"/>
                  </p:tgtEl>
                </p:cond>
              </p:nextCondLst>
            </p:seq>
          </p:childTnLst>
        </p:cTn>
      </p:par>
    </p:tnLst>
    <p:bldLst>
      <p:bldP spid="23559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467600" y="6019800"/>
            <a:ext cx="1676400" cy="8382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4,2</a:t>
            </a:r>
          </a:p>
        </p:txBody>
      </p:sp>
      <p:sp>
        <p:nvSpPr>
          <p:cNvPr id="41987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958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41988" name="AutoShape 6"/>
          <p:cNvSpPr>
            <a:spLocks noChangeArrowheads="1"/>
          </p:cNvSpPr>
          <p:nvPr/>
        </p:nvSpPr>
        <p:spPr bwMode="auto">
          <a:xfrm>
            <a:off x="304800" y="1066800"/>
            <a:ext cx="8610600" cy="4586288"/>
          </a:xfrm>
          <a:prstGeom prst="wedgeRectCallout">
            <a:avLst>
              <a:gd name="adj1" fmla="val -18991"/>
              <a:gd name="adj2" fmla="val 21144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This medication is safe to use for treating patients with moderate-to-severe alcohol use disorder who have liver disease, but it is contraindicated if the patient has severe renal disease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04800" y="381000"/>
            <a:ext cx="8610600" cy="461963"/>
          </a:xfrm>
          <a:prstGeom prst="rect">
            <a:avLst/>
          </a:prstGeom>
          <a:solidFill>
            <a:srgbClr val="FF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What is </a:t>
            </a:r>
            <a:r>
              <a:rPr lang="en-US" altLang="en-US" sz="2400"/>
              <a:t>acamprosate (campral)?</a:t>
            </a:r>
          </a:p>
        </p:txBody>
      </p:sp>
      <p:pic>
        <p:nvPicPr>
          <p:cNvPr id="19464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53088"/>
            <a:ext cx="1147763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194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46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94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</p:childTnLst>
        </p:cTn>
      </p:par>
    </p:tnLst>
    <p:bldLst>
      <p:bldP spid="19463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620000" y="5867400"/>
            <a:ext cx="1524000" cy="990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4,3</a:t>
            </a:r>
          </a:p>
        </p:txBody>
      </p:sp>
      <p:sp>
        <p:nvSpPr>
          <p:cNvPr id="43011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434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43012" name="AutoShape 6"/>
          <p:cNvSpPr>
            <a:spLocks noChangeArrowheads="1"/>
          </p:cNvSpPr>
          <p:nvPr/>
        </p:nvSpPr>
        <p:spPr bwMode="auto">
          <a:xfrm>
            <a:off x="304800" y="1524000"/>
            <a:ext cx="8610600" cy="4319588"/>
          </a:xfrm>
          <a:prstGeom prst="wedgeRectCallout">
            <a:avLst>
              <a:gd name="adj1" fmla="val -18106"/>
              <a:gd name="adj2" fmla="val -69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Use of these two medications in combination is more effective than a monotherapy approach in the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treatment of moderate-to-severe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alcohol use disorder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57200" y="133350"/>
            <a:ext cx="8382000" cy="1200150"/>
          </a:xfrm>
          <a:prstGeom prst="rect">
            <a:avLst/>
          </a:prstGeom>
          <a:solidFill>
            <a:srgbClr val="FF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0"/>
              <a:t>				What is </a:t>
            </a:r>
            <a:r>
              <a:rPr lang="en-US" altLang="en-US" sz="2400"/>
              <a:t>none? 			      (combination therapy not shown to be more  effective than monotherapy; evidence is mixed at best)</a:t>
            </a:r>
          </a:p>
        </p:txBody>
      </p:sp>
      <p:pic>
        <p:nvPicPr>
          <p:cNvPr id="18440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6265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184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440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84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0"/>
                  </p:tgtEl>
                </p:cond>
              </p:nextCondLst>
            </p:seq>
          </p:childTnLst>
        </p:cTn>
      </p:par>
    </p:tnLst>
    <p:bldLst>
      <p:bldP spid="1843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81200"/>
            <a:ext cx="7772400" cy="2286000"/>
          </a:xfrm>
        </p:spPr>
        <p:txBody>
          <a:bodyPr/>
          <a:lstStyle/>
          <a:p>
            <a:r>
              <a:rPr lang="en-US" altLang="en-US" sz="7200" b="1" smtClean="0">
                <a:latin typeface="Comic Sans MS" panose="030F0702030302020204" pitchFamily="66" charset="0"/>
              </a:rPr>
              <a:t>Who’s </a:t>
            </a:r>
            <a:br>
              <a:rPr lang="en-US" altLang="en-US" sz="7200" b="1" smtClean="0">
                <a:latin typeface="Comic Sans MS" panose="030F0702030302020204" pitchFamily="66" charset="0"/>
              </a:rPr>
            </a:br>
            <a:r>
              <a:rPr lang="en-US" altLang="en-US" sz="7200" b="1" smtClean="0">
                <a:latin typeface="Comic Sans MS" panose="030F0702030302020204" pitchFamily="66" charset="0"/>
              </a:rPr>
              <a:t>Counting?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934200" y="6324600"/>
            <a:ext cx="2209800" cy="5334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altLang="en-US" smtClean="0"/>
              <a:t>4,4</a:t>
            </a:r>
          </a:p>
        </p:txBody>
      </p:sp>
      <p:sp>
        <p:nvSpPr>
          <p:cNvPr id="44035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607695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44036" name="AutoShape 6"/>
          <p:cNvSpPr>
            <a:spLocks noChangeArrowheads="1"/>
          </p:cNvSpPr>
          <p:nvPr/>
        </p:nvSpPr>
        <p:spPr bwMode="auto">
          <a:xfrm>
            <a:off x="133350" y="1066800"/>
            <a:ext cx="8915400" cy="4876800"/>
          </a:xfrm>
          <a:prstGeom prst="wedgeRectCallout">
            <a:avLst>
              <a:gd name="adj1" fmla="val -19194"/>
              <a:gd name="adj2" fmla="val -18097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Compliance with this medication has been shown to help patients who are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“risky users” of alcohol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(heavy drinkers, at risk use, hazardous use) or have a diagnosis of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mild alcohol use disorder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28600" y="306388"/>
            <a:ext cx="8686800" cy="463550"/>
          </a:xfrm>
          <a:prstGeom prst="rect">
            <a:avLst/>
          </a:prstGeom>
          <a:solidFill>
            <a:srgbClr val="FF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What is</a:t>
            </a:r>
            <a:r>
              <a:rPr lang="en-US" altLang="en-US" sz="2400" b="0">
                <a:latin typeface="Arial" panose="020B0604020202020204" pitchFamily="34" charset="0"/>
              </a:rPr>
              <a:t> </a:t>
            </a:r>
            <a:r>
              <a:rPr lang="en-US" altLang="en-US" sz="2400"/>
              <a:t>none?</a:t>
            </a:r>
          </a:p>
        </p:txBody>
      </p:sp>
      <p:pic>
        <p:nvPicPr>
          <p:cNvPr id="24584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6265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245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58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5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45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4"/>
                  </p:tgtEl>
                </p:cond>
              </p:nextCondLst>
            </p:seq>
          </p:childTnLst>
        </p:cTn>
      </p:par>
    </p:tnLst>
    <p:bldLst>
      <p:bldP spid="24583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934200" y="5867400"/>
            <a:ext cx="2209800" cy="990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4,5</a:t>
            </a:r>
          </a:p>
        </p:txBody>
      </p:sp>
      <p:sp>
        <p:nvSpPr>
          <p:cNvPr id="45059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228600" y="1047750"/>
            <a:ext cx="8610600" cy="4572000"/>
          </a:xfrm>
          <a:prstGeom prst="wedgeRectCallout">
            <a:avLst>
              <a:gd name="adj1" fmla="val -21644"/>
              <a:gd name="adj2" fmla="val -2097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Upon consuming alcohol, this medication inhibits aldehyde dehydrogenase which leads to a build up of acetaldehyde and negative reinforcement of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alcohol use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200025" y="261938"/>
            <a:ext cx="8686800" cy="461962"/>
          </a:xfrm>
          <a:prstGeom prst="rect">
            <a:avLst/>
          </a:prstGeom>
          <a:solidFill>
            <a:srgbClr val="FF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0"/>
              <a:t>What are </a:t>
            </a:r>
            <a:r>
              <a:rPr lang="en-US" altLang="en-US" sz="2400"/>
              <a:t>disulfiram (antabuse)?</a:t>
            </a:r>
          </a:p>
        </p:txBody>
      </p:sp>
      <p:pic>
        <p:nvPicPr>
          <p:cNvPr id="99334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3405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000" fill="hold"/>
                                        <p:tgtEl>
                                          <p:spTgt spid="993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933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9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993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4"/>
                  </p:tgtEl>
                </p:cond>
              </p:nextCondLst>
            </p:seq>
          </p:childTnLst>
        </p:cTn>
      </p:par>
    </p:tnLst>
    <p:bldLst>
      <p:bldP spid="99333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934200" y="5867400"/>
            <a:ext cx="2209800" cy="990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4,6</a:t>
            </a:r>
          </a:p>
        </p:txBody>
      </p:sp>
      <p:sp>
        <p:nvSpPr>
          <p:cNvPr id="46083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533400" y="1371600"/>
            <a:ext cx="8153400" cy="4362450"/>
          </a:xfrm>
          <a:prstGeom prst="wedgeRectCallout">
            <a:avLst>
              <a:gd name="adj1" fmla="val -20056"/>
              <a:gd name="adj2" fmla="val 969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Blockade of the mu-opioid receptor is the mechanism of action for this medication that is used to treat patients with moderate-to-severe alcohol use disorder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990600" y="381000"/>
            <a:ext cx="7162800" cy="461963"/>
          </a:xfrm>
          <a:prstGeom prst="rect">
            <a:avLst/>
          </a:prstGeom>
          <a:solidFill>
            <a:srgbClr val="FF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0"/>
              <a:t>What is </a:t>
            </a:r>
            <a:r>
              <a:rPr lang="en-US" altLang="en-US" sz="2400"/>
              <a:t>naltrexone (Revia)?</a:t>
            </a:r>
          </a:p>
        </p:txBody>
      </p:sp>
      <p:pic>
        <p:nvPicPr>
          <p:cNvPr id="100358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6265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1003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0358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0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003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8"/>
                  </p:tgtEl>
                </p:cond>
              </p:nextCondLst>
            </p:seq>
          </p:childTnLst>
        </p:cTn>
      </p:par>
    </p:tnLst>
    <p:bldLst>
      <p:bldP spid="100357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934200" y="5867400"/>
            <a:ext cx="2209800" cy="990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4,7</a:t>
            </a:r>
          </a:p>
        </p:txBody>
      </p:sp>
      <p:sp>
        <p:nvSpPr>
          <p:cNvPr id="47107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381000" y="1309688"/>
            <a:ext cx="8534400" cy="4495800"/>
          </a:xfrm>
          <a:prstGeom prst="wedgeRectCallout">
            <a:avLst>
              <a:gd name="adj1" fmla="val -19606"/>
              <a:gd name="adj2" fmla="val 969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Proposed mechanism of action is that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this medication acts as a glutamate neurotransmission modulator which leads to a reduced return to drinking and an increased cumulative duration of abstinence from alcohol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990600" y="381000"/>
            <a:ext cx="7162800" cy="461963"/>
          </a:xfrm>
          <a:prstGeom prst="rect">
            <a:avLst/>
          </a:prstGeom>
          <a:solidFill>
            <a:srgbClr val="FF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What are </a:t>
            </a:r>
            <a:r>
              <a:rPr lang="en-US" altLang="en-US" sz="2400"/>
              <a:t>acamprosate (campral)?</a:t>
            </a:r>
          </a:p>
        </p:txBody>
      </p:sp>
      <p:pic>
        <p:nvPicPr>
          <p:cNvPr id="102406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05488"/>
            <a:ext cx="995363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1024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40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4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024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6"/>
                  </p:tgtEl>
                </p:cond>
              </p:nextCondLst>
            </p:seq>
          </p:childTnLst>
        </p:cTn>
      </p:par>
    </p:tnLst>
    <p:bldLst>
      <p:bldP spid="102405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934200" y="5867400"/>
            <a:ext cx="2209800" cy="990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4,8</a:t>
            </a:r>
          </a:p>
        </p:txBody>
      </p:sp>
      <p:sp>
        <p:nvSpPr>
          <p:cNvPr id="48131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133350" y="1295400"/>
            <a:ext cx="8915400" cy="4343400"/>
          </a:xfrm>
          <a:prstGeom prst="wedgeRectCallout">
            <a:avLst>
              <a:gd name="adj1" fmla="val -19194"/>
              <a:gd name="adj2" fmla="val 2019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Studies indicate that for this medication to be most effective in treating moderate-to-severe alcohol use disorder, it should be taken under supervised conditions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304800" y="415925"/>
            <a:ext cx="8534400" cy="460375"/>
          </a:xfrm>
          <a:prstGeom prst="rect">
            <a:avLst/>
          </a:prstGeom>
          <a:solidFill>
            <a:srgbClr val="FF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What is </a:t>
            </a:r>
            <a:r>
              <a:rPr lang="en-US" altLang="en-US" sz="2400"/>
              <a:t>disulfiram (Anatabuse)?</a:t>
            </a:r>
          </a:p>
        </p:txBody>
      </p:sp>
      <p:pic>
        <p:nvPicPr>
          <p:cNvPr id="103430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29288"/>
            <a:ext cx="107156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1034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3430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034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30"/>
                  </p:tgtEl>
                </p:cond>
              </p:nextCondLst>
            </p:seq>
          </p:childTnLst>
        </p:cTn>
      </p:par>
    </p:tnLst>
    <p:bldLst>
      <p:bldP spid="103429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934200" y="5867400"/>
            <a:ext cx="2209800" cy="990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4,9</a:t>
            </a:r>
          </a:p>
        </p:txBody>
      </p:sp>
      <p:sp>
        <p:nvSpPr>
          <p:cNvPr id="49155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463550" y="1387475"/>
            <a:ext cx="8001000" cy="4191000"/>
          </a:xfrm>
          <a:prstGeom prst="wedgeRectCallout">
            <a:avLst>
              <a:gd name="adj1" fmla="val -19486"/>
              <a:gd name="adj2" fmla="val -1288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While this medication cannot be started if the patient is using opioids, it can be started while the patient is still drinking alcohol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457200" y="381000"/>
            <a:ext cx="8001000" cy="461963"/>
          </a:xfrm>
          <a:prstGeom prst="rect">
            <a:avLst/>
          </a:prstGeom>
          <a:solidFill>
            <a:srgbClr val="FF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What is </a:t>
            </a:r>
            <a:r>
              <a:rPr lang="en-US" altLang="en-US" sz="2400"/>
              <a:t>naltrexone (Revia)?</a:t>
            </a:r>
          </a:p>
        </p:txBody>
      </p:sp>
      <p:pic>
        <p:nvPicPr>
          <p:cNvPr id="104454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53088"/>
            <a:ext cx="1147763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1044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445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4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044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54"/>
                  </p:tgtEl>
                </p:cond>
              </p:nextCondLst>
            </p:seq>
          </p:childTnLst>
        </p:cTn>
      </p:par>
    </p:tnLst>
    <p:bldLst>
      <p:bldP spid="104453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391400" y="6096000"/>
            <a:ext cx="1752600" cy="762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5,1</a:t>
            </a:r>
          </a:p>
        </p:txBody>
      </p:sp>
      <p:sp>
        <p:nvSpPr>
          <p:cNvPr id="50179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958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50180" name="AutoShape 6"/>
          <p:cNvSpPr>
            <a:spLocks noChangeArrowheads="1"/>
          </p:cNvSpPr>
          <p:nvPr/>
        </p:nvSpPr>
        <p:spPr bwMode="auto">
          <a:xfrm>
            <a:off x="533400" y="1143000"/>
            <a:ext cx="8153400" cy="4267200"/>
          </a:xfrm>
          <a:prstGeom prst="wedgeRectCallout">
            <a:avLst>
              <a:gd name="adj1" fmla="val -18185"/>
              <a:gd name="adj2" fmla="val 2004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The BI (Brief Intervention) of SBIRT appropriate and often effective for patients &lt; 65 y/o who drink this many drinks per week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066800" y="193675"/>
            <a:ext cx="7086600" cy="8318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What is</a:t>
            </a:r>
            <a:r>
              <a:rPr lang="en-US" altLang="en-US" sz="2400"/>
              <a:t> Risky Use/At Risk Use?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&gt;7 drinks/wk (women); 14 drinks/wk (men)</a:t>
            </a:r>
          </a:p>
        </p:txBody>
      </p:sp>
      <p:pic>
        <p:nvPicPr>
          <p:cNvPr id="96258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53088"/>
            <a:ext cx="1147763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962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6258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6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962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58"/>
                  </p:tgtEl>
                </p:cond>
              </p:nextCondLst>
            </p:seq>
          </p:childTnLst>
        </p:cTn>
      </p:par>
    </p:tnLst>
    <p:bldLst>
      <p:bldP spid="25607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467600" y="6324600"/>
            <a:ext cx="1676400" cy="5334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altLang="en-US" smtClean="0"/>
              <a:t>5,2</a:t>
            </a:r>
          </a:p>
        </p:txBody>
      </p:sp>
      <p:sp>
        <p:nvSpPr>
          <p:cNvPr id="51203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95800" y="596265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51204" name="AutoShape 6"/>
          <p:cNvSpPr>
            <a:spLocks noChangeArrowheads="1"/>
          </p:cNvSpPr>
          <p:nvPr/>
        </p:nvSpPr>
        <p:spPr bwMode="auto">
          <a:xfrm>
            <a:off x="128588" y="838200"/>
            <a:ext cx="8839200" cy="4800600"/>
          </a:xfrm>
          <a:prstGeom prst="wedgeRectCallout">
            <a:avLst>
              <a:gd name="adj1" fmla="val -15481"/>
              <a:gd name="adj2" fmla="val 2050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/>
              <a:t>While controversial, research suggests patients with this severity level of Alcohol Use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/>
              <a:t>Disorder may pursue a harm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/>
              <a:t>reduction approach and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/>
              <a:t>resume normal or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/>
              <a:t>controlled drinking 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95250" y="114300"/>
            <a:ext cx="8820150" cy="4619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What is </a:t>
            </a:r>
            <a:r>
              <a:rPr lang="en-US" altLang="en-US" sz="2400"/>
              <a:t>Alcohol Use Disorder-mild?</a:t>
            </a:r>
            <a:endParaRPr lang="en-US" altLang="en-US" sz="2400" b="0"/>
          </a:p>
        </p:txBody>
      </p:sp>
      <p:pic>
        <p:nvPicPr>
          <p:cNvPr id="26632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864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266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632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6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66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2"/>
                  </p:tgtEl>
                </p:cond>
              </p:nextCondLst>
            </p:seq>
          </p:childTnLst>
        </p:cTn>
      </p:par>
    </p:tnLst>
    <p:bldLst>
      <p:bldP spid="26631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315200" y="5867400"/>
            <a:ext cx="1828800" cy="990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5,3</a:t>
            </a:r>
          </a:p>
        </p:txBody>
      </p:sp>
      <p:sp>
        <p:nvSpPr>
          <p:cNvPr id="52227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95800" y="611505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52228" name="AutoShape 6"/>
          <p:cNvSpPr>
            <a:spLocks noChangeArrowheads="1"/>
          </p:cNvSpPr>
          <p:nvPr/>
        </p:nvSpPr>
        <p:spPr bwMode="auto">
          <a:xfrm>
            <a:off x="457200" y="838200"/>
            <a:ext cx="8305800" cy="5105400"/>
          </a:xfrm>
          <a:prstGeom prst="wedgeRectCallout">
            <a:avLst>
              <a:gd name="adj1" fmla="val -20481"/>
              <a:gd name="adj2" fmla="val 71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/>
              <a:t>While elevated liver enzymes (AST/ALT) may indicate problematic alcohol consumption, at least 70% of individuals who have an elevated result of this lab test are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/>
              <a:t>persistent heavy drinkers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/>
              <a:t>(8+ drinks/daily or 50+ drinks per week)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762000" y="228600"/>
            <a:ext cx="7696200" cy="4619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0"/>
              <a:t>			What are </a:t>
            </a:r>
            <a:r>
              <a:rPr lang="en-US" altLang="en-US" sz="2400"/>
              <a:t>elevated GGT?</a:t>
            </a:r>
          </a:p>
        </p:txBody>
      </p:sp>
      <p:pic>
        <p:nvPicPr>
          <p:cNvPr id="27656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6265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276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65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6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76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6"/>
                  </p:tgtEl>
                </p:cond>
              </p:nextCondLst>
            </p:seq>
          </p:childTnLst>
        </p:cTn>
      </p:par>
    </p:tnLst>
    <p:bldLst>
      <p:bldP spid="27655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772400" y="5867400"/>
            <a:ext cx="1371600" cy="990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5,4</a:t>
            </a:r>
          </a:p>
        </p:txBody>
      </p:sp>
      <p:sp>
        <p:nvSpPr>
          <p:cNvPr id="53251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53252" name="AutoShape 6"/>
          <p:cNvSpPr>
            <a:spLocks noChangeArrowheads="1"/>
          </p:cNvSpPr>
          <p:nvPr/>
        </p:nvSpPr>
        <p:spPr bwMode="auto">
          <a:xfrm>
            <a:off x="152400" y="857250"/>
            <a:ext cx="8763000" cy="4495800"/>
          </a:xfrm>
          <a:prstGeom prst="wedgeRectCallout">
            <a:avLst>
              <a:gd name="adj1" fmla="val -15181"/>
              <a:gd name="adj2" fmla="val 2189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/>
              <a:t>Of the 8 symptoms in the diagnostic criteria: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Autonomic Hyperactivity;   Tonic-Clonic Seizures;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Psychomotor Agitation;   Anxiety;   Insomnia;   Tremor;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Transient Hallucinations/Illusions;  Nausea/Vomiting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/>
              <a:t>There need to be this many to diagnose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/>
              <a:t>Alcohol Withdrawal</a:t>
            </a:r>
            <a:endParaRPr lang="en-US" altLang="en-US" sz="4000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71450" y="133350"/>
            <a:ext cx="8610600" cy="4619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What are </a:t>
            </a:r>
            <a:r>
              <a:rPr lang="en-US" altLang="en-US" sz="2400"/>
              <a:t>Two?</a:t>
            </a:r>
          </a:p>
        </p:txBody>
      </p:sp>
      <p:pic>
        <p:nvPicPr>
          <p:cNvPr id="28680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1025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286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680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6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86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0"/>
                  </p:tgtEl>
                </p:cond>
              </p:nextCondLst>
            </p:seq>
          </p:childTnLst>
        </p:cTn>
      </p:par>
    </p:tnLst>
    <p:bldLst>
      <p:bldP spid="2867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0"/>
            <a:ext cx="7772400" cy="2209800"/>
          </a:xfrm>
        </p:spPr>
        <p:txBody>
          <a:bodyPr/>
          <a:lstStyle/>
          <a:p>
            <a:r>
              <a:rPr lang="en-US" altLang="en-US" sz="7200" b="1" smtClean="0">
                <a:latin typeface="Comic Sans MS" panose="030F0702030302020204" pitchFamily="66" charset="0"/>
              </a:rPr>
              <a:t>DSM5 &amp; Alcohol Use Disorder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934200" y="6324600"/>
            <a:ext cx="2209800" cy="5334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altLang="en-US" smtClean="0"/>
              <a:t>5,5</a:t>
            </a:r>
          </a:p>
        </p:txBody>
      </p:sp>
      <p:sp>
        <p:nvSpPr>
          <p:cNvPr id="54275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95800" y="60579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304800" y="1085850"/>
            <a:ext cx="8534400" cy="4876800"/>
          </a:xfrm>
          <a:prstGeom prst="wedgeRectCallout">
            <a:avLst>
              <a:gd name="adj1" fmla="val -18713"/>
              <a:gd name="adj2" fmla="val 1158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517525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For an individual who has a close relative (parent) with an alcohol use disorder, their risk is this many times higher than normal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304800" y="95250"/>
            <a:ext cx="8458200" cy="4619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0"/>
              <a:t>What are </a:t>
            </a:r>
            <a:r>
              <a:rPr lang="en-US" altLang="en-US" sz="2400"/>
              <a:t>3-4 times?</a:t>
            </a:r>
          </a:p>
        </p:txBody>
      </p:sp>
      <p:pic>
        <p:nvPicPr>
          <p:cNvPr id="101382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3885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1013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1382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1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013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2"/>
                  </p:tgtEl>
                </p:cond>
              </p:nextCondLst>
            </p:seq>
          </p:childTnLst>
        </p:cTn>
      </p:par>
    </p:tnLst>
    <p:bldLst>
      <p:bldP spid="101381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934200" y="5867400"/>
            <a:ext cx="2209800" cy="990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5,6</a:t>
            </a:r>
          </a:p>
        </p:txBody>
      </p:sp>
      <p:sp>
        <p:nvSpPr>
          <p:cNvPr id="55299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67200" y="61722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114300" y="1238250"/>
            <a:ext cx="8915400" cy="4648200"/>
          </a:xfrm>
          <a:prstGeom prst="wedgeRectCallout">
            <a:avLst>
              <a:gd name="adj1" fmla="val -16630"/>
              <a:gd name="adj2" fmla="val 1480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Ironically, alcohol related problems start sooner &amp; at lower drinking levels for this sex even though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the prevalence of alcohol use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disorder in this sex is one-half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to one-third as much as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the other sex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990600" y="203200"/>
            <a:ext cx="7162800" cy="8921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/>
              <a:t>What is </a:t>
            </a:r>
            <a:r>
              <a:rPr lang="en-US" altLang="en-US" sz="2800"/>
              <a:t>females?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Prevalence 2-3x’s M vs F: Males ~12%, Females ~5%</a:t>
            </a:r>
          </a:p>
        </p:txBody>
      </p:sp>
      <p:pic>
        <p:nvPicPr>
          <p:cNvPr id="107526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864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1075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752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75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075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526"/>
                  </p:tgtEl>
                </p:cond>
              </p:nextCondLst>
            </p:seq>
          </p:childTnLst>
        </p:cTn>
      </p:par>
    </p:tnLst>
    <p:bldLst>
      <p:bldP spid="107525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934200" y="5867400"/>
            <a:ext cx="2209800" cy="990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5,7</a:t>
            </a:r>
          </a:p>
        </p:txBody>
      </p:sp>
      <p:sp>
        <p:nvSpPr>
          <p:cNvPr id="56323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56324" name="AutoShape 4"/>
          <p:cNvSpPr>
            <a:spLocks noChangeArrowheads="1"/>
          </p:cNvSpPr>
          <p:nvPr/>
        </p:nvSpPr>
        <p:spPr bwMode="auto">
          <a:xfrm>
            <a:off x="114300" y="1162050"/>
            <a:ext cx="8915400" cy="4495800"/>
          </a:xfrm>
          <a:prstGeom prst="wedgeRectCallout">
            <a:avLst>
              <a:gd name="adj1" fmla="val -19194"/>
              <a:gd name="adj2" fmla="val 1172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	The most severe form of alcohol withdrawal is this and typically begins 48-96 hours after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the last drink</a:t>
            </a:r>
            <a:endParaRPr lang="en-US" altLang="en-US" sz="4000">
              <a:latin typeface="Arial" panose="020B0604020202020204" pitchFamily="34" charset="0"/>
            </a:endParaRP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990600" y="133350"/>
            <a:ext cx="7162800" cy="4619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What is </a:t>
            </a:r>
            <a:r>
              <a:rPr lang="en-US" altLang="en-US" sz="2400"/>
              <a:t>delirium tremens (DT’s)?</a:t>
            </a:r>
          </a:p>
        </p:txBody>
      </p:sp>
      <p:pic>
        <p:nvPicPr>
          <p:cNvPr id="108550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3405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1085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8550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8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085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50"/>
                  </p:tgtEl>
                </p:cond>
              </p:nextCondLst>
            </p:seq>
          </p:childTnLst>
        </p:cTn>
      </p:par>
    </p:tnLst>
    <p:bldLst>
      <p:bldP spid="108549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934200" y="5867400"/>
            <a:ext cx="2209800" cy="990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5,8</a:t>
            </a:r>
          </a:p>
        </p:txBody>
      </p:sp>
      <p:sp>
        <p:nvSpPr>
          <p:cNvPr id="57347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57348" name="AutoShape 4"/>
          <p:cNvSpPr>
            <a:spLocks noChangeArrowheads="1"/>
          </p:cNvSpPr>
          <p:nvPr/>
        </p:nvSpPr>
        <p:spPr bwMode="auto">
          <a:xfrm>
            <a:off x="419100" y="1143000"/>
            <a:ext cx="8039100" cy="4572000"/>
          </a:xfrm>
          <a:prstGeom prst="wedgeRectCallout">
            <a:avLst>
              <a:gd name="adj1" fmla="val -19685"/>
              <a:gd name="adj2" fmla="val 1803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While some studies support their use, Topiramate (Topamax) and this medication are not FDA approved, but at times are used off-label to treat moderate-to-severe alcohol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use disorder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914400" y="304800"/>
            <a:ext cx="7162800" cy="5238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0"/>
              <a:t>What is </a:t>
            </a:r>
            <a:r>
              <a:rPr lang="en-US" altLang="en-US" sz="2400"/>
              <a:t>Gabapentin (Neurontin)</a:t>
            </a:r>
            <a:r>
              <a:rPr lang="en-US" altLang="en-US" sz="2800"/>
              <a:t>?</a:t>
            </a:r>
          </a:p>
        </p:txBody>
      </p:sp>
      <p:pic>
        <p:nvPicPr>
          <p:cNvPr id="109574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1025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1095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957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95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095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74"/>
                  </p:tgtEl>
                </p:cond>
              </p:nextCondLst>
            </p:seq>
          </p:childTnLst>
        </p:cTn>
      </p:par>
    </p:tnLst>
    <p:bldLst>
      <p:bldP spid="109573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934200" y="5867400"/>
            <a:ext cx="2209800" cy="990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5,9</a:t>
            </a:r>
          </a:p>
        </p:txBody>
      </p:sp>
      <p:sp>
        <p:nvSpPr>
          <p:cNvPr id="58371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381000" y="1524000"/>
            <a:ext cx="8382000" cy="3886200"/>
          </a:xfrm>
          <a:prstGeom prst="wedgeRectCallout">
            <a:avLst>
              <a:gd name="adj1" fmla="val -19051"/>
              <a:gd name="adj2" fmla="val 1356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This class of medications is most commonly recommended for treating alcohol withdrawal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762000" y="533400"/>
            <a:ext cx="7391400" cy="4619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	</a:t>
            </a:r>
            <a:r>
              <a:rPr lang="en-US" altLang="en-US" sz="2400" b="0"/>
              <a:t>What are </a:t>
            </a:r>
            <a:r>
              <a:rPr lang="en-US" altLang="en-US" sz="2400"/>
              <a:t>benzodiazepines?</a:t>
            </a:r>
          </a:p>
        </p:txBody>
      </p:sp>
      <p:pic>
        <p:nvPicPr>
          <p:cNvPr id="110598" name="cloc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62650"/>
            <a:ext cx="9207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1105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0598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0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105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8"/>
                  </p:tgtEl>
                </p:cond>
              </p:nextCondLst>
            </p:seq>
          </p:childTnLst>
        </p:cTn>
      </p:par>
    </p:tnLst>
    <p:bldLst>
      <p:bldP spid="11059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81200"/>
            <a:ext cx="7772400" cy="2057400"/>
          </a:xfrm>
        </p:spPr>
        <p:txBody>
          <a:bodyPr/>
          <a:lstStyle/>
          <a:p>
            <a:r>
              <a:rPr lang="en-US" altLang="en-US" sz="7200" b="1" smtClean="0">
                <a:latin typeface="Comic Sans MS" panose="030F0702030302020204" pitchFamily="66" charset="0"/>
              </a:rPr>
              <a:t>Problems with Alcohol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3200"/>
            <a:ext cx="7772400" cy="1447800"/>
          </a:xfrm>
        </p:spPr>
        <p:txBody>
          <a:bodyPr/>
          <a:lstStyle/>
          <a:p>
            <a:r>
              <a:rPr lang="en-US" altLang="en-US" sz="7200" b="1" smtClean="0">
                <a:latin typeface="Comic Sans MS" panose="030F0702030302020204" pitchFamily="66" charset="0"/>
              </a:rPr>
              <a:t>Tx with Meds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en-US" altLang="en-US" sz="7200" b="1" smtClean="0">
                <a:latin typeface="Comic Sans MS" panose="030F0702030302020204" pitchFamily="66" charset="0"/>
              </a:rPr>
              <a:t>Miscellaneous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33CCFF"/>
            </a:gs>
            <a:gs pos="100000">
              <a:srgbClr val="175E7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33600" y="1066800"/>
            <a:ext cx="1371600" cy="457200"/>
          </a:xfrm>
          <a:prstGeom prst="actionButtonBlank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4" action="ppaction://hlinksldjump"/>
              </a:rPr>
              <a:t>100</a:t>
            </a:r>
            <a:endParaRPr lang="en-US" sz="2000" u="sng">
              <a:latin typeface="Subway" pitchFamily="2" charset="0"/>
            </a:endParaRPr>
          </a:p>
        </p:txBody>
      </p:sp>
      <p:sp>
        <p:nvSpPr>
          <p:cNvPr id="205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62400" y="1066800"/>
            <a:ext cx="1371600" cy="457200"/>
          </a:xfrm>
          <a:prstGeom prst="actionButtonBlank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5" action="ppaction://hlinksldjump"/>
              </a:rPr>
              <a:t>100</a:t>
            </a:r>
            <a:endParaRPr lang="en-US" sz="2000" u="sng">
              <a:latin typeface="Subway" pitchFamily="2" charset="0"/>
              <a:hlinkClick r:id="rId6" action="ppaction://hlinksldjump"/>
            </a:endParaRPr>
          </a:p>
        </p:txBody>
      </p:sp>
      <p:sp>
        <p:nvSpPr>
          <p:cNvPr id="205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33600" y="1752600"/>
            <a:ext cx="1371600" cy="457200"/>
          </a:xfrm>
          <a:prstGeom prst="actionButtonBlank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7" action="ppaction://hlinksldjump"/>
              </a:rPr>
              <a:t>200</a:t>
            </a:r>
            <a:endParaRPr lang="en-US" sz="2000" u="sng">
              <a:latin typeface="Subway" pitchFamily="2" charset="0"/>
            </a:endParaRPr>
          </a:p>
        </p:txBody>
      </p:sp>
      <p:sp>
        <p:nvSpPr>
          <p:cNvPr id="205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3800" y="2362200"/>
            <a:ext cx="1371600" cy="457200"/>
          </a:xfrm>
          <a:prstGeom prst="actionButtonBlank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8" action="ppaction://hlinksldjump"/>
              </a:rPr>
              <a:t>300</a:t>
            </a:r>
            <a:endParaRPr lang="en-US" sz="2000">
              <a:latin typeface="Subway" pitchFamily="2" charset="0"/>
            </a:endParaRPr>
          </a:p>
        </p:txBody>
      </p:sp>
      <p:sp>
        <p:nvSpPr>
          <p:cNvPr id="2060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" y="5486400"/>
            <a:ext cx="1143000" cy="457200"/>
          </a:xfrm>
          <a:prstGeom prst="actionButtonBlank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9" action="ppaction://hlinksldjump"/>
              </a:rPr>
              <a:t>800</a:t>
            </a:r>
            <a:endParaRPr lang="en-US" sz="2000" u="sng">
              <a:latin typeface="Subway" pitchFamily="2" charset="0"/>
            </a:endParaRPr>
          </a:p>
        </p:txBody>
      </p:sp>
      <p:sp>
        <p:nvSpPr>
          <p:cNvPr id="2062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33600" y="4876800"/>
            <a:ext cx="1371600" cy="457200"/>
          </a:xfrm>
          <a:prstGeom prst="actionButtonBlank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10" action="ppaction://hlinksldjump"/>
              </a:rPr>
              <a:t>700</a:t>
            </a:r>
            <a:endParaRPr lang="en-US" sz="2000" u="sng">
              <a:latin typeface="Subway" pitchFamily="2" charset="0"/>
            </a:endParaRPr>
          </a:p>
        </p:txBody>
      </p:sp>
      <p:sp>
        <p:nvSpPr>
          <p:cNvPr id="2064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3800" y="3657600"/>
            <a:ext cx="1371600" cy="457200"/>
          </a:xfrm>
          <a:prstGeom prst="actionButtonBlank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11" action="ppaction://hlinksldjump"/>
              </a:rPr>
              <a:t>500</a:t>
            </a:r>
            <a:endParaRPr lang="en-US" sz="2000">
              <a:latin typeface="Subway" pitchFamily="2" charset="0"/>
            </a:endParaRPr>
          </a:p>
        </p:txBody>
      </p:sp>
      <p:sp>
        <p:nvSpPr>
          <p:cNvPr id="2066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3800" y="5486400"/>
            <a:ext cx="1371600" cy="457200"/>
          </a:xfrm>
          <a:prstGeom prst="actionButtonBlank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12" action="ppaction://hlinksldjump"/>
              </a:rPr>
              <a:t>800</a:t>
            </a:r>
            <a:endParaRPr lang="en-US" sz="2000">
              <a:latin typeface="Subway" pitchFamily="2" charset="0"/>
            </a:endParaRP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0" y="36513"/>
            <a:ext cx="1828800" cy="646112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/>
              <a:t>Who’s Counting?</a:t>
            </a: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3810000" y="76200"/>
            <a:ext cx="1828800" cy="369888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/>
              <a:t>Alcohol</a:t>
            </a: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7467600" y="57150"/>
            <a:ext cx="1676400" cy="36988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30000"/>
              </a:spcBef>
              <a:buFontTx/>
              <a:buNone/>
            </a:pPr>
            <a:r>
              <a:rPr lang="en-US" altLang="en-US" sz="1800"/>
              <a:t>Med Tx</a:t>
            </a:r>
          </a:p>
        </p:txBody>
      </p:sp>
      <p:sp>
        <p:nvSpPr>
          <p:cNvPr id="2075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" y="1066800"/>
            <a:ext cx="1143000" cy="457200"/>
          </a:xfrm>
          <a:prstGeom prst="actionButtonBlank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13" action="ppaction://hlinksldjump"/>
              </a:rPr>
              <a:t>100</a:t>
            </a:r>
            <a:endParaRPr lang="en-US" sz="2000" u="sng">
              <a:effectLst>
                <a:outerShdw blurRad="38100" dist="38100" dir="2700000" algn="tl">
                  <a:srgbClr val="FFFFFF"/>
                </a:outerShdw>
              </a:effectLst>
              <a:latin typeface="Subway" pitchFamily="2" charset="0"/>
            </a:endParaRPr>
          </a:p>
        </p:txBody>
      </p:sp>
      <p:sp>
        <p:nvSpPr>
          <p:cNvPr id="2076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" y="4876800"/>
            <a:ext cx="1143000" cy="457200"/>
          </a:xfrm>
          <a:prstGeom prst="actionButtonBlank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14" action="ppaction://hlinksldjump"/>
              </a:rPr>
              <a:t>700</a:t>
            </a:r>
            <a:endParaRPr lang="en-US" sz="2000" u="sng">
              <a:effectLst>
                <a:outerShdw blurRad="38100" dist="38100" dir="2700000" algn="tl">
                  <a:srgbClr val="FFFFFF"/>
                </a:outerShdw>
              </a:effectLst>
              <a:latin typeface="Subway" pitchFamily="2" charset="0"/>
            </a:endParaRPr>
          </a:p>
        </p:txBody>
      </p:sp>
      <p:sp>
        <p:nvSpPr>
          <p:cNvPr id="2078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33600" y="3657600"/>
            <a:ext cx="1371600" cy="457200"/>
          </a:xfrm>
          <a:prstGeom prst="actionButtonBlank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15" action="ppaction://hlinksldjump"/>
              </a:rPr>
              <a:t>500</a:t>
            </a:r>
            <a:endParaRPr lang="en-US" sz="2000" u="sng">
              <a:effectLst>
                <a:outerShdw blurRad="38100" dist="38100" dir="2700000" algn="tl">
                  <a:srgbClr val="FFFFFF"/>
                </a:outerShdw>
              </a:effectLst>
              <a:latin typeface="Subway" pitchFamily="2" charset="0"/>
            </a:endParaRPr>
          </a:p>
        </p:txBody>
      </p:sp>
      <p:sp>
        <p:nvSpPr>
          <p:cNvPr id="2079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62400" y="4876800"/>
            <a:ext cx="1371600" cy="457200"/>
          </a:xfrm>
          <a:prstGeom prst="actionButtonBlank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16" action="ppaction://hlinksldjump"/>
              </a:rPr>
              <a:t>700</a:t>
            </a:r>
            <a:endParaRPr lang="en-US" sz="2000" u="sng">
              <a:latin typeface="Subway" pitchFamily="2" charset="0"/>
            </a:endParaRPr>
          </a:p>
        </p:txBody>
      </p:sp>
      <p:sp>
        <p:nvSpPr>
          <p:cNvPr id="2080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62400" y="2971800"/>
            <a:ext cx="1371600" cy="457200"/>
          </a:xfrm>
          <a:prstGeom prst="actionButtonBlank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17" action="ppaction://hlinksldjump"/>
              </a:rPr>
              <a:t>400</a:t>
            </a:r>
            <a:endParaRPr lang="en-US" sz="2000" u="sng">
              <a:effectLst>
                <a:outerShdw blurRad="38100" dist="38100" dir="2700000" algn="tl">
                  <a:srgbClr val="FFFFFF"/>
                </a:outerShdw>
              </a:effectLst>
              <a:latin typeface="Subway" pitchFamily="2" charset="0"/>
            </a:endParaRPr>
          </a:p>
        </p:txBody>
      </p:sp>
      <p:sp>
        <p:nvSpPr>
          <p:cNvPr id="2081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62400" y="5486400"/>
            <a:ext cx="1371600" cy="457200"/>
          </a:xfrm>
          <a:prstGeom prst="actionButtonBlank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18" action="ppaction://hlinksldjump"/>
              </a:rPr>
              <a:t>800</a:t>
            </a:r>
            <a:endParaRPr lang="en-US" sz="2000" u="sng">
              <a:effectLst>
                <a:outerShdw blurRad="38100" dist="38100" dir="2700000" algn="tl">
                  <a:srgbClr val="FFFFFF"/>
                </a:outerShdw>
              </a:effectLst>
              <a:latin typeface="Subway" pitchFamily="2" charset="0"/>
              <a:hlinkClick r:id="rId19" action="ppaction://hlinksldjump"/>
            </a:endParaRPr>
          </a:p>
        </p:txBody>
      </p:sp>
      <p:sp>
        <p:nvSpPr>
          <p:cNvPr id="2083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" y="4267200"/>
            <a:ext cx="1143000" cy="457200"/>
          </a:xfrm>
          <a:prstGeom prst="actionButtonBlank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20" action="ppaction://hlinksldjump"/>
              </a:rPr>
              <a:t>600</a:t>
            </a:r>
            <a:endParaRPr lang="en-US" sz="2000" u="sng">
              <a:latin typeface="Subway" pitchFamily="2" charset="0"/>
            </a:endParaRPr>
          </a:p>
        </p:txBody>
      </p:sp>
      <p:sp>
        <p:nvSpPr>
          <p:cNvPr id="2084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3800" y="1066800"/>
            <a:ext cx="1371600" cy="457200"/>
          </a:xfrm>
          <a:prstGeom prst="actionButtonBlank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21" action="ppaction://hlinksldjump"/>
              </a:rPr>
              <a:t>100</a:t>
            </a:r>
            <a:endParaRPr lang="en-US" sz="2000">
              <a:effectLst>
                <a:outerShdw blurRad="38100" dist="38100" dir="2700000" algn="tl">
                  <a:srgbClr val="FFFFFF"/>
                </a:outerShdw>
              </a:effectLst>
              <a:latin typeface="Subway" pitchFamily="2" charset="0"/>
              <a:hlinkClick r:id="rId22" action="ppaction://hlinksldjump"/>
            </a:endParaRPr>
          </a:p>
        </p:txBody>
      </p:sp>
      <p:sp>
        <p:nvSpPr>
          <p:cNvPr id="2085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" y="6096000"/>
            <a:ext cx="1143000" cy="457200"/>
          </a:xfrm>
          <a:prstGeom prst="actionButtonBlank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23" action="ppaction://hlinksldjump"/>
              </a:rPr>
              <a:t>900</a:t>
            </a:r>
            <a:endParaRPr lang="en-US" sz="2000" u="sng">
              <a:solidFill>
                <a:schemeClr val="bg1"/>
              </a:solidFill>
              <a:latin typeface="Subway" pitchFamily="2" charset="0"/>
            </a:endParaRPr>
          </a:p>
        </p:txBody>
      </p:sp>
      <p:sp>
        <p:nvSpPr>
          <p:cNvPr id="2086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33600" y="6096000"/>
            <a:ext cx="1371600" cy="457200"/>
          </a:xfrm>
          <a:prstGeom prst="actionButtonBlank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24" action="ppaction://hlinksldjump"/>
              </a:rPr>
              <a:t>900</a:t>
            </a:r>
            <a:endParaRPr lang="en-US" sz="2000" u="sng">
              <a:solidFill>
                <a:srgbClr val="FF0000"/>
              </a:solidFill>
              <a:effectDag name="">
                <a:cont type="tree" name="">
                  <a:effect ref="fillLine"/>
                  <a:outerShdw dist="38100" dir="13500000" algn="br">
                    <a:srgbClr val="FF5555"/>
                  </a:outerShdw>
                </a:cont>
                <a:cont type="tree" name="">
                  <a:effect ref="fillLine"/>
                  <a:outerShdw dist="38100" dir="2700000" algn="tl">
                    <a:srgbClr val="990000"/>
                  </a:outerShdw>
                </a:cont>
                <a:effect ref="fillLine"/>
              </a:effectDag>
              <a:latin typeface="Subway" pitchFamily="2" charset="0"/>
            </a:endParaRPr>
          </a:p>
        </p:txBody>
      </p:sp>
      <p:sp>
        <p:nvSpPr>
          <p:cNvPr id="2087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62400" y="6096000"/>
            <a:ext cx="1371600" cy="457200"/>
          </a:xfrm>
          <a:prstGeom prst="actionButtonBlank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25" action="ppaction://hlinksldjump"/>
              </a:rPr>
              <a:t>900</a:t>
            </a:r>
            <a:endParaRPr lang="en-US" sz="2000" u="sng">
              <a:effectLst>
                <a:outerShdw blurRad="38100" dist="38100" dir="2700000" algn="tl">
                  <a:srgbClr val="FFFFFF"/>
                </a:outerShdw>
              </a:effectLst>
              <a:latin typeface="Subway" pitchFamily="2" charset="0"/>
            </a:endParaRPr>
          </a:p>
        </p:txBody>
      </p:sp>
      <p:sp>
        <p:nvSpPr>
          <p:cNvPr id="2088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3800" y="6096000"/>
            <a:ext cx="1371600" cy="457200"/>
          </a:xfrm>
          <a:prstGeom prst="actionButtonBlank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26" action="ppaction://hlinksldjump"/>
              </a:rPr>
              <a:t>900</a:t>
            </a:r>
            <a:endParaRPr lang="en-US" sz="2000">
              <a:latin typeface="Subway" pitchFamily="2" charset="0"/>
            </a:endParaRPr>
          </a:p>
        </p:txBody>
      </p:sp>
      <p:sp>
        <p:nvSpPr>
          <p:cNvPr id="2095" name="AutoShape 4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91200" y="2362200"/>
            <a:ext cx="1371600" cy="457200"/>
          </a:xfrm>
          <a:prstGeom prst="actionButtonBlank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19" action="ppaction://hlinksldjump"/>
              </a:rPr>
              <a:t>300</a:t>
            </a:r>
            <a:endParaRPr lang="en-US" sz="2000">
              <a:latin typeface="Subway" pitchFamily="2" charset="0"/>
            </a:endParaRPr>
          </a:p>
        </p:txBody>
      </p:sp>
      <p:sp>
        <p:nvSpPr>
          <p:cNvPr id="2096" name="AutoShape 4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91200" y="3657600"/>
            <a:ext cx="1371600" cy="457200"/>
          </a:xfrm>
          <a:prstGeom prst="actionButtonBlank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27" action="ppaction://hlinksldjump"/>
              </a:rPr>
              <a:t>500</a:t>
            </a:r>
            <a:endParaRPr lang="en-US" sz="2000">
              <a:latin typeface="Subway" pitchFamily="2" charset="0"/>
            </a:endParaRPr>
          </a:p>
        </p:txBody>
      </p:sp>
      <p:sp>
        <p:nvSpPr>
          <p:cNvPr id="2097" name="AutoShape 4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91200" y="5486400"/>
            <a:ext cx="1371600" cy="457200"/>
          </a:xfrm>
          <a:prstGeom prst="actionButtonBlank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28" action="ppaction://hlinksldjump"/>
              </a:rPr>
              <a:t>800</a:t>
            </a:r>
            <a:endParaRPr lang="en-US" sz="2000">
              <a:latin typeface="Subway" pitchFamily="2" charset="0"/>
            </a:endParaRPr>
          </a:p>
        </p:txBody>
      </p:sp>
      <p:sp>
        <p:nvSpPr>
          <p:cNvPr id="2098" name="Text Box 50"/>
          <p:cNvSpPr txBox="1">
            <a:spLocks noChangeArrowheads="1"/>
          </p:cNvSpPr>
          <p:nvPr/>
        </p:nvSpPr>
        <p:spPr bwMode="auto">
          <a:xfrm>
            <a:off x="5715000" y="76200"/>
            <a:ext cx="1600200" cy="923925"/>
          </a:xfrm>
          <a:prstGeom prst="rect">
            <a:avLst/>
          </a:prstGeom>
          <a:solidFill>
            <a:srgbClr val="FF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/>
              <a:t>LSC, PCP, XTC, Inhalants</a:t>
            </a:r>
          </a:p>
        </p:txBody>
      </p:sp>
      <p:sp>
        <p:nvSpPr>
          <p:cNvPr id="2099" name="AutoShape 51">
            <a:hlinkClick r:id="" action="ppaction://noaction" highlightClick="1">
              <a:snd r:embed="rId29" name="WHOOSH.WAV"/>
            </a:hlinkClick>
          </p:cNvPr>
          <p:cNvSpPr>
            <a:spLocks noChangeArrowheads="1"/>
          </p:cNvSpPr>
          <p:nvPr/>
        </p:nvSpPr>
        <p:spPr bwMode="auto">
          <a:xfrm>
            <a:off x="5791200" y="1066800"/>
            <a:ext cx="1371600" cy="457200"/>
          </a:xfrm>
          <a:prstGeom prst="actionButtonBlank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30" action="ppaction://hlinksldjump"/>
              </a:rPr>
              <a:t>100</a:t>
            </a:r>
            <a:endParaRPr lang="en-US" sz="2000">
              <a:effectLst>
                <a:outerShdw blurRad="38100" dist="38100" dir="2700000" algn="tl">
                  <a:srgbClr val="FFFFFF"/>
                </a:outerShdw>
              </a:effectLst>
              <a:latin typeface="Subway" pitchFamily="2" charset="0"/>
              <a:hlinkClick r:id="rId22" action="ppaction://hlinksldjump"/>
            </a:endParaRPr>
          </a:p>
        </p:txBody>
      </p:sp>
      <p:sp>
        <p:nvSpPr>
          <p:cNvPr id="2100" name="AutoShape 5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91200" y="6096000"/>
            <a:ext cx="1371600" cy="457200"/>
          </a:xfrm>
          <a:prstGeom prst="actionButtonBlank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31" action="ppaction://hlinksldjump"/>
              </a:rPr>
              <a:t>900</a:t>
            </a:r>
            <a:endParaRPr lang="en-US" sz="2000">
              <a:latin typeface="Subway" pitchFamily="2" charset="0"/>
            </a:endParaRPr>
          </a:p>
        </p:txBody>
      </p:sp>
      <p:sp>
        <p:nvSpPr>
          <p:cNvPr id="2107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" y="3657600"/>
            <a:ext cx="1143000" cy="457200"/>
          </a:xfrm>
          <a:prstGeom prst="actionButtonBlank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32" action="ppaction://hlinksldjump"/>
              </a:rPr>
              <a:t>500</a:t>
            </a:r>
            <a:endParaRPr lang="en-US" sz="2000" u="sng">
              <a:effectLst>
                <a:outerShdw blurRad="38100" dist="38100" dir="2700000" algn="tl">
                  <a:srgbClr val="FFFFFF"/>
                </a:outerShdw>
              </a:effectLst>
              <a:latin typeface="Subway" pitchFamily="2" charset="0"/>
            </a:endParaRPr>
          </a:p>
        </p:txBody>
      </p:sp>
      <p:sp>
        <p:nvSpPr>
          <p:cNvPr id="2108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" y="2971800"/>
            <a:ext cx="1143000" cy="457200"/>
          </a:xfrm>
          <a:prstGeom prst="actionButtonBlank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22" action="ppaction://hlinksldjump"/>
              </a:rPr>
              <a:t>400</a:t>
            </a:r>
            <a:endParaRPr lang="en-US" sz="2000" u="sng">
              <a:effectLst>
                <a:outerShdw blurRad="38100" dist="38100" dir="2700000" algn="tl">
                  <a:srgbClr val="FFFFFF"/>
                </a:outerShdw>
              </a:effectLst>
              <a:latin typeface="Subway" pitchFamily="2" charset="0"/>
            </a:endParaRPr>
          </a:p>
        </p:txBody>
      </p:sp>
      <p:sp>
        <p:nvSpPr>
          <p:cNvPr id="2109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" y="2362200"/>
            <a:ext cx="1143000" cy="457200"/>
          </a:xfrm>
          <a:prstGeom prst="actionButtonBlank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6" action="ppaction://hlinksldjump"/>
              </a:rPr>
              <a:t>300</a:t>
            </a:r>
            <a:endParaRPr lang="en-US" sz="2000" u="sng">
              <a:effectLst>
                <a:outerShdw blurRad="38100" dist="38100" dir="2700000" algn="tl">
                  <a:srgbClr val="FFFFFF"/>
                </a:outerShdw>
              </a:effectLst>
              <a:latin typeface="Subway" pitchFamily="2" charset="0"/>
            </a:endParaRPr>
          </a:p>
        </p:txBody>
      </p:sp>
      <p:sp>
        <p:nvSpPr>
          <p:cNvPr id="2110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" y="1752600"/>
            <a:ext cx="1143000" cy="457200"/>
          </a:xfrm>
          <a:prstGeom prst="actionButtonBlank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33" action="ppaction://hlinksldjump"/>
              </a:rPr>
              <a:t>200</a:t>
            </a:r>
            <a:endParaRPr lang="en-US" sz="2000" u="sng">
              <a:effectLst>
                <a:outerShdw blurRad="38100" dist="38100" dir="2700000" algn="tl">
                  <a:srgbClr val="FFFFFF"/>
                </a:outerShdw>
              </a:effectLst>
              <a:latin typeface="Subway" pitchFamily="2" charset="0"/>
            </a:endParaRPr>
          </a:p>
        </p:txBody>
      </p:sp>
      <p:sp>
        <p:nvSpPr>
          <p:cNvPr id="2113" name="AutoShape 6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33600" y="2362200"/>
            <a:ext cx="1371600" cy="457200"/>
          </a:xfrm>
          <a:prstGeom prst="actionButtonBlank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34" action="ppaction://hlinksldjump"/>
              </a:rPr>
              <a:t>300</a:t>
            </a:r>
            <a:endParaRPr lang="en-US" sz="2000" u="sng">
              <a:latin typeface="Subway" pitchFamily="2" charset="0"/>
            </a:endParaRPr>
          </a:p>
        </p:txBody>
      </p:sp>
      <p:sp>
        <p:nvSpPr>
          <p:cNvPr id="2114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33600" y="2971800"/>
            <a:ext cx="1371600" cy="457200"/>
          </a:xfrm>
          <a:prstGeom prst="actionButtonBlank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35" action="ppaction://hlinksldjump"/>
              </a:rPr>
              <a:t>400</a:t>
            </a:r>
            <a:endParaRPr lang="en-US" sz="2000" u="sng">
              <a:latin typeface="Subway" pitchFamily="2" charset="0"/>
            </a:endParaRPr>
          </a:p>
        </p:txBody>
      </p:sp>
      <p:sp>
        <p:nvSpPr>
          <p:cNvPr id="2115" name="AutoShape 6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33600" y="4267200"/>
            <a:ext cx="1371600" cy="457200"/>
          </a:xfrm>
          <a:prstGeom prst="actionButtonBlank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36" action="ppaction://hlinksldjump"/>
              </a:rPr>
              <a:t>600</a:t>
            </a:r>
            <a:endParaRPr lang="en-US" sz="2000" u="sng">
              <a:latin typeface="Subway" pitchFamily="2" charset="0"/>
            </a:endParaRPr>
          </a:p>
        </p:txBody>
      </p:sp>
      <p:sp>
        <p:nvSpPr>
          <p:cNvPr id="2116" name="AutoShape 6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33600" y="5486400"/>
            <a:ext cx="1371600" cy="457200"/>
          </a:xfrm>
          <a:prstGeom prst="actionButtonBlank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37" action="ppaction://hlinksldjump"/>
              </a:rPr>
              <a:t>800</a:t>
            </a:r>
            <a:endParaRPr lang="en-US" sz="2000" u="sng">
              <a:latin typeface="Subway" pitchFamily="2" charset="0"/>
            </a:endParaRPr>
          </a:p>
        </p:txBody>
      </p:sp>
      <p:sp>
        <p:nvSpPr>
          <p:cNvPr id="2117" name="AutoShape 6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62400" y="1752600"/>
            <a:ext cx="1371600" cy="457200"/>
          </a:xfrm>
          <a:prstGeom prst="actionButtonBlank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38" action="ppaction://hlinksldjump"/>
              </a:rPr>
              <a:t>200</a:t>
            </a:r>
            <a:endParaRPr lang="en-US" sz="2000" u="sng">
              <a:latin typeface="Subway" pitchFamily="2" charset="0"/>
              <a:hlinkClick r:id="rId6" action="ppaction://hlinksldjump"/>
            </a:endParaRPr>
          </a:p>
        </p:txBody>
      </p:sp>
      <p:sp>
        <p:nvSpPr>
          <p:cNvPr id="2118" name="AutoShape 7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62400" y="2362200"/>
            <a:ext cx="1371600" cy="457200"/>
          </a:xfrm>
          <a:prstGeom prst="actionButtonBlank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39" action="ppaction://hlinksldjump"/>
              </a:rPr>
              <a:t>300</a:t>
            </a:r>
            <a:endParaRPr lang="en-US" sz="2000" u="sng">
              <a:latin typeface="Subway" pitchFamily="2" charset="0"/>
              <a:hlinkClick r:id="rId6" action="ppaction://hlinksldjump"/>
            </a:endParaRPr>
          </a:p>
        </p:txBody>
      </p:sp>
      <p:sp>
        <p:nvSpPr>
          <p:cNvPr id="2119" name="AutoShape 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62400" y="4267200"/>
            <a:ext cx="1371600" cy="457200"/>
          </a:xfrm>
          <a:prstGeom prst="actionButtonBlank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40" action="ppaction://hlinksldjump"/>
              </a:rPr>
              <a:t>600</a:t>
            </a:r>
            <a:endParaRPr lang="en-US" sz="2000" u="sng">
              <a:latin typeface="Subway" pitchFamily="2" charset="0"/>
            </a:endParaRPr>
          </a:p>
        </p:txBody>
      </p:sp>
      <p:sp>
        <p:nvSpPr>
          <p:cNvPr id="2121" name="AutoShape 73">
            <a:hlinkClick r:id="" action="ppaction://noaction" highlightClick="1">
              <a:snd r:embed="rId29" name="WHOOSH.WAV"/>
            </a:hlinkClick>
          </p:cNvPr>
          <p:cNvSpPr>
            <a:spLocks noChangeArrowheads="1"/>
          </p:cNvSpPr>
          <p:nvPr/>
        </p:nvSpPr>
        <p:spPr bwMode="auto">
          <a:xfrm>
            <a:off x="5791200" y="1676400"/>
            <a:ext cx="1371600" cy="457200"/>
          </a:xfrm>
          <a:prstGeom prst="actionButtonBlank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41" action="ppaction://hlinksldjump"/>
              </a:rPr>
              <a:t>200</a:t>
            </a:r>
            <a:endParaRPr lang="en-US" sz="2000">
              <a:effectLst>
                <a:outerShdw blurRad="38100" dist="38100" dir="2700000" algn="tl">
                  <a:srgbClr val="FFFFFF"/>
                </a:outerShdw>
              </a:effectLst>
              <a:latin typeface="Subway" pitchFamily="2" charset="0"/>
              <a:hlinkClick r:id="rId22" action="ppaction://hlinksldjump"/>
            </a:endParaRPr>
          </a:p>
        </p:txBody>
      </p:sp>
      <p:sp>
        <p:nvSpPr>
          <p:cNvPr id="2120" name="AutoShape 7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62400" y="3657600"/>
            <a:ext cx="1371600" cy="457200"/>
          </a:xfrm>
          <a:prstGeom prst="actionButtonBlank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42" action="ppaction://hlinksldjump"/>
              </a:rPr>
              <a:t>500</a:t>
            </a:r>
            <a:endParaRPr lang="en-US" sz="2000" u="sng">
              <a:latin typeface="Subway" pitchFamily="2" charset="0"/>
            </a:endParaRPr>
          </a:p>
        </p:txBody>
      </p:sp>
      <p:sp>
        <p:nvSpPr>
          <p:cNvPr id="2122" name="AutoShape 7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91200" y="2971800"/>
            <a:ext cx="1371600" cy="457200"/>
          </a:xfrm>
          <a:prstGeom prst="actionButtonBlank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43" action="ppaction://hlinksldjump"/>
              </a:rPr>
              <a:t>400</a:t>
            </a:r>
            <a:endParaRPr lang="en-US" sz="2000">
              <a:latin typeface="Subway" pitchFamily="2" charset="0"/>
            </a:endParaRPr>
          </a:p>
        </p:txBody>
      </p:sp>
      <p:sp>
        <p:nvSpPr>
          <p:cNvPr id="2123" name="AutoShape 7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91200" y="4876800"/>
            <a:ext cx="1371600" cy="457200"/>
          </a:xfrm>
          <a:prstGeom prst="actionButtonBlank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44" action="ppaction://hlinksldjump"/>
              </a:rPr>
              <a:t>700</a:t>
            </a:r>
            <a:endParaRPr lang="en-US" sz="2000">
              <a:latin typeface="Subway" pitchFamily="2" charset="0"/>
            </a:endParaRPr>
          </a:p>
        </p:txBody>
      </p:sp>
      <p:sp>
        <p:nvSpPr>
          <p:cNvPr id="2124" name="AutoShape 7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91200" y="4267200"/>
            <a:ext cx="1371600" cy="457200"/>
          </a:xfrm>
          <a:prstGeom prst="actionButtonBlank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45" action="ppaction://hlinksldjump"/>
              </a:rPr>
              <a:t>600</a:t>
            </a:r>
            <a:endParaRPr lang="en-US" sz="2000">
              <a:latin typeface="Subway" pitchFamily="2" charset="0"/>
            </a:endParaRPr>
          </a:p>
        </p:txBody>
      </p:sp>
      <p:sp>
        <p:nvSpPr>
          <p:cNvPr id="2125" name="AutoShape 7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3800" y="1676400"/>
            <a:ext cx="1371600" cy="457200"/>
          </a:xfrm>
          <a:prstGeom prst="actionButtonBlank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46" action="ppaction://hlinksldjump"/>
              </a:rPr>
              <a:t>200</a:t>
            </a:r>
            <a:endParaRPr lang="en-US" sz="2000">
              <a:effectLst>
                <a:outerShdw blurRad="38100" dist="38100" dir="2700000" algn="tl">
                  <a:srgbClr val="FFFFFF"/>
                </a:outerShdw>
              </a:effectLst>
              <a:latin typeface="Subway" pitchFamily="2" charset="0"/>
              <a:hlinkClick r:id="rId22" action="ppaction://hlinksldjump"/>
            </a:endParaRPr>
          </a:p>
        </p:txBody>
      </p:sp>
      <p:sp>
        <p:nvSpPr>
          <p:cNvPr id="2126" name="AutoShape 7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3800" y="2971800"/>
            <a:ext cx="1371600" cy="457200"/>
          </a:xfrm>
          <a:prstGeom prst="actionButtonBlank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47" action="ppaction://hlinksldjump"/>
              </a:rPr>
              <a:t>400</a:t>
            </a:r>
            <a:endParaRPr lang="en-US" sz="2000">
              <a:latin typeface="Subway" pitchFamily="2" charset="0"/>
            </a:endParaRPr>
          </a:p>
        </p:txBody>
      </p:sp>
      <p:sp>
        <p:nvSpPr>
          <p:cNvPr id="2127" name="AutoShape 7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3800" y="4876800"/>
            <a:ext cx="1371600" cy="457200"/>
          </a:xfrm>
          <a:prstGeom prst="actionButtonBlank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48" action="ppaction://hlinksldjump"/>
              </a:rPr>
              <a:t>700</a:t>
            </a:r>
            <a:endParaRPr lang="en-US" sz="2000">
              <a:latin typeface="Subway" pitchFamily="2" charset="0"/>
            </a:endParaRPr>
          </a:p>
        </p:txBody>
      </p:sp>
      <p:sp>
        <p:nvSpPr>
          <p:cNvPr id="2128" name="AutoShape 8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3800" y="4267200"/>
            <a:ext cx="1371600" cy="457200"/>
          </a:xfrm>
          <a:prstGeom prst="actionButtonBlank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49" action="ppaction://hlinksldjump"/>
              </a:rPr>
              <a:t>600</a:t>
            </a:r>
            <a:endParaRPr lang="en-US" sz="2000">
              <a:latin typeface="Subway" pitchFamily="2" charset="0"/>
            </a:endParaRPr>
          </a:p>
        </p:txBody>
      </p:sp>
      <p:pic>
        <p:nvPicPr>
          <p:cNvPr id="2140" name="wmpaud6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2" name="Text Box 94"/>
          <p:cNvSpPr txBox="1">
            <a:spLocks noChangeArrowheads="1"/>
          </p:cNvSpPr>
          <p:nvPr/>
        </p:nvSpPr>
        <p:spPr bwMode="auto">
          <a:xfrm>
            <a:off x="1981200" y="69850"/>
            <a:ext cx="1752600" cy="646113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/>
              <a:t>DSM-5 Alcohol Use Disorder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40"/>
                </p:tgtEl>
              </p:cMediaNode>
            </p:audio>
          </p:childTnLst>
        </p:cTn>
      </p:par>
    </p:tnLst>
    <p:bldLst>
      <p:bldP spid="2071" grpId="0" animBg="1" autoUpdateAnimBg="0"/>
      <p:bldP spid="2072" grpId="0" animBg="1" autoUpdateAnimBg="0"/>
      <p:bldP spid="2074" grpId="0" animBg="1" autoUpdateAnimBg="0"/>
      <p:bldP spid="2098" grpId="0" animBg="1" autoUpdateAnimBg="0"/>
      <p:bldP spid="2142" grpId="0" animBg="1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CC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E2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00"/>
      </a:hlink>
      <a:folHlink>
        <a:srgbClr val="FFFF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457200" marR="0" indent="-4572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457200" marR="0" indent="-4572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457200" marR="0" indent="-4572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457200" marR="0" indent="-4572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CC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E2"/>
    </a:accent3>
    <a:accent4>
      <a:srgbClr val="000000"/>
    </a:accent4>
    <a:accent5>
      <a:srgbClr val="AAE2CA"/>
    </a:accent5>
    <a:accent6>
      <a:srgbClr val="2D2DB9"/>
    </a:accent6>
    <a:hlink>
      <a:srgbClr val="003300"/>
    </a:hlink>
    <a:folHlink>
      <a:srgbClr val="FF33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19110</TotalTime>
  <Words>1991</Words>
  <Application>Microsoft Office PowerPoint</Application>
  <PresentationFormat>On-screen Show (4:3)</PresentationFormat>
  <Paragraphs>312</Paragraphs>
  <Slides>54</Slides>
  <Notes>0</Notes>
  <HiddenSlides>0</HiddenSlides>
  <MMClips>47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  <vt:variant>
        <vt:lpstr>Custom Shows</vt:lpstr>
      </vt:variant>
      <vt:variant>
        <vt:i4>1</vt:i4>
      </vt:variant>
    </vt:vector>
  </HeadingPairs>
  <TitlesOfParts>
    <vt:vector size="63" baseType="lpstr">
      <vt:lpstr>Arial</vt:lpstr>
      <vt:lpstr>Arial Black</vt:lpstr>
      <vt:lpstr>Comic Sans MS</vt:lpstr>
      <vt:lpstr>Impact</vt:lpstr>
      <vt:lpstr>Subway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Who’s  Counting?</vt:lpstr>
      <vt:lpstr>DSM5 &amp; Alcohol Use Disorder</vt:lpstr>
      <vt:lpstr>Problems with Alcohol</vt:lpstr>
      <vt:lpstr>Tx with Meds</vt:lpstr>
      <vt:lpstr>Miscellaneous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(1.1)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Jerry Myers</dc:creator>
  <dc:description>Created by Jerry Myers is 1998 for a class.</dc:description>
  <cp:lastModifiedBy>Higgins, Margaret</cp:lastModifiedBy>
  <cp:revision>391</cp:revision>
  <cp:lastPrinted>2019-10-20T23:51:42Z</cp:lastPrinted>
  <dcterms:created xsi:type="dcterms:W3CDTF">1998-08-03T22:24:04Z</dcterms:created>
  <dcterms:modified xsi:type="dcterms:W3CDTF">2022-12-09T20:54:52Z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 completed">
    <vt:lpwstr>1998</vt:lpwstr>
  </property>
</Properties>
</file>