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2.xml" ContentType="application/vnd.openxmlformats-officedocument.presentationml.notesSlide+xml"/>
  <Override PartName="/ppt/tags/tag43.xml" ContentType="application/vnd.openxmlformats-officedocument.presentationml.tags+xml"/>
  <Override PartName="/ppt/notesSlides/notesSlide23.xml" ContentType="application/vnd.openxmlformats-officedocument.presentationml.notesSlide+xml"/>
  <Override PartName="/ppt/tags/tag44.xml" ContentType="application/vnd.openxmlformats-officedocument.presentationml.tags+xml"/>
  <Override PartName="/ppt/notesSlides/notesSlide24.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5.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6.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258" r:id="rId2"/>
    <p:sldId id="259" r:id="rId3"/>
    <p:sldId id="260" r:id="rId4"/>
    <p:sldId id="314" r:id="rId5"/>
    <p:sldId id="315" r:id="rId6"/>
    <p:sldId id="372" r:id="rId7"/>
    <p:sldId id="382" r:id="rId8"/>
    <p:sldId id="323" r:id="rId9"/>
    <p:sldId id="264" r:id="rId10"/>
    <p:sldId id="333" r:id="rId11"/>
    <p:sldId id="341" r:id="rId12"/>
    <p:sldId id="335" r:id="rId13"/>
    <p:sldId id="370" r:id="rId14"/>
    <p:sldId id="268" r:id="rId15"/>
    <p:sldId id="269" r:id="rId16"/>
    <p:sldId id="379" r:id="rId17"/>
    <p:sldId id="270" r:id="rId18"/>
    <p:sldId id="271" r:id="rId19"/>
    <p:sldId id="313" r:id="rId20"/>
    <p:sldId id="330" r:id="rId21"/>
    <p:sldId id="273" r:id="rId22"/>
    <p:sldId id="334" r:id="rId23"/>
    <p:sldId id="324" r:id="rId24"/>
    <p:sldId id="267" r:id="rId25"/>
    <p:sldId id="275" r:id="rId26"/>
    <p:sldId id="276" r:id="rId27"/>
    <p:sldId id="332" r:id="rId28"/>
    <p:sldId id="280" r:id="rId29"/>
    <p:sldId id="282" r:id="rId30"/>
    <p:sldId id="374" r:id="rId31"/>
    <p:sldId id="285" r:id="rId32"/>
    <p:sldId id="311" r:id="rId33"/>
    <p:sldId id="286" r:id="rId34"/>
    <p:sldId id="287" r:id="rId35"/>
    <p:sldId id="325" r:id="rId36"/>
    <p:sldId id="291" r:id="rId37"/>
    <p:sldId id="290" r:id="rId38"/>
    <p:sldId id="292" r:id="rId39"/>
    <p:sldId id="293" r:id="rId40"/>
    <p:sldId id="296" r:id="rId41"/>
    <p:sldId id="376" r:id="rId42"/>
    <p:sldId id="381" r:id="rId43"/>
    <p:sldId id="359" r:id="rId44"/>
    <p:sldId id="388" r:id="rId45"/>
    <p:sldId id="386" r:id="rId46"/>
    <p:sldId id="326" r:id="rId47"/>
    <p:sldId id="377" r:id="rId48"/>
    <p:sldId id="297" r:id="rId49"/>
    <p:sldId id="298" r:id="rId50"/>
    <p:sldId id="299" r:id="rId51"/>
    <p:sldId id="300" r:id="rId52"/>
    <p:sldId id="378" r:id="rId53"/>
    <p:sldId id="375" r:id="rId54"/>
    <p:sldId id="327" r:id="rId55"/>
    <p:sldId id="301" r:id="rId56"/>
    <p:sldId id="360" r:id="rId57"/>
    <p:sldId id="362" r:id="rId58"/>
    <p:sldId id="363" r:id="rId59"/>
    <p:sldId id="364" r:id="rId60"/>
    <p:sldId id="366" r:id="rId61"/>
    <p:sldId id="328" r:id="rId62"/>
    <p:sldId id="303" r:id="rId63"/>
    <p:sldId id="304" r:id="rId64"/>
    <p:sldId id="329" r:id="rId65"/>
    <p:sldId id="305" r:id="rId66"/>
    <p:sldId id="306" r:id="rId67"/>
    <p:sldId id="307" r:id="rId68"/>
  </p:sldIdLst>
  <p:sldSz cx="12192000" cy="6858000"/>
  <p:notesSz cx="7010400" cy="92964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7CD"/>
    <a:srgbClr val="FCECE8"/>
    <a:srgbClr val="009900"/>
    <a:srgbClr val="0066FF"/>
    <a:srgbClr val="A2204B"/>
    <a:srgbClr val="F0B3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969" autoAdjust="0"/>
    <p:restoredTop sz="94676"/>
  </p:normalViewPr>
  <p:slideViewPr>
    <p:cSldViewPr snapToGrid="0">
      <p:cViewPr varScale="1">
        <p:scale>
          <a:sx n="155" d="100"/>
          <a:sy n="155" d="100"/>
        </p:scale>
        <p:origin x="162" y="1098"/>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52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6F61195-418D-460A-89B0-BB4AE6532400}" type="datetimeFigureOut">
              <a:rPr lang="en-US" smtClean="0"/>
              <a:t>10/10/2017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30C406C-A494-40B3-B3DB-3D9A30C493C6}" type="slidenum">
              <a:rPr lang="en-US" smtClean="0"/>
              <a:t>‹#›</a:t>
            </a:fld>
            <a:endParaRPr lang="en-US"/>
          </a:p>
        </p:txBody>
      </p:sp>
    </p:spTree>
    <p:extLst>
      <p:ext uri="{BB962C8B-B14F-4D97-AF65-F5344CB8AC3E}">
        <p14:creationId xmlns:p14="http://schemas.microsoft.com/office/powerpoint/2010/main" val="751611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F9779DC-E049-45DD-B577-AD3F3E50D92B}" type="datetimeFigureOut">
              <a:rPr lang="en-US" smtClean="0"/>
              <a:pPr/>
              <a:t>10/10/2017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EDE2EEF-71F2-4B09-A2F0-2A3086E63F23}" type="slidenum">
              <a:rPr lang="en-US" smtClean="0"/>
              <a:pPr/>
              <a:t>‹#›</a:t>
            </a:fld>
            <a:endParaRPr lang="en-US"/>
          </a:p>
        </p:txBody>
      </p:sp>
    </p:spTree>
    <p:extLst>
      <p:ext uri="{BB962C8B-B14F-4D97-AF65-F5344CB8AC3E}">
        <p14:creationId xmlns:p14="http://schemas.microsoft.com/office/powerpoint/2010/main" val="377216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5C4020E7-E301-4666-9ACF-2484419F7591}" type="slidenum">
              <a:rPr lang="en-US" altLang="en-US" smtClean="0"/>
              <a:pPr/>
              <a:t>1</a:t>
            </a:fld>
            <a:endParaRPr lang="en-US" altLang="en-US"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767020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68A83667-EBD1-4ADD-A24D-37D8AB4E315D}" type="slidenum">
              <a:rPr lang="en-US" altLang="en-US" smtClean="0"/>
              <a:pPr/>
              <a:t>25</a:t>
            </a:fld>
            <a:endParaRPr lang="en-US" alt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331817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A16333CB-6ABE-45C1-860F-5AB8EF4ED6B9}" type="slidenum">
              <a:rPr lang="en-US" altLang="en-US" smtClean="0"/>
              <a:pPr/>
              <a:t>28</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394724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63E53FAF-86B6-489C-B874-6BD22468D3AE}" type="slidenum">
              <a:rPr lang="en-US" altLang="en-US" smtClean="0"/>
              <a:pPr/>
              <a:t>29</a:t>
            </a:fld>
            <a:endParaRPr lang="en-US" alt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684684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4058568" y="8976836"/>
            <a:ext cx="3105997"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7" tIns="47474" rIns="94947" bIns="4747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D559C16-9C93-4E01-9789-B77CBB2AD846}" type="slidenum">
              <a:rPr lang="en-US" altLang="en-US" sz="1200"/>
              <a:pPr algn="r" eaLnBrk="1" hangingPunct="1"/>
              <a:t>33</a:t>
            </a:fld>
            <a:endParaRPr lang="en-US" alt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3725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DE2EEF-71F2-4B09-A2F0-2A3086E63F23}" type="slidenum">
              <a:rPr lang="en-US" smtClean="0"/>
              <a:pPr/>
              <a:t>35</a:t>
            </a:fld>
            <a:endParaRPr lang="en-US"/>
          </a:p>
        </p:txBody>
      </p:sp>
    </p:spTree>
    <p:extLst>
      <p:ext uri="{BB962C8B-B14F-4D97-AF65-F5344CB8AC3E}">
        <p14:creationId xmlns:p14="http://schemas.microsoft.com/office/powerpoint/2010/main" val="216745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4058568" y="8976836"/>
            <a:ext cx="3105997"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7" tIns="47474" rIns="94947" bIns="4747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1F42ED-E351-4C4D-95D5-E3EB17C98D87}" type="slidenum">
              <a:rPr lang="en-US" altLang="en-US" sz="1200"/>
              <a:pPr algn="r" eaLnBrk="1" hangingPunct="1"/>
              <a:t>37</a:t>
            </a:fld>
            <a:endParaRPr lang="en-US" altLang="en-US"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4188042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4058568" y="8976836"/>
            <a:ext cx="3105997"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7" tIns="47474" rIns="94947" bIns="4747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ED79C6B-0A3E-4BF8-AF35-6962A3EE243C}" type="slidenum">
              <a:rPr lang="en-US" altLang="en-US" sz="1200"/>
              <a:pPr algn="r" eaLnBrk="1" hangingPunct="1"/>
              <a:t>38</a:t>
            </a:fld>
            <a:endParaRPr lang="en-US" altLang="en-US" sz="12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039924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45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36FD0B92-9372-4979-9256-A8FEC682950F}" type="slidenum">
              <a:rPr lang="en-US" altLang="en-US" smtClean="0"/>
              <a:pPr/>
              <a:t>39</a:t>
            </a:fld>
            <a:endParaRPr lang="en-US" altLang="en-US" smtClean="0"/>
          </a:p>
        </p:txBody>
      </p:sp>
    </p:spTree>
    <p:extLst>
      <p:ext uri="{BB962C8B-B14F-4D97-AF65-F5344CB8AC3E}">
        <p14:creationId xmlns:p14="http://schemas.microsoft.com/office/powerpoint/2010/main" val="2929960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77347C78-0EFA-4983-A7F2-216A8AD7D0C8}" type="slidenum">
              <a:rPr lang="en-US" altLang="en-US" smtClean="0"/>
              <a:pPr/>
              <a:t>40</a:t>
            </a:fld>
            <a:endParaRPr lang="en-US" alt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279479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C41D1C72-F8CE-479C-B2A1-AF8E0CAA5224}" type="slidenum">
              <a:rPr lang="en-US" altLang="en-US" smtClean="0"/>
              <a:pPr/>
              <a:t>41</a:t>
            </a:fld>
            <a:endParaRPr lang="en-US" altLang="en-US"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817136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E4B6B594-04D3-4FAB-A4E6-310F0FBAC8D6}" type="slidenum">
              <a:rPr lang="en-US" altLang="en-US" smtClean="0"/>
              <a:pPr/>
              <a:t>9</a:t>
            </a:fld>
            <a:endParaRPr lang="en-US" altLang="en-US"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79357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DE2EEF-71F2-4B09-A2F0-2A3086E63F23}" type="slidenum">
              <a:rPr lang="en-US" smtClean="0"/>
              <a:pPr/>
              <a:t>42</a:t>
            </a:fld>
            <a:endParaRPr lang="en-US"/>
          </a:p>
        </p:txBody>
      </p:sp>
    </p:spTree>
    <p:extLst>
      <p:ext uri="{BB962C8B-B14F-4D97-AF65-F5344CB8AC3E}">
        <p14:creationId xmlns:p14="http://schemas.microsoft.com/office/powerpoint/2010/main" val="3792126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B2260CA0-3FC3-4CFD-93A8-66CDD2AFFE92}" type="slidenum">
              <a:rPr lang="en-US" altLang="en-US" smtClean="0"/>
              <a:pPr/>
              <a:t>43</a:t>
            </a:fld>
            <a:endParaRPr lang="en-US" alt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08299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C41D1C72-F8CE-479C-B2A1-AF8E0CAA5224}" type="slidenum">
              <a:rPr lang="en-US" altLang="en-US" smtClean="0"/>
              <a:pPr/>
              <a:t>47</a:t>
            </a:fld>
            <a:endParaRPr lang="en-US" altLang="en-US"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151041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B2260CA0-3FC3-4CFD-93A8-66CDD2AFFE92}" type="slidenum">
              <a:rPr lang="en-US" altLang="en-US" smtClean="0"/>
              <a:pPr/>
              <a:t>48</a:t>
            </a:fld>
            <a:endParaRPr lang="en-US" alt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23457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CA9F826C-EE11-439B-9B9D-57A268FB6F99}" type="slidenum">
              <a:rPr lang="en-US" altLang="en-US" smtClean="0"/>
              <a:pPr/>
              <a:t>49</a:t>
            </a:fld>
            <a:endParaRPr lang="en-US"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869881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099620D4-EA36-4F62-AFDE-7273933733C7}" type="slidenum">
              <a:rPr lang="en-US" altLang="en-US" smtClean="0"/>
              <a:pPr/>
              <a:t>51</a:t>
            </a:fld>
            <a:endParaRPr lang="en-US" alt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463745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4058568" y="8976836"/>
            <a:ext cx="3105997"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9" tIns="47470" rIns="94939" bIns="47470" anchor="b"/>
          <a:lstStyle>
            <a:lvl1pPr defTabSz="865188">
              <a:defRPr>
                <a:solidFill>
                  <a:schemeClr val="tx1"/>
                </a:solidFill>
                <a:latin typeface="Arial" panose="020B0604020202020204" pitchFamily="34" charset="0"/>
              </a:defRPr>
            </a:lvl1pPr>
            <a:lvl2pPr marL="742950" indent="-285750" defTabSz="865188">
              <a:defRPr>
                <a:solidFill>
                  <a:schemeClr val="tx1"/>
                </a:solidFill>
                <a:latin typeface="Arial" panose="020B0604020202020204" pitchFamily="34" charset="0"/>
              </a:defRPr>
            </a:lvl2pPr>
            <a:lvl3pPr marL="1143000" indent="-228600" defTabSz="865188">
              <a:defRPr>
                <a:solidFill>
                  <a:schemeClr val="tx1"/>
                </a:solidFill>
                <a:latin typeface="Arial" panose="020B0604020202020204" pitchFamily="34" charset="0"/>
              </a:defRPr>
            </a:lvl3pPr>
            <a:lvl4pPr marL="1600200" indent="-228600" defTabSz="865188">
              <a:defRPr>
                <a:solidFill>
                  <a:schemeClr val="tx1"/>
                </a:solidFill>
                <a:latin typeface="Arial" panose="020B0604020202020204" pitchFamily="34" charset="0"/>
              </a:defRPr>
            </a:lvl4pPr>
            <a:lvl5pPr marL="2057400" indent="-228600" defTabSz="865188">
              <a:defRPr>
                <a:solidFill>
                  <a:schemeClr val="tx1"/>
                </a:solidFill>
                <a:latin typeface="Arial" panose="020B0604020202020204" pitchFamily="34" charset="0"/>
              </a:defRPr>
            </a:lvl5pPr>
            <a:lvl6pPr marL="2514600" indent="-228600" defTabSz="865188" eaLnBrk="0" fontAlgn="base" hangingPunct="0">
              <a:spcBef>
                <a:spcPct val="0"/>
              </a:spcBef>
              <a:spcAft>
                <a:spcPct val="0"/>
              </a:spcAft>
              <a:defRPr>
                <a:solidFill>
                  <a:schemeClr val="tx1"/>
                </a:solidFill>
                <a:latin typeface="Arial" panose="020B0604020202020204" pitchFamily="34" charset="0"/>
              </a:defRPr>
            </a:lvl6pPr>
            <a:lvl7pPr marL="2971800" indent="-228600" defTabSz="865188" eaLnBrk="0" fontAlgn="base" hangingPunct="0">
              <a:spcBef>
                <a:spcPct val="0"/>
              </a:spcBef>
              <a:spcAft>
                <a:spcPct val="0"/>
              </a:spcAft>
              <a:defRPr>
                <a:solidFill>
                  <a:schemeClr val="tx1"/>
                </a:solidFill>
                <a:latin typeface="Arial" panose="020B0604020202020204" pitchFamily="34" charset="0"/>
              </a:defRPr>
            </a:lvl7pPr>
            <a:lvl8pPr marL="3429000" indent="-228600" defTabSz="865188" eaLnBrk="0" fontAlgn="base" hangingPunct="0">
              <a:spcBef>
                <a:spcPct val="0"/>
              </a:spcBef>
              <a:spcAft>
                <a:spcPct val="0"/>
              </a:spcAft>
              <a:defRPr>
                <a:solidFill>
                  <a:schemeClr val="tx1"/>
                </a:solidFill>
                <a:latin typeface="Arial" panose="020B0604020202020204" pitchFamily="34" charset="0"/>
              </a:defRPr>
            </a:lvl8pPr>
            <a:lvl9pPr marL="3886200" indent="-228600" defTabSz="865188"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0E11520-28EB-4937-B732-B40298593833}" type="slidenum">
              <a:rPr lang="en-US" altLang="en-US" sz="1200"/>
              <a:pPr algn="r" eaLnBrk="1" hangingPunct="1"/>
              <a:t>55</a:t>
            </a:fld>
            <a:endParaRPr lang="en-US" altLang="en-US" sz="1200"/>
          </a:p>
        </p:txBody>
      </p:sp>
      <p:sp>
        <p:nvSpPr>
          <p:cNvPr id="80899" name="Rectangle 2"/>
          <p:cNvSpPr>
            <a:spLocks noGrp="1" noRot="1" noChangeAspect="1" noChangeArrowheads="1" noTextEdit="1"/>
          </p:cNvSpPr>
          <p:nvPr>
            <p:ph type="sldImg"/>
          </p:nvPr>
        </p:nvSpPr>
        <p:spPr>
          <a:xfrm>
            <a:off x="433388" y="708025"/>
            <a:ext cx="6302375" cy="3544888"/>
          </a:xfrm>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9" tIns="47470" rIns="94939" bIns="47470"/>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117499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986803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FA3D04C5-1ECB-4A9E-A53C-C38BDE01FE91}" type="slidenum">
              <a:rPr lang="en-US" altLang="en-US" smtClean="0"/>
              <a:pPr/>
              <a:t>67</a:t>
            </a:fld>
            <a:endParaRPr lang="en-US" alt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784932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C41D1C72-F8CE-479C-B2A1-AF8E0CAA5224}" type="slidenum">
              <a:rPr lang="en-US" altLang="en-US" smtClean="0"/>
              <a:pPr/>
              <a:t>11</a:t>
            </a:fld>
            <a:endParaRPr lang="en-US" altLang="en-US"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670575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4058568" y="8976836"/>
            <a:ext cx="3105997"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7" tIns="47469" rIns="94937" bIns="4746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9D0C69BA-6133-4BB4-8F39-AF1C254D9BC4}" type="slidenum">
              <a:rPr lang="en-US" altLang="en-US" sz="1200">
                <a:latin typeface="Times New Roman" panose="02020603050405020304" pitchFamily="18" charset="0"/>
              </a:rPr>
              <a:pPr algn="r"/>
              <a:t>14</a:t>
            </a:fld>
            <a:endParaRPr lang="en-US" altLang="en-US" sz="1200">
              <a:latin typeface="Times New Roman" panose="02020603050405020304" pitchFamily="18"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7" tIns="47469" rIns="94937" bIns="47469"/>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052973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4058568" y="8976836"/>
            <a:ext cx="3105997"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7" tIns="47474" rIns="94947" bIns="4747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61AC143-1A11-4116-8900-50FB9E712019}" type="slidenum">
              <a:rPr lang="en-US" altLang="en-US" sz="1200"/>
              <a:pPr algn="r" eaLnBrk="1" hangingPunct="1"/>
              <a:t>15</a:t>
            </a:fld>
            <a:endParaRPr lang="en-US" alt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84339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9E045312-C38D-4392-B78F-D5DC1DBB149D}" type="slidenum">
              <a:rPr lang="en-US" altLang="en-US" smtClean="0"/>
              <a:pPr/>
              <a:t>17</a:t>
            </a:fld>
            <a:endParaRPr lang="en-US" alt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254468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9D67FEF1-AC9B-40C1-8E3C-1AFB9C997E49}" type="slidenum">
              <a:rPr lang="en-US" altLang="en-US" smtClean="0"/>
              <a:pPr/>
              <a:t>18</a:t>
            </a:fld>
            <a:endParaRPr lang="en-US" alt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099497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CCC8B90A-3CCE-458B-8572-C7B7399C0759}" type="slidenum">
              <a:rPr lang="en-US" altLang="en-US" smtClean="0"/>
              <a:pPr/>
              <a:t>21</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5936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4058568" y="8976836"/>
            <a:ext cx="3105997"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7" tIns="47469" rIns="94937" bIns="4746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EB6DA8C9-26D7-470A-BE08-BFB39A13BA33}" type="slidenum">
              <a:rPr lang="en-US" altLang="en-US" sz="1200">
                <a:latin typeface="Times New Roman" panose="02020603050405020304" pitchFamily="18" charset="0"/>
              </a:rPr>
              <a:pPr algn="r"/>
              <a:t>24</a:t>
            </a:fld>
            <a:endParaRPr lang="en-US" altLang="en-US" sz="1200">
              <a:latin typeface="Times New Roman" panose="02020603050405020304"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7" tIns="47469" rIns="94937" bIns="47469"/>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491604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42E603-8F78-4ED4-876E-EA328DAB2B24}" type="datetime1">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9F5CF-8439-4EA8-BB16-A2FBA1A87F1A}" type="slidenum">
              <a:rPr lang="en-US" smtClean="0"/>
              <a:pPr/>
              <a:t>‹#›</a:t>
            </a:fld>
            <a:endParaRPr lang="en-US"/>
          </a:p>
        </p:txBody>
      </p:sp>
    </p:spTree>
    <p:extLst>
      <p:ext uri="{BB962C8B-B14F-4D97-AF65-F5344CB8AC3E}">
        <p14:creationId xmlns:p14="http://schemas.microsoft.com/office/powerpoint/2010/main" val="2153013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2204B"/>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95CCF6-25CD-42BB-AE4F-5894F6087F62}" type="datetime1">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9F5CF-8439-4EA8-BB16-A2FBA1A87F1A}" type="slidenum">
              <a:rPr lang="en-US" smtClean="0"/>
              <a:pPr/>
              <a:t>‹#›</a:t>
            </a:fld>
            <a:endParaRPr lang="en-US"/>
          </a:p>
        </p:txBody>
      </p:sp>
    </p:spTree>
    <p:extLst>
      <p:ext uri="{BB962C8B-B14F-4D97-AF65-F5344CB8AC3E}">
        <p14:creationId xmlns:p14="http://schemas.microsoft.com/office/powerpoint/2010/main" val="986959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2B33C4-F273-4EE2-AFDB-34C948B31127}" type="datetime1">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9F5CF-8439-4EA8-BB16-A2FBA1A87F1A}" type="slidenum">
              <a:rPr lang="en-US" smtClean="0"/>
              <a:pPr/>
              <a:t>‹#›</a:t>
            </a:fld>
            <a:endParaRPr lang="en-US"/>
          </a:p>
        </p:txBody>
      </p:sp>
    </p:spTree>
    <p:extLst>
      <p:ext uri="{BB962C8B-B14F-4D97-AF65-F5344CB8AC3E}">
        <p14:creationId xmlns:p14="http://schemas.microsoft.com/office/powerpoint/2010/main" val="2130312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6E245F-9F63-4559-B8CD-80CE7F99C7A9}" type="datetime1">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9F5CF-8439-4EA8-BB16-A2FBA1A87F1A}" type="slidenum">
              <a:rPr lang="en-US" smtClean="0"/>
              <a:pPr/>
              <a:t>‹#›</a:t>
            </a:fld>
            <a:endParaRPr lang="en-US"/>
          </a:p>
        </p:txBody>
      </p:sp>
    </p:spTree>
    <p:extLst>
      <p:ext uri="{BB962C8B-B14F-4D97-AF65-F5344CB8AC3E}">
        <p14:creationId xmlns:p14="http://schemas.microsoft.com/office/powerpoint/2010/main" val="296073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0FB6AA-5A66-41E7-BFAC-775921D04C10}" type="datetime1">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9F5CF-8439-4EA8-BB16-A2FBA1A87F1A}" type="slidenum">
              <a:rPr lang="en-US" smtClean="0"/>
              <a:pPr/>
              <a:t>‹#›</a:t>
            </a:fld>
            <a:endParaRPr lang="en-US"/>
          </a:p>
        </p:txBody>
      </p:sp>
    </p:spTree>
    <p:extLst>
      <p:ext uri="{BB962C8B-B14F-4D97-AF65-F5344CB8AC3E}">
        <p14:creationId xmlns:p14="http://schemas.microsoft.com/office/powerpoint/2010/main" val="3026142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2204B"/>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0BED3D-1168-4202-A542-F2FAFBA30EDF}" type="datetime1">
              <a:rPr lang="en-US" smtClean="0"/>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9F5CF-8439-4EA8-BB16-A2FBA1A87F1A}" type="slidenum">
              <a:rPr lang="en-US" smtClean="0"/>
              <a:pPr/>
              <a:t>‹#›</a:t>
            </a:fld>
            <a:endParaRPr lang="en-US"/>
          </a:p>
        </p:txBody>
      </p:sp>
    </p:spTree>
    <p:extLst>
      <p:ext uri="{BB962C8B-B14F-4D97-AF65-F5344CB8AC3E}">
        <p14:creationId xmlns:p14="http://schemas.microsoft.com/office/powerpoint/2010/main" val="51103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A2204B"/>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E8CE98-DBCB-4B12-AC16-B460CCAC74D0}" type="datetime1">
              <a:rPr lang="en-US" smtClean="0"/>
              <a:t>10/10/2017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A9F5CF-8439-4EA8-BB16-A2FBA1A87F1A}" type="slidenum">
              <a:rPr lang="en-US" smtClean="0"/>
              <a:pPr/>
              <a:t>‹#›</a:t>
            </a:fld>
            <a:endParaRPr lang="en-US"/>
          </a:p>
        </p:txBody>
      </p:sp>
    </p:spTree>
    <p:extLst>
      <p:ext uri="{BB962C8B-B14F-4D97-AF65-F5344CB8AC3E}">
        <p14:creationId xmlns:p14="http://schemas.microsoft.com/office/powerpoint/2010/main" val="146461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2204B"/>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E1EC378-4D65-4095-A47D-FA18BA571820}" type="datetime1">
              <a:rPr lang="en-US" smtClean="0"/>
              <a:t>10/10/2017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A9F5CF-8439-4EA8-BB16-A2FBA1A87F1A}" type="slidenum">
              <a:rPr lang="en-US" smtClean="0"/>
              <a:pPr/>
              <a:t>‹#›</a:t>
            </a:fld>
            <a:endParaRPr lang="en-US"/>
          </a:p>
        </p:txBody>
      </p:sp>
    </p:spTree>
    <p:extLst>
      <p:ext uri="{BB962C8B-B14F-4D97-AF65-F5344CB8AC3E}">
        <p14:creationId xmlns:p14="http://schemas.microsoft.com/office/powerpoint/2010/main" val="1053287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E49432-5FB5-413A-9614-7EF3F376DE30}" type="datetime1">
              <a:rPr lang="en-US" smtClean="0"/>
              <a:t>10/10/2017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A9F5CF-8439-4EA8-BB16-A2FBA1A87F1A}" type="slidenum">
              <a:rPr lang="en-US" smtClean="0"/>
              <a:pPr/>
              <a:t>‹#›</a:t>
            </a:fld>
            <a:endParaRPr lang="en-US"/>
          </a:p>
        </p:txBody>
      </p:sp>
    </p:spTree>
    <p:extLst>
      <p:ext uri="{BB962C8B-B14F-4D97-AF65-F5344CB8AC3E}">
        <p14:creationId xmlns:p14="http://schemas.microsoft.com/office/powerpoint/2010/main" val="1287447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28EEEA-57A3-492D-A2C9-C4576ABCA55F}" type="datetime1">
              <a:rPr lang="en-US" smtClean="0"/>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9F5CF-8439-4EA8-BB16-A2FBA1A87F1A}" type="slidenum">
              <a:rPr lang="en-US" smtClean="0"/>
              <a:pPr/>
              <a:t>‹#›</a:t>
            </a:fld>
            <a:endParaRPr lang="en-US"/>
          </a:p>
        </p:txBody>
      </p:sp>
    </p:spTree>
    <p:extLst>
      <p:ext uri="{BB962C8B-B14F-4D97-AF65-F5344CB8AC3E}">
        <p14:creationId xmlns:p14="http://schemas.microsoft.com/office/powerpoint/2010/main" val="2241347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0741F-221F-4976-9D48-73E780BD9706}" type="datetime1">
              <a:rPr lang="en-US" smtClean="0"/>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9F5CF-8439-4EA8-BB16-A2FBA1A87F1A}" type="slidenum">
              <a:rPr lang="en-US" smtClean="0"/>
              <a:pPr/>
              <a:t>‹#›</a:t>
            </a:fld>
            <a:endParaRPr lang="en-US"/>
          </a:p>
        </p:txBody>
      </p:sp>
    </p:spTree>
    <p:extLst>
      <p:ext uri="{BB962C8B-B14F-4D97-AF65-F5344CB8AC3E}">
        <p14:creationId xmlns:p14="http://schemas.microsoft.com/office/powerpoint/2010/main" val="322946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B3541-732F-493F-8F9A-7BF8C2F126BC}" type="datetime1">
              <a:rPr lang="en-US" smtClean="0"/>
              <a:t>10/10/2017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A9F5CF-8439-4EA8-BB16-A2FBA1A87F1A}" type="slidenum">
              <a:rPr lang="en-US" smtClean="0"/>
              <a:pPr/>
              <a:t>‹#›</a:t>
            </a:fld>
            <a:endParaRPr lang="en-US"/>
          </a:p>
        </p:txBody>
      </p:sp>
    </p:spTree>
    <p:extLst>
      <p:ext uri="{BB962C8B-B14F-4D97-AF65-F5344CB8AC3E}">
        <p14:creationId xmlns:p14="http://schemas.microsoft.com/office/powerpoint/2010/main" val="3284354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hyperlink" Target="mailto:mpicken@lumc.edu" TargetMode="Externa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7.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7.jpe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17.jpeg"/><Relationship Id="rId5" Type="http://schemas.openxmlformats.org/officeDocument/2006/relationships/image" Target="../media/image11.jpe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27.jpe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44.jpeg"/><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44.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48.gif"/><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51.jpeg"/><Relationship Id="rId5" Type="http://schemas.openxmlformats.org/officeDocument/2006/relationships/image" Target="../media/image47.jpeg"/><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57.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62.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notesSlide" Target="../notesSlides/notesSlide27.xml"/><Relationship Id="rId7"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8.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60.xml"/><Relationship Id="rId4" Type="http://schemas.openxmlformats.org/officeDocument/2006/relationships/image" Target="../media/image63.jpeg"/></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p:cNvGrpSpPr>
            <a:grpSpLocks/>
          </p:cNvGrpSpPr>
          <p:nvPr/>
        </p:nvGrpSpPr>
        <p:grpSpPr>
          <a:xfrm>
            <a:off x="10319888" y="4919246"/>
            <a:ext cx="1920240" cy="1920240"/>
            <a:chOff x="10098503" y="4523874"/>
            <a:chExt cx="2164937" cy="2357045"/>
          </a:xfrm>
        </p:grpSpPr>
        <p:sp>
          <p:nvSpPr>
            <p:cNvPr id="3" name="Right Triangle 2"/>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204B"/>
                </a:solidFill>
              </a:endParaRPr>
            </a:p>
          </p:txBody>
        </p:sp>
        <p:cxnSp>
          <p:nvCxnSpPr>
            <p:cNvPr id="5" name="Straight Connector 4"/>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4098" name="Rectangle 2"/>
          <p:cNvSpPr>
            <a:spLocks noGrp="1" noChangeArrowheads="1"/>
          </p:cNvSpPr>
          <p:nvPr>
            <p:ph type="ctrTitle"/>
          </p:nvPr>
        </p:nvSpPr>
        <p:spPr>
          <a:xfrm>
            <a:off x="2209800" y="2816089"/>
            <a:ext cx="7772400" cy="1143000"/>
          </a:xfrm>
        </p:spPr>
        <p:txBody>
          <a:bodyPr>
            <a:normAutofit fontScale="90000"/>
          </a:bodyPr>
          <a:lstStyle/>
          <a:p>
            <a:pPr eaLnBrk="1" hangingPunct="1"/>
            <a:r>
              <a:rPr lang="en-US" altLang="en-US" b="1" dirty="0" smtClean="0">
                <a:solidFill>
                  <a:schemeClr val="tx1"/>
                </a:solidFill>
              </a:rPr>
              <a:t>Renal Pathology:</a:t>
            </a:r>
            <a:br>
              <a:rPr lang="en-US" altLang="en-US" b="1" dirty="0" smtClean="0">
                <a:solidFill>
                  <a:schemeClr val="tx1"/>
                </a:solidFill>
              </a:rPr>
            </a:br>
            <a:r>
              <a:rPr lang="en-US" altLang="en-US" b="1" dirty="0" smtClean="0">
                <a:solidFill>
                  <a:schemeClr val="tx1"/>
                </a:solidFill>
              </a:rPr>
              <a:t>Introduction to Glomerular Diseases</a:t>
            </a:r>
            <a:endParaRPr lang="en-US" altLang="en-US" sz="3200" b="1" dirty="0" smtClean="0">
              <a:solidFill>
                <a:schemeClr val="tx1"/>
              </a:solidFill>
            </a:endParaRPr>
          </a:p>
        </p:txBody>
      </p:sp>
      <p:sp>
        <p:nvSpPr>
          <p:cNvPr id="4099" name="Rectangle 3"/>
          <p:cNvSpPr>
            <a:spLocks noGrp="1" noChangeArrowheads="1"/>
          </p:cNvSpPr>
          <p:nvPr>
            <p:ph type="subTitle" idx="1"/>
          </p:nvPr>
        </p:nvSpPr>
        <p:spPr>
          <a:xfrm>
            <a:off x="1524000" y="4883150"/>
            <a:ext cx="9144000" cy="908416"/>
          </a:xfrm>
        </p:spPr>
        <p:txBody>
          <a:bodyPr/>
          <a:lstStyle/>
          <a:p>
            <a:pPr eaLnBrk="1" hangingPunct="1"/>
            <a:r>
              <a:rPr lang="en-US" altLang="en-US" b="1" dirty="0" smtClean="0"/>
              <a:t>Maria M. </a:t>
            </a:r>
            <a:r>
              <a:rPr lang="en-US" altLang="en-US" b="1" dirty="0" err="1" smtClean="0"/>
              <a:t>Picken</a:t>
            </a:r>
            <a:r>
              <a:rPr lang="en-US" altLang="en-US" b="1" dirty="0" smtClean="0"/>
              <a:t> MD PhD</a:t>
            </a:r>
          </a:p>
          <a:p>
            <a:pPr eaLnBrk="1" hangingPunct="1"/>
            <a:r>
              <a:rPr lang="en-US" altLang="en-US" b="1" dirty="0" smtClean="0">
                <a:hlinkClick r:id="rId4"/>
              </a:rPr>
              <a:t>mpicken@lumc.edu</a:t>
            </a:r>
            <a:endParaRPr lang="en-US" altLang="en-US" b="1" dirty="0" smtClean="0"/>
          </a:p>
        </p:txBody>
      </p:sp>
      <p:pic>
        <p:nvPicPr>
          <p:cNvPr id="4102" name="Picture 3" descr="Loyola logo.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5611" y="887073"/>
            <a:ext cx="1435100" cy="1371600"/>
          </a:xfrm>
          <a:prstGeom prst="rect">
            <a:avLst/>
          </a:prstGeom>
          <a:solidFill>
            <a:schemeClr val="bg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11053" y="3959089"/>
            <a:ext cx="3934326" cy="369332"/>
          </a:xfrm>
          <a:prstGeom prst="rect">
            <a:avLst/>
          </a:prstGeom>
          <a:noFill/>
        </p:spPr>
        <p:txBody>
          <a:bodyPr wrap="square" rtlCol="0">
            <a:spAutoFit/>
          </a:bodyPr>
          <a:lstStyle/>
          <a:p>
            <a:pPr algn="ctr"/>
            <a:r>
              <a:rPr lang="en-US" altLang="en-US" b="1" i="1" dirty="0">
                <a:solidFill>
                  <a:srgbClr val="A2204B"/>
                </a:solidFill>
                <a:latin typeface="Calibri" panose="020F0502020204030204" pitchFamily="34" charset="0"/>
                <a:cs typeface="Calibri" panose="020F0502020204030204" pitchFamily="34" charset="0"/>
              </a:rPr>
              <a:t>Ren</a:t>
            </a:r>
            <a:r>
              <a:rPr lang="en-US" altLang="en-US" b="1" dirty="0">
                <a:solidFill>
                  <a:srgbClr val="A2204B"/>
                </a:solidFill>
                <a:latin typeface="Calibri" panose="020F0502020204030204" pitchFamily="34" charset="0"/>
                <a:cs typeface="Calibri" panose="020F0502020204030204" pitchFamily="34" charset="0"/>
              </a:rPr>
              <a:t> [Latin]= </a:t>
            </a:r>
            <a:r>
              <a:rPr lang="en-US" altLang="en-US" b="1" dirty="0" smtClean="0">
                <a:solidFill>
                  <a:srgbClr val="A2204B"/>
                </a:solidFill>
                <a:latin typeface="Calibri" panose="020F0502020204030204" pitchFamily="34" charset="0"/>
                <a:cs typeface="Calibri" panose="020F0502020204030204" pitchFamily="34" charset="0"/>
              </a:rPr>
              <a:t>kidney</a:t>
            </a:r>
            <a:endParaRPr lang="en-US" altLang="en-US" b="1" dirty="0">
              <a:solidFill>
                <a:srgbClr val="A2204B"/>
              </a:solidFill>
              <a:latin typeface="Calibri" panose="020F0502020204030204" pitchFamily="34" charset="0"/>
              <a:cs typeface="Calibri" panose="020F0502020204030204" pitchFamily="34" charset="0"/>
            </a:endParaRPr>
          </a:p>
        </p:txBody>
      </p:sp>
      <p:grpSp>
        <p:nvGrpSpPr>
          <p:cNvPr id="31" name="Group 30"/>
          <p:cNvGrpSpPr>
            <a:grpSpLocks/>
          </p:cNvGrpSpPr>
          <p:nvPr/>
        </p:nvGrpSpPr>
        <p:grpSpPr>
          <a:xfrm rot="16200000" flipV="1">
            <a:off x="0" y="-73047"/>
            <a:ext cx="1920240" cy="1920240"/>
            <a:chOff x="10098503" y="4523874"/>
            <a:chExt cx="2164937" cy="2357045"/>
          </a:xfrm>
        </p:grpSpPr>
        <p:sp>
          <p:nvSpPr>
            <p:cNvPr id="32" name="Right Triangle 31"/>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33" name="Straight Connector 32"/>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28A9F5CF-8439-4EA8-BB16-A2FBA1A87F1A}" type="slidenum">
              <a:rPr lang="en-US" smtClean="0"/>
              <a:pPr/>
              <a:t>1</a:t>
            </a:fld>
            <a:endParaRPr lang="en-US"/>
          </a:p>
        </p:txBody>
      </p:sp>
    </p:spTree>
    <p:custDataLst>
      <p:tags r:id="rId1"/>
    </p:custDataLst>
    <p:extLst>
      <p:ext uri="{BB962C8B-B14F-4D97-AF65-F5344CB8AC3E}">
        <p14:creationId xmlns:p14="http://schemas.microsoft.com/office/powerpoint/2010/main" val="33017585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rgbClr val="F0B31F"/>
            </a:gs>
            <a:gs pos="100000">
              <a:srgbClr val="A2204B"/>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9" name="Group 8"/>
          <p:cNvGrpSpPr>
            <a:grpSpLocks/>
          </p:cNvGrpSpPr>
          <p:nvPr/>
        </p:nvGrpSpPr>
        <p:grpSpPr>
          <a:xfrm>
            <a:off x="10319888" y="4919246"/>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Pathogenesis of Glomerular Diseases</a:t>
            </a:r>
            <a:endParaRPr lang="en-US" dirty="0"/>
          </a:p>
        </p:txBody>
      </p:sp>
      <p:grpSp>
        <p:nvGrpSpPr>
          <p:cNvPr id="5" name="Group 4"/>
          <p:cNvGrpSpPr>
            <a:grpSpLocks/>
          </p:cNvGrpSpPr>
          <p:nvPr/>
        </p:nvGrpSpPr>
        <p:grpSpPr>
          <a:xfrm rot="16200000" flipV="1">
            <a:off x="0" y="-73047"/>
            <a:ext cx="1920240" cy="1920240"/>
            <a:chOff x="10098503" y="4523874"/>
            <a:chExt cx="2164937" cy="2357045"/>
          </a:xfrm>
        </p:grpSpPr>
        <p:sp>
          <p:nvSpPr>
            <p:cNvPr id="6" name="Right Triangle 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7" name="Straight Connector 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3" name="Text Placeholder 12"/>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p:txBody>
          <a:bodyPr/>
          <a:lstStyle/>
          <a:p>
            <a:fld id="{28A9F5CF-8439-4EA8-BB16-A2FBA1A87F1A}" type="slidenum">
              <a:rPr lang="en-US" smtClean="0"/>
              <a:pPr/>
              <a:t>10</a:t>
            </a:fld>
            <a:endParaRPr lang="en-US"/>
          </a:p>
        </p:txBody>
      </p:sp>
    </p:spTree>
    <p:custDataLst>
      <p:tags r:id="rId1"/>
    </p:custDataLst>
    <p:extLst>
      <p:ext uri="{BB962C8B-B14F-4D97-AF65-F5344CB8AC3E}">
        <p14:creationId xmlns:p14="http://schemas.microsoft.com/office/powerpoint/2010/main" val="2704143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2" name="Group 11"/>
          <p:cNvGrpSpPr>
            <a:grpSpLocks/>
          </p:cNvGrpSpPr>
          <p:nvPr/>
        </p:nvGrpSpPr>
        <p:grpSpPr>
          <a:xfrm>
            <a:off x="10319888" y="4919246"/>
            <a:ext cx="1920240" cy="1920240"/>
            <a:chOff x="10098503" y="4523874"/>
            <a:chExt cx="2164937" cy="2357045"/>
          </a:xfrm>
        </p:grpSpPr>
        <p:sp>
          <p:nvSpPr>
            <p:cNvPr id="13" name="Right Triangle 12"/>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4" name="Straight Connector 13"/>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2290" name="Text Box 2"/>
          <p:cNvSpPr txBox="1">
            <a:spLocks noChangeArrowheads="1"/>
          </p:cNvSpPr>
          <p:nvPr/>
        </p:nvSpPr>
        <p:spPr bwMode="auto">
          <a:xfrm>
            <a:off x="1482635" y="967922"/>
            <a:ext cx="84982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dirty="0">
                <a:latin typeface="Calibri" panose="020F0502020204030204" pitchFamily="34" charset="0"/>
              </a:rPr>
              <a:t>Pathogenesis of glomerular diseases</a:t>
            </a:r>
          </a:p>
        </p:txBody>
      </p:sp>
      <p:grpSp>
        <p:nvGrpSpPr>
          <p:cNvPr id="8" name="Group 7"/>
          <p:cNvGrpSpPr>
            <a:grpSpLocks/>
          </p:cNvGrpSpPr>
          <p:nvPr/>
        </p:nvGrpSpPr>
        <p:grpSpPr>
          <a:xfrm rot="16200000" flipV="1">
            <a:off x="0" y="-73047"/>
            <a:ext cx="1920240" cy="1920240"/>
            <a:chOff x="10098503" y="4523874"/>
            <a:chExt cx="2164937" cy="2357045"/>
          </a:xfrm>
        </p:grpSpPr>
        <p:sp>
          <p:nvSpPr>
            <p:cNvPr id="9" name="Right Triangle 8"/>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0" name="Straight Connector 9"/>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graphicFrame>
        <p:nvGraphicFramePr>
          <p:cNvPr id="2" name="Table 1"/>
          <p:cNvGraphicFramePr>
            <a:graphicFrameLocks noGrp="1"/>
          </p:cNvGraphicFramePr>
          <p:nvPr>
            <p:extLst>
              <p:ext uri="{D42A27DB-BD31-4B8C-83A1-F6EECF244321}">
                <p14:modId xmlns:p14="http://schemas.microsoft.com/office/powerpoint/2010/main" val="1944531795"/>
              </p:ext>
            </p:extLst>
          </p:nvPr>
        </p:nvGraphicFramePr>
        <p:xfrm>
          <a:off x="345989" y="1699971"/>
          <a:ext cx="10805983" cy="4644400"/>
        </p:xfrm>
        <a:graphic>
          <a:graphicData uri="http://schemas.openxmlformats.org/drawingml/2006/table">
            <a:tbl>
              <a:tblPr firstRow="1" bandRow="1">
                <a:tableStyleId>{21E4AEA4-8DFA-4A89-87EB-49C32662AFE0}</a:tableStyleId>
              </a:tblPr>
              <a:tblGrid>
                <a:gridCol w="2957631"/>
                <a:gridCol w="3408684"/>
                <a:gridCol w="1656015"/>
                <a:gridCol w="2783653"/>
              </a:tblGrid>
              <a:tr h="370840">
                <a:tc gridSpan="2">
                  <a:txBody>
                    <a:bodyPr/>
                    <a:lstStyle/>
                    <a:p>
                      <a:endParaRPr lang="en-US" sz="2000" dirty="0" smtClean="0"/>
                    </a:p>
                    <a:p>
                      <a:r>
                        <a:rPr lang="en-US" sz="2000" dirty="0" smtClean="0"/>
                        <a:t> IMMUNE MECHANISM-MEDIATED GLOMERULAR INJURY</a:t>
                      </a:r>
                    </a:p>
                    <a:p>
                      <a:endParaRPr lang="en-US" dirty="0"/>
                    </a:p>
                  </a:txBody>
                  <a:tcPr>
                    <a:lnT w="12700" cmpd="sng">
                      <a:noFill/>
                    </a:lnT>
                  </a:tcPr>
                </a:tc>
                <a:tc hMerge="1">
                  <a:txBody>
                    <a:bodyPr/>
                    <a:lstStyle/>
                    <a:p>
                      <a:endParaRPr lang="en-US" dirty="0"/>
                    </a:p>
                  </a:txBody>
                  <a:tcPr/>
                </a:tc>
                <a:tc gridSpan="2">
                  <a:txBody>
                    <a:bodyPr/>
                    <a:lstStyle/>
                    <a:p>
                      <a:endParaRPr lang="en-US" sz="2000" dirty="0" smtClean="0"/>
                    </a:p>
                    <a:p>
                      <a:r>
                        <a:rPr lang="en-US" sz="2000" dirty="0" smtClean="0"/>
                        <a:t>        OTHER MECHANISMS</a:t>
                      </a:r>
                      <a:endParaRPr lang="en-US" sz="2000" dirty="0"/>
                    </a:p>
                  </a:txBody>
                  <a:tcPr/>
                </a:tc>
                <a:tc hMerge="1">
                  <a:txBody>
                    <a:bodyPr/>
                    <a:lstStyle/>
                    <a:p>
                      <a:endParaRPr lang="en-US" dirty="0"/>
                    </a:p>
                  </a:txBody>
                  <a:tcPr/>
                </a:tc>
              </a:tr>
              <a:tr h="718246">
                <a:tc rowSpan="2" gridSpan="2">
                  <a:txBody>
                    <a:bodyPr/>
                    <a:lstStyle/>
                    <a:p>
                      <a:endParaRPr lang="en-US" dirty="0" smtClean="0"/>
                    </a:p>
                    <a:p>
                      <a:r>
                        <a:rPr lang="en-US" b="1" dirty="0" smtClean="0"/>
                        <a:t>Circulating</a:t>
                      </a:r>
                      <a:r>
                        <a:rPr lang="en-US" dirty="0" smtClean="0"/>
                        <a:t> immune complexes deposition</a:t>
                      </a:r>
                    </a:p>
                    <a:p>
                      <a:endParaRPr lang="en-US" dirty="0"/>
                    </a:p>
                  </a:txBody>
                  <a:tcPr>
                    <a:solidFill>
                      <a:srgbClr val="F8D7CD"/>
                    </a:solidFill>
                  </a:tcPr>
                </a:tc>
                <a:tc rowSpan="2" hMerge="1">
                  <a:txBody>
                    <a:bodyPr/>
                    <a:lstStyle/>
                    <a:p>
                      <a:endParaRPr lang="en-US" dirty="0"/>
                    </a:p>
                  </a:txBody>
                  <a:tcPr/>
                </a:tc>
                <a:tc gridSpan="2">
                  <a:txBody>
                    <a:bodyPr/>
                    <a:lstStyle/>
                    <a:p>
                      <a:pPr algn="l"/>
                      <a:r>
                        <a:rPr lang="en-US" b="1" dirty="0" smtClean="0"/>
                        <a:t>No</a:t>
                      </a:r>
                      <a:r>
                        <a:rPr lang="en-US" dirty="0" smtClean="0"/>
                        <a:t> immune complexes and </a:t>
                      </a:r>
                    </a:p>
                    <a:p>
                      <a:pPr algn="l"/>
                      <a:r>
                        <a:rPr lang="en-US" dirty="0" smtClean="0"/>
                        <a:t>no antibodies detectable by current methods</a:t>
                      </a:r>
                      <a:endParaRPr lang="en-US" dirty="0"/>
                    </a:p>
                  </a:txBody>
                  <a:tcPr/>
                </a:tc>
                <a:tc hMerge="1">
                  <a:txBody>
                    <a:bodyPr/>
                    <a:lstStyle/>
                    <a:p>
                      <a:endParaRPr lang="en-US" dirty="0"/>
                    </a:p>
                  </a:txBody>
                  <a:tcPr/>
                </a:tc>
              </a:tr>
              <a:tr h="481914">
                <a:tc gridSpan="2" vMerge="1">
                  <a:txBody>
                    <a:bodyPr/>
                    <a:lstStyle/>
                    <a:p>
                      <a:endParaRPr lang="en-US" dirty="0"/>
                    </a:p>
                  </a:txBody>
                  <a:tcPr/>
                </a:tc>
                <a:tc hMerge="1" vMerge="1">
                  <a:txBody>
                    <a:bodyPr/>
                    <a:lstStyle/>
                    <a:p>
                      <a:endParaRPr lang="en-US"/>
                    </a:p>
                  </a:txBody>
                  <a:tcPr/>
                </a:tc>
                <a:tc gridSpan="2">
                  <a:txBody>
                    <a:bodyPr/>
                    <a:lstStyle/>
                    <a:p>
                      <a:pPr algn="l"/>
                      <a:r>
                        <a:rPr lang="en-US" dirty="0" smtClean="0"/>
                        <a:t>Nephron loss</a:t>
                      </a:r>
                      <a:endParaRPr lang="en-US" dirty="0"/>
                    </a:p>
                  </a:txBody>
                  <a:tcPr>
                    <a:solidFill>
                      <a:srgbClr val="F8D7CD"/>
                    </a:solidFill>
                  </a:tcPr>
                </a:tc>
                <a:tc hMerge="1">
                  <a:txBody>
                    <a:bodyPr/>
                    <a:lstStyle/>
                    <a:p>
                      <a:endParaRPr lang="en-US"/>
                    </a:p>
                  </a:txBody>
                  <a:tcPr/>
                </a:tc>
              </a:tr>
              <a:tr h="747584">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t>In situ </a:t>
                      </a:r>
                      <a:r>
                        <a:rPr lang="en-US" dirty="0" smtClean="0"/>
                        <a:t>binding of antibodies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with immune complex or without immune complex formation</a:t>
                      </a:r>
                      <a:endParaRPr lang="en-US" dirty="0"/>
                    </a:p>
                  </a:txBody>
                  <a:tcPr>
                    <a:solidFill>
                      <a:srgbClr val="F8D7C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anti-glomerular</a:t>
                      </a:r>
                      <a:r>
                        <a:rPr lang="en-US" baseline="0" dirty="0" smtClean="0"/>
                        <a:t> basement membrane antibody</a:t>
                      </a:r>
                      <a:endParaRPr lang="en-US" dirty="0" smtClean="0"/>
                    </a:p>
                    <a:p>
                      <a:endParaRPr lang="en-US" dirty="0" smtClean="0"/>
                    </a:p>
                  </a:txBody>
                  <a:tcPr/>
                </a:tc>
                <a:tc rowSpan="4">
                  <a:txBody>
                    <a:bodyPr/>
                    <a:lstStyle/>
                    <a:p>
                      <a:pPr algn="ctr"/>
                      <a:endParaRPr lang="en-US" dirty="0" smtClean="0"/>
                    </a:p>
                    <a:p>
                      <a:pPr algn="l"/>
                      <a:endParaRPr lang="en-US" dirty="0" smtClean="0"/>
                    </a:p>
                    <a:p>
                      <a:pPr algn="l"/>
                      <a:endParaRPr lang="en-US" dirty="0" smtClean="0"/>
                    </a:p>
                    <a:p>
                      <a:pPr algn="l"/>
                      <a:r>
                        <a:rPr lang="en-US" dirty="0" smtClean="0"/>
                        <a:t>Genetics</a:t>
                      </a:r>
                      <a:endParaRPr lang="en-US"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Monogenic diseases</a:t>
                      </a:r>
                    </a:p>
                    <a:p>
                      <a:endParaRPr lang="en-US" dirty="0"/>
                    </a:p>
                  </a:txBody>
                  <a:tcPr/>
                </a:tc>
              </a:tr>
              <a:tr h="166816">
                <a:tc vMerge="1">
                  <a:txBody>
                    <a:bodyPr/>
                    <a:lstStyle/>
                    <a:p>
                      <a:endParaRPr lang="en-US"/>
                    </a:p>
                  </a:txBody>
                  <a:tcPr/>
                </a:tc>
                <a:tc rowSpan="2">
                  <a:txBody>
                    <a:bodyPr/>
                    <a:lstStyle/>
                    <a:p>
                      <a:r>
                        <a:rPr lang="en-US" dirty="0" smtClean="0"/>
                        <a:t>antibody against antigen on podocytes</a:t>
                      </a:r>
                    </a:p>
                  </a:txBody>
                  <a:tcPr>
                    <a:solidFill>
                      <a:srgbClr val="F8D7CD"/>
                    </a:solidFill>
                  </a:tcPr>
                </a:tc>
                <a:tc vMerge="1">
                  <a:txBody>
                    <a:bodyPr/>
                    <a:lstStyle/>
                    <a:p>
                      <a:endParaRPr lang="en-US"/>
                    </a:p>
                  </a:txBody>
                  <a:tcPr/>
                </a:tc>
                <a:tc vMerge="1">
                  <a:txBody>
                    <a:bodyPr/>
                    <a:lstStyle/>
                    <a:p>
                      <a:endParaRPr lang="en-US"/>
                    </a:p>
                  </a:txBody>
                  <a:tcPr/>
                </a:tc>
              </a:tr>
              <a:tr h="370840">
                <a:tc vMerge="1">
                  <a:txBody>
                    <a:bodyPr/>
                    <a:lstStyle/>
                    <a:p>
                      <a:endParaRPr lang="en-US" dirty="0"/>
                    </a:p>
                  </a:txBody>
                  <a:tcPr/>
                </a:tc>
                <a:tc vMerge="1">
                  <a:txBody>
                    <a:bodyPr/>
                    <a:lstStyle/>
                    <a:p>
                      <a:endParaRPr lang="en-US" dirty="0"/>
                    </a:p>
                  </a:txBody>
                  <a:tcPr/>
                </a:tc>
                <a:tc vMerge="1">
                  <a:txBody>
                    <a:bodyPr/>
                    <a:lstStyle/>
                    <a:p>
                      <a:endParaRPr lang="en-US"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Polygenic diseases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“risk alleles”</a:t>
                      </a:r>
                      <a:endParaRPr lang="en-US" dirty="0"/>
                    </a:p>
                  </a:txBody>
                  <a:tcPr/>
                </a:tc>
              </a:tr>
              <a:tr h="370840">
                <a:tc gridSpan="2">
                  <a:txBody>
                    <a:bodyPr/>
                    <a:lstStyle/>
                    <a:p>
                      <a:endParaRPr lang="en-US" dirty="0" smtClean="0"/>
                    </a:p>
                    <a:p>
                      <a:r>
                        <a:rPr lang="en-US" dirty="0" smtClean="0"/>
                        <a:t>Abnormal activation of </a:t>
                      </a:r>
                      <a:r>
                        <a:rPr lang="en-US" b="1" dirty="0" smtClean="0"/>
                        <a:t>complement</a:t>
                      </a:r>
                      <a:endParaRPr lang="en-US" b="1" baseline="0" dirty="0" smtClean="0"/>
                    </a:p>
                    <a:p>
                      <a:endParaRPr lang="en-US" dirty="0"/>
                    </a:p>
                  </a:txBody>
                  <a:tcPr>
                    <a:solidFill>
                      <a:srgbClr val="F8D7CD"/>
                    </a:solidFill>
                  </a:tcPr>
                </a:tc>
                <a:tc hMerge="1">
                  <a:txBody>
                    <a:bodyPr/>
                    <a:lstStyle/>
                    <a:p>
                      <a:endParaRPr lang="en-US" dirty="0"/>
                    </a:p>
                  </a:txBody>
                  <a:tcPr/>
                </a:tc>
                <a:tc v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lnR w="12700" cap="flat" cmpd="sng" algn="ctr">
                      <a:solidFill>
                        <a:schemeClr val="tx1"/>
                      </a:solidFill>
                      <a:prstDash val="solid"/>
                      <a:round/>
                      <a:headEnd type="none" w="med" len="med"/>
                      <a:tailEnd type="none" w="med" len="med"/>
                    </a:lnR>
                  </a:tcPr>
                </a:tc>
                <a:tc v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solidFill>
                        <a:schemeClr val="tx1"/>
                      </a:solidFill>
                      <a:prstDash val="solid"/>
                      <a:round/>
                      <a:headEnd type="none" w="med" len="med"/>
                      <a:tailEnd type="none" w="med" len="med"/>
                    </a:lnL>
                  </a:tcPr>
                </a:tc>
              </a:tr>
            </a:tbl>
          </a:graphicData>
        </a:graphic>
      </p:graphicFrame>
      <p:sp>
        <p:nvSpPr>
          <p:cNvPr id="3" name="Slide Number Placeholder 2"/>
          <p:cNvSpPr>
            <a:spLocks noGrp="1"/>
          </p:cNvSpPr>
          <p:nvPr>
            <p:ph type="sldNum" sz="quarter" idx="12"/>
          </p:nvPr>
        </p:nvSpPr>
        <p:spPr/>
        <p:txBody>
          <a:bodyPr/>
          <a:lstStyle/>
          <a:p>
            <a:fld id="{28A9F5CF-8439-4EA8-BB16-A2FBA1A87F1A}" type="slidenum">
              <a:rPr lang="en-US" smtClean="0"/>
              <a:pPr/>
              <a:t>11</a:t>
            </a:fld>
            <a:endParaRPr lang="en-US"/>
          </a:p>
        </p:txBody>
      </p:sp>
      <p:sp>
        <p:nvSpPr>
          <p:cNvPr id="4" name="Rectangle 3"/>
          <p:cNvSpPr/>
          <p:nvPr/>
        </p:nvSpPr>
        <p:spPr>
          <a:xfrm>
            <a:off x="345989" y="1737363"/>
            <a:ext cx="6370589" cy="460700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328591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nalezione obrazy dla zapytania postinfectious glomerulonephri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265" y="1882204"/>
            <a:ext cx="4900539" cy="33554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73196" y="473840"/>
            <a:ext cx="10354962" cy="523220"/>
          </a:xfrm>
          <a:prstGeom prst="rect">
            <a:avLst/>
          </a:prstGeom>
        </p:spPr>
        <p:txBody>
          <a:bodyPr wrap="square">
            <a:spAutoFit/>
          </a:bodyPr>
          <a:lstStyle/>
          <a:p>
            <a:pPr>
              <a:spcBef>
                <a:spcPct val="0"/>
              </a:spcBef>
              <a:buFontTx/>
              <a:buNone/>
            </a:pPr>
            <a:r>
              <a:rPr lang="en-US" altLang="en-US" sz="2800" dirty="0">
                <a:latin typeface="Calibri" panose="020F0502020204030204" pitchFamily="34" charset="0"/>
              </a:rPr>
              <a:t>To study </a:t>
            </a:r>
            <a:r>
              <a:rPr lang="en-US" altLang="en-US" sz="2800" dirty="0" smtClean="0">
                <a:latin typeface="Calibri" panose="020F0502020204030204" pitchFamily="34" charset="0"/>
              </a:rPr>
              <a:t>glomerular diseases caused by immune mechanisms</a:t>
            </a:r>
            <a:endParaRPr lang="en-US" altLang="en-US" sz="2800" dirty="0">
              <a:latin typeface="Calibri" panose="020F0502020204030204" pitchFamily="34" charset="0"/>
            </a:endParaRPr>
          </a:p>
        </p:txBody>
      </p:sp>
      <p:pic>
        <p:nvPicPr>
          <p:cNvPr id="5" name="Picture 4" descr="File0043"/>
          <p:cNvPicPr>
            <a:picLocks noChangeAspect="1" noChangeArrowheads="1"/>
          </p:cNvPicPr>
          <p:nvPr/>
        </p:nvPicPr>
        <p:blipFill>
          <a:blip r:embed="rId3" cstate="print">
            <a:extLst>
              <a:ext uri="{28A0092B-C50C-407E-A947-70E740481C1C}">
                <a14:useLocalDpi xmlns:a14="http://schemas.microsoft.com/office/drawing/2010/main" val="0"/>
              </a:ext>
            </a:extLst>
          </a:blip>
          <a:srcRect l="28168" t="27837" r="2782" b="30411"/>
          <a:stretch>
            <a:fillRect/>
          </a:stretch>
        </p:blipFill>
        <p:spPr bwMode="auto">
          <a:xfrm>
            <a:off x="6497594" y="1882203"/>
            <a:ext cx="4704080" cy="335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6" name="Rectangle 5"/>
          <p:cNvSpPr/>
          <p:nvPr/>
        </p:nvSpPr>
        <p:spPr>
          <a:xfrm>
            <a:off x="1365737" y="5363521"/>
            <a:ext cx="3607911" cy="646331"/>
          </a:xfrm>
          <a:prstGeom prst="rect">
            <a:avLst/>
          </a:prstGeom>
        </p:spPr>
        <p:txBody>
          <a:bodyPr wrap="none">
            <a:spAutoFit/>
          </a:bodyPr>
          <a:lstStyle/>
          <a:p>
            <a:r>
              <a:rPr lang="en-US" altLang="en-US" dirty="0" err="1" smtClean="0">
                <a:latin typeface="Calibri" panose="020F0502020204030204" pitchFamily="34" charset="0"/>
              </a:rPr>
              <a:t>Immuno</a:t>
            </a:r>
            <a:r>
              <a:rPr lang="en-US" altLang="en-US" dirty="0" smtClean="0">
                <a:latin typeface="Calibri" panose="020F0502020204030204" pitchFamily="34" charset="0"/>
              </a:rPr>
              <a:t> stains: type of antibody, </a:t>
            </a:r>
            <a:r>
              <a:rPr lang="en-US" altLang="en-US" dirty="0" err="1" smtClean="0">
                <a:latin typeface="Calibri" panose="020F0502020204030204" pitchFamily="34" charset="0"/>
              </a:rPr>
              <a:t>etc</a:t>
            </a:r>
            <a:endParaRPr lang="en-US" altLang="en-US" dirty="0" smtClean="0">
              <a:latin typeface="Calibri" panose="020F0502020204030204" pitchFamily="34" charset="0"/>
            </a:endParaRPr>
          </a:p>
          <a:p>
            <a:r>
              <a:rPr lang="en-US" altLang="en-US" dirty="0" smtClean="0">
                <a:latin typeface="Calibri" panose="020F0502020204030204" pitchFamily="34" charset="0"/>
              </a:rPr>
              <a:t>Frozen section immunofluorescence </a:t>
            </a:r>
            <a:endParaRPr lang="en-US" dirty="0"/>
          </a:p>
        </p:txBody>
      </p:sp>
      <p:sp>
        <p:nvSpPr>
          <p:cNvPr id="7" name="Rectangle 6"/>
          <p:cNvSpPr/>
          <p:nvPr/>
        </p:nvSpPr>
        <p:spPr>
          <a:xfrm>
            <a:off x="6439407" y="5369703"/>
            <a:ext cx="4484113" cy="369332"/>
          </a:xfrm>
          <a:prstGeom prst="rect">
            <a:avLst/>
          </a:prstGeom>
        </p:spPr>
        <p:txBody>
          <a:bodyPr wrap="none">
            <a:spAutoFit/>
          </a:bodyPr>
          <a:lstStyle/>
          <a:p>
            <a:pPr>
              <a:spcBef>
                <a:spcPct val="0"/>
              </a:spcBef>
              <a:buFontTx/>
              <a:buNone/>
            </a:pPr>
            <a:r>
              <a:rPr lang="en-US" altLang="en-US" dirty="0" smtClean="0">
                <a:latin typeface="Calibri" panose="020F0502020204030204" pitchFamily="34" charset="0"/>
              </a:rPr>
              <a:t>Electron microscopy: precise localization, </a:t>
            </a:r>
            <a:r>
              <a:rPr lang="en-US" altLang="en-US" dirty="0" err="1" smtClean="0">
                <a:latin typeface="Calibri" panose="020F0502020204030204" pitchFamily="34" charset="0"/>
              </a:rPr>
              <a:t>etc</a:t>
            </a:r>
            <a:endParaRPr lang="en-US" altLang="en-US" dirty="0">
              <a:latin typeface="Calibri" panose="020F0502020204030204" pitchFamily="34" charset="0"/>
            </a:endParaRPr>
          </a:p>
        </p:txBody>
      </p:sp>
      <p:grpSp>
        <p:nvGrpSpPr>
          <p:cNvPr id="8" name="Group 7"/>
          <p:cNvGrpSpPr>
            <a:grpSpLocks/>
          </p:cNvGrpSpPr>
          <p:nvPr/>
        </p:nvGrpSpPr>
        <p:grpSpPr>
          <a:xfrm>
            <a:off x="10319888" y="4919246"/>
            <a:ext cx="1920240" cy="1920240"/>
            <a:chOff x="10098503" y="4523874"/>
            <a:chExt cx="2164937" cy="2357045"/>
          </a:xfrm>
        </p:grpSpPr>
        <p:sp>
          <p:nvSpPr>
            <p:cNvPr id="9" name="Right Triangle 8"/>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0" name="Straight Connector 9"/>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a:xfrm rot="16200000" flipV="1">
            <a:off x="0" y="-73047"/>
            <a:ext cx="1920240" cy="1920240"/>
            <a:chOff x="10098503" y="4523874"/>
            <a:chExt cx="2164937" cy="2357045"/>
          </a:xfrm>
        </p:grpSpPr>
        <p:sp>
          <p:nvSpPr>
            <p:cNvPr id="13" name="Right Triangle 12"/>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4" name="Straight Connector 13"/>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6" name="Slide Number Placeholder 15"/>
          <p:cNvSpPr>
            <a:spLocks noGrp="1"/>
          </p:cNvSpPr>
          <p:nvPr>
            <p:ph type="sldNum" sz="quarter" idx="12"/>
          </p:nvPr>
        </p:nvSpPr>
        <p:spPr/>
        <p:txBody>
          <a:bodyPr/>
          <a:lstStyle/>
          <a:p>
            <a:fld id="{28A9F5CF-8439-4EA8-BB16-A2FBA1A87F1A}" type="slidenum">
              <a:rPr lang="en-US" smtClean="0"/>
              <a:pPr/>
              <a:t>12</a:t>
            </a:fld>
            <a:endParaRPr lang="en-US"/>
          </a:p>
        </p:txBody>
      </p:sp>
    </p:spTree>
    <p:extLst>
      <p:ext uri="{BB962C8B-B14F-4D97-AF65-F5344CB8AC3E}">
        <p14:creationId xmlns:p14="http://schemas.microsoft.com/office/powerpoint/2010/main" val="11665554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9438" y="383059"/>
            <a:ext cx="5827814" cy="646331"/>
          </a:xfrm>
          <a:prstGeom prst="rect">
            <a:avLst/>
          </a:prstGeom>
          <a:noFill/>
        </p:spPr>
        <p:txBody>
          <a:bodyPr wrap="none" rtlCol="0">
            <a:spAutoFit/>
          </a:bodyPr>
          <a:lstStyle/>
          <a:p>
            <a:r>
              <a:rPr lang="en-US" sz="3600" dirty="0" smtClean="0"/>
              <a:t>Immunofluorescence patterns</a:t>
            </a:r>
            <a:endParaRPr lang="en-US" sz="3600" dirty="0"/>
          </a:p>
        </p:txBody>
      </p:sp>
      <p:pic>
        <p:nvPicPr>
          <p:cNvPr id="4" name="Picture 4" descr="re131"/>
          <p:cNvPicPr>
            <a:picLocks noChangeAspect="1" noChangeArrowheads="1"/>
          </p:cNvPicPr>
          <p:nvPr/>
        </p:nvPicPr>
        <p:blipFill>
          <a:blip r:embed="rId2">
            <a:extLst>
              <a:ext uri="{28A0092B-C50C-407E-A947-70E740481C1C}">
                <a14:useLocalDpi xmlns:a14="http://schemas.microsoft.com/office/drawing/2010/main" val="0"/>
              </a:ext>
            </a:extLst>
          </a:blip>
          <a:srcRect l="20937"/>
          <a:stretch>
            <a:fillRect/>
          </a:stretch>
        </p:blipFill>
        <p:spPr bwMode="auto">
          <a:xfrm>
            <a:off x="4396636" y="1514179"/>
            <a:ext cx="3200400" cy="25050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6-300"/>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5480" t="7779" r="21672" b="10371"/>
          <a:stretch>
            <a:fillRect/>
          </a:stretch>
        </p:blipFill>
        <p:spPr bwMode="auto">
          <a:xfrm rot="16200000">
            <a:off x="8074367" y="1166423"/>
            <a:ext cx="2505073" cy="320058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30643" y="4216400"/>
            <a:ext cx="6466393" cy="646331"/>
          </a:xfrm>
          <a:prstGeom prst="rect">
            <a:avLst/>
          </a:prstGeom>
          <a:noFill/>
        </p:spPr>
        <p:txBody>
          <a:bodyPr wrap="square" rtlCol="0">
            <a:spAutoFit/>
          </a:bodyPr>
          <a:lstStyle/>
          <a:p>
            <a:r>
              <a:rPr lang="en-US" dirty="0" smtClean="0"/>
              <a:t>Granular:</a:t>
            </a:r>
          </a:p>
          <a:p>
            <a:r>
              <a:rPr lang="en-US" dirty="0" err="1" smtClean="0"/>
              <a:t>Mesangium</a:t>
            </a:r>
            <a:r>
              <a:rPr lang="en-US" dirty="0" smtClean="0"/>
              <a:t> + basement membrane, basement membrane alone</a:t>
            </a:r>
          </a:p>
        </p:txBody>
      </p:sp>
      <p:sp>
        <p:nvSpPr>
          <p:cNvPr id="12" name="TextBox 11"/>
          <p:cNvSpPr txBox="1"/>
          <p:nvPr/>
        </p:nvSpPr>
        <p:spPr>
          <a:xfrm>
            <a:off x="7721107" y="4216400"/>
            <a:ext cx="2847567" cy="923330"/>
          </a:xfrm>
          <a:prstGeom prst="rect">
            <a:avLst/>
          </a:prstGeom>
          <a:noFill/>
        </p:spPr>
        <p:txBody>
          <a:bodyPr wrap="square" rtlCol="0">
            <a:spAutoFit/>
          </a:bodyPr>
          <a:lstStyle/>
          <a:p>
            <a:r>
              <a:rPr lang="en-US" dirty="0" smtClean="0"/>
              <a:t>Linear</a:t>
            </a:r>
          </a:p>
          <a:p>
            <a:r>
              <a:rPr lang="en-US" dirty="0"/>
              <a:t>a</a:t>
            </a:r>
            <a:r>
              <a:rPr lang="en-US" dirty="0" smtClean="0"/>
              <a:t>long basement membrane</a:t>
            </a:r>
          </a:p>
          <a:p>
            <a:endParaRPr lang="en-US" dirty="0"/>
          </a:p>
        </p:txBody>
      </p:sp>
      <p:grpSp>
        <p:nvGrpSpPr>
          <p:cNvPr id="8" name="Group 7"/>
          <p:cNvGrpSpPr>
            <a:grpSpLocks/>
          </p:cNvGrpSpPr>
          <p:nvPr/>
        </p:nvGrpSpPr>
        <p:grpSpPr>
          <a:xfrm>
            <a:off x="10319888" y="4919246"/>
            <a:ext cx="1920240" cy="1920240"/>
            <a:chOff x="10098503" y="4523874"/>
            <a:chExt cx="2164937" cy="2357045"/>
          </a:xfrm>
        </p:grpSpPr>
        <p:sp>
          <p:nvSpPr>
            <p:cNvPr id="9" name="Right Triangle 8"/>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0" name="Straight Connector 9"/>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grpSp>
        <p:nvGrpSpPr>
          <p:cNvPr id="14" name="Group 13"/>
          <p:cNvGrpSpPr>
            <a:grpSpLocks/>
          </p:cNvGrpSpPr>
          <p:nvPr/>
        </p:nvGrpSpPr>
        <p:grpSpPr>
          <a:xfrm rot="16200000" flipV="1">
            <a:off x="0" y="-73047"/>
            <a:ext cx="1920240" cy="1920240"/>
            <a:chOff x="10098503" y="4523874"/>
            <a:chExt cx="2164937" cy="2357045"/>
          </a:xfrm>
        </p:grpSpPr>
        <p:sp>
          <p:nvSpPr>
            <p:cNvPr id="15" name="Right Triangle 14"/>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6" name="Straight Connector 15"/>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5" name="Slide Number Placeholder 4"/>
          <p:cNvSpPr>
            <a:spLocks noGrp="1"/>
          </p:cNvSpPr>
          <p:nvPr>
            <p:ph type="sldNum" sz="quarter" idx="12"/>
          </p:nvPr>
        </p:nvSpPr>
        <p:spPr/>
        <p:txBody>
          <a:bodyPr/>
          <a:lstStyle/>
          <a:p>
            <a:fld id="{28A9F5CF-8439-4EA8-BB16-A2FBA1A87F1A}" type="slidenum">
              <a:rPr lang="en-US" smtClean="0"/>
              <a:pPr/>
              <a:t>13</a:t>
            </a:fld>
            <a:endParaRPr lang="en-US"/>
          </a:p>
        </p:txBody>
      </p:sp>
      <p:pic>
        <p:nvPicPr>
          <p:cNvPr id="18" name="Picture 17" descr="Znalezione obrazy dla zapytania postinfectious glomerulonephritis"/>
          <p:cNvPicPr>
            <a:picLocks noChangeAspect="1" noChangeArrowheads="1"/>
          </p:cNvPicPr>
          <p:nvPr/>
        </p:nvPicPr>
        <p:blipFill rotWithShape="1">
          <a:blip r:embed="rId5">
            <a:extLst>
              <a:ext uri="{28A0092B-C50C-407E-A947-70E740481C1C}">
                <a14:useLocalDpi xmlns:a14="http://schemas.microsoft.com/office/drawing/2010/main" val="0"/>
              </a:ext>
            </a:extLst>
          </a:blip>
          <a:srcRect l="14392" r="7123"/>
          <a:stretch/>
        </p:blipFill>
        <p:spPr bwMode="auto">
          <a:xfrm>
            <a:off x="1085016" y="1520699"/>
            <a:ext cx="3200401" cy="2527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2801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9" name="Group 8"/>
          <p:cNvGrpSpPr>
            <a:grpSpLocks/>
          </p:cNvGrpSpPr>
          <p:nvPr/>
        </p:nvGrpSpPr>
        <p:grpSpPr>
          <a:xfrm>
            <a:off x="10319888" y="4919246"/>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8434" name="Rectangle 2"/>
          <p:cNvSpPr>
            <a:spLocks noGrp="1" noChangeArrowheads="1"/>
          </p:cNvSpPr>
          <p:nvPr>
            <p:ph type="title" idx="4294967295"/>
          </p:nvPr>
        </p:nvSpPr>
        <p:spPr>
          <a:xfrm>
            <a:off x="1066800" y="563165"/>
            <a:ext cx="10515600" cy="1325563"/>
          </a:xfrm>
        </p:spPr>
        <p:txBody>
          <a:bodyPr anchor="b">
            <a:normAutofit fontScale="90000"/>
          </a:bodyPr>
          <a:lstStyle/>
          <a:p>
            <a:r>
              <a:rPr lang="en-US" altLang="en-US" dirty="0" smtClean="0">
                <a:solidFill>
                  <a:srgbClr val="A2204B"/>
                </a:solidFill>
              </a:rPr>
              <a:t>Circulating immune-complex-mediated diseases:</a:t>
            </a:r>
            <a:r>
              <a:rPr lang="en-US" altLang="en-US" sz="3200" b="1" dirty="0" smtClean="0"/>
              <a:t/>
            </a:r>
            <a:br>
              <a:rPr lang="en-US" altLang="en-US" sz="3200" b="1" dirty="0" smtClean="0"/>
            </a:br>
            <a:endParaRPr lang="en-US" altLang="en-US" sz="3200" b="1" dirty="0" smtClean="0"/>
          </a:p>
        </p:txBody>
      </p:sp>
      <p:sp>
        <p:nvSpPr>
          <p:cNvPr id="37891" name="Rectangle 3"/>
          <p:cNvSpPr>
            <a:spLocks noGrp="1" noChangeArrowheads="1"/>
          </p:cNvSpPr>
          <p:nvPr>
            <p:ph type="body" idx="4294967295"/>
          </p:nvPr>
        </p:nvSpPr>
        <p:spPr>
          <a:xfrm>
            <a:off x="882735" y="1653059"/>
            <a:ext cx="10118640" cy="4525963"/>
          </a:xfrm>
        </p:spPr>
        <p:txBody>
          <a:bodyPr>
            <a:normAutofit/>
          </a:bodyPr>
          <a:lstStyle/>
          <a:p>
            <a:pPr eaLnBrk="1" hangingPunct="1">
              <a:lnSpc>
                <a:spcPct val="80000"/>
              </a:lnSpc>
            </a:pPr>
            <a:endParaRPr lang="en-US" altLang="en-US" sz="2000" dirty="0" smtClean="0"/>
          </a:p>
          <a:p>
            <a:pPr marL="0" indent="0">
              <a:lnSpc>
                <a:spcPct val="80000"/>
              </a:lnSpc>
              <a:buNone/>
            </a:pPr>
            <a:r>
              <a:rPr lang="en-US" altLang="en-US" sz="2000" dirty="0" smtClean="0"/>
              <a:t>Complexes may be formed with: </a:t>
            </a:r>
          </a:p>
          <a:p>
            <a:pPr>
              <a:lnSpc>
                <a:spcPct val="80000"/>
              </a:lnSpc>
            </a:pPr>
            <a:r>
              <a:rPr lang="en-US" altLang="en-US" sz="2000" dirty="0" err="1" smtClean="0"/>
              <a:t>endogeneous</a:t>
            </a:r>
            <a:r>
              <a:rPr lang="en-US" altLang="en-US" sz="2000" dirty="0" smtClean="0"/>
              <a:t> antigens (systemic lupus erythematosus)</a:t>
            </a:r>
          </a:p>
          <a:p>
            <a:pPr>
              <a:lnSpc>
                <a:spcPct val="80000"/>
              </a:lnSpc>
            </a:pPr>
            <a:r>
              <a:rPr lang="en-US" altLang="en-US" sz="2000" dirty="0" err="1" smtClean="0"/>
              <a:t>exogeneous</a:t>
            </a:r>
            <a:r>
              <a:rPr lang="en-US" altLang="en-US" sz="2000" dirty="0" smtClean="0"/>
              <a:t> antigens (post-infectious glomerulonephritis)</a:t>
            </a:r>
          </a:p>
          <a:p>
            <a:pPr>
              <a:lnSpc>
                <a:spcPct val="80000"/>
              </a:lnSpc>
            </a:pPr>
            <a:r>
              <a:rPr lang="en-US" altLang="en-US" sz="2000" dirty="0"/>
              <a:t>u</a:t>
            </a:r>
            <a:r>
              <a:rPr lang="en-US" altLang="en-US" sz="2000" dirty="0" smtClean="0"/>
              <a:t>nknown antigens</a:t>
            </a:r>
          </a:p>
        </p:txBody>
      </p:sp>
      <p:grpSp>
        <p:nvGrpSpPr>
          <p:cNvPr id="5" name="Group 4"/>
          <p:cNvGrpSpPr>
            <a:grpSpLocks/>
          </p:cNvGrpSpPr>
          <p:nvPr/>
        </p:nvGrpSpPr>
        <p:grpSpPr>
          <a:xfrm rot="16200000" flipV="1">
            <a:off x="0" y="-73047"/>
            <a:ext cx="1920240" cy="1920240"/>
            <a:chOff x="10098503" y="4523874"/>
            <a:chExt cx="2164937" cy="2357045"/>
          </a:xfrm>
        </p:grpSpPr>
        <p:sp>
          <p:nvSpPr>
            <p:cNvPr id="6" name="Right Triangle 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7" name="Straight Connector 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28A9F5CF-8439-4EA8-BB16-A2FBA1A87F1A}" type="slidenum">
              <a:rPr lang="en-US" smtClean="0"/>
              <a:pPr/>
              <a:t>14</a:t>
            </a:fld>
            <a:endParaRPr lang="en-US"/>
          </a:p>
        </p:txBody>
      </p:sp>
    </p:spTree>
    <p:custDataLst>
      <p:tags r:id="rId1"/>
    </p:custDataLst>
    <p:extLst>
      <p:ext uri="{BB962C8B-B14F-4D97-AF65-F5344CB8AC3E}">
        <p14:creationId xmlns:p14="http://schemas.microsoft.com/office/powerpoint/2010/main" val="12286858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6-17bbmapAssetCACBPQX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706" y="290512"/>
            <a:ext cx="351180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5"/>
          <p:cNvSpPr txBox="1">
            <a:spLocks noChangeArrowheads="1"/>
          </p:cNvSpPr>
          <p:nvPr/>
        </p:nvSpPr>
        <p:spPr bwMode="auto">
          <a:xfrm>
            <a:off x="4396946" y="10298"/>
            <a:ext cx="7422291" cy="632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dirty="0">
                <a:latin typeface="Calibri" panose="020F0502020204030204" pitchFamily="34" charset="0"/>
              </a:rPr>
              <a:t>Pathology of circulating </a:t>
            </a:r>
          </a:p>
          <a:p>
            <a:pPr>
              <a:spcBef>
                <a:spcPct val="0"/>
              </a:spcBef>
              <a:buFontTx/>
              <a:buNone/>
            </a:pPr>
            <a:r>
              <a:rPr lang="en-US" altLang="en-US" sz="4400" dirty="0">
                <a:latin typeface="Calibri" panose="020F0502020204030204" pitchFamily="34" charset="0"/>
              </a:rPr>
              <a:t>immune complexes</a:t>
            </a:r>
          </a:p>
          <a:p>
            <a:pPr>
              <a:spcBef>
                <a:spcPct val="0"/>
              </a:spcBef>
              <a:buFontTx/>
              <a:buNone/>
            </a:pPr>
            <a:endParaRPr lang="en-US" altLang="en-US" sz="1800" dirty="0"/>
          </a:p>
          <a:p>
            <a:pPr>
              <a:spcBef>
                <a:spcPct val="0"/>
              </a:spcBef>
              <a:buFontTx/>
              <a:buNone/>
            </a:pPr>
            <a:r>
              <a:rPr lang="en-US" altLang="en-US" sz="1800" dirty="0">
                <a:latin typeface="+mn-lt"/>
              </a:rPr>
              <a:t>Phase I: formation of antigen-antibody complexes</a:t>
            </a:r>
          </a:p>
          <a:p>
            <a:pPr>
              <a:spcBef>
                <a:spcPct val="0"/>
              </a:spcBef>
              <a:buFontTx/>
              <a:buNone/>
            </a:pPr>
            <a:endParaRPr lang="en-US" altLang="en-US" sz="1800" dirty="0">
              <a:latin typeface="+mn-lt"/>
            </a:endParaRPr>
          </a:p>
          <a:p>
            <a:pPr>
              <a:spcBef>
                <a:spcPct val="0"/>
              </a:spcBef>
              <a:buFontTx/>
              <a:buNone/>
            </a:pPr>
            <a:endParaRPr lang="en-US" altLang="en-US" sz="1800" dirty="0">
              <a:latin typeface="+mn-lt"/>
            </a:endParaRPr>
          </a:p>
          <a:p>
            <a:pPr>
              <a:spcBef>
                <a:spcPct val="0"/>
              </a:spcBef>
              <a:buFontTx/>
              <a:buNone/>
            </a:pPr>
            <a:r>
              <a:rPr lang="en-US" altLang="en-US" sz="1800" dirty="0" smtClean="0">
                <a:latin typeface="+mn-lt"/>
              </a:rPr>
              <a:t>Phase </a:t>
            </a:r>
            <a:r>
              <a:rPr lang="en-US" altLang="en-US" sz="1800" dirty="0">
                <a:latin typeface="+mn-lt"/>
              </a:rPr>
              <a:t>II: deposition of circulating immune complexes in the glomerulus initiates complement </a:t>
            </a:r>
            <a:r>
              <a:rPr lang="en-US" altLang="en-US" sz="1800" dirty="0" smtClean="0">
                <a:latin typeface="+mn-lt"/>
              </a:rPr>
              <a:t>and Fc receptor </a:t>
            </a:r>
            <a:r>
              <a:rPr lang="en-US" altLang="en-US" sz="1800" dirty="0">
                <a:latin typeface="+mn-lt"/>
              </a:rPr>
              <a:t>mediated leukocyte </a:t>
            </a:r>
            <a:r>
              <a:rPr lang="en-US" altLang="en-US" sz="1800" dirty="0" smtClean="0">
                <a:latin typeface="+mn-lt"/>
              </a:rPr>
              <a:t>activation</a:t>
            </a:r>
          </a:p>
          <a:p>
            <a:pPr>
              <a:spcBef>
                <a:spcPct val="0"/>
              </a:spcBef>
              <a:buFontTx/>
              <a:buNone/>
            </a:pPr>
            <a:endParaRPr lang="en-US" altLang="en-US" sz="1800" dirty="0">
              <a:latin typeface="+mn-lt"/>
            </a:endParaRPr>
          </a:p>
          <a:p>
            <a:pPr>
              <a:spcBef>
                <a:spcPct val="0"/>
              </a:spcBef>
              <a:buFontTx/>
              <a:buNone/>
            </a:pPr>
            <a:endParaRPr lang="en-US" altLang="en-US" sz="1800" dirty="0" smtClean="0">
              <a:latin typeface="+mn-lt"/>
            </a:endParaRPr>
          </a:p>
          <a:p>
            <a:pPr>
              <a:spcBef>
                <a:spcPct val="0"/>
              </a:spcBef>
              <a:buFontTx/>
              <a:buNone/>
            </a:pPr>
            <a:endParaRPr lang="en-US" altLang="en-US" sz="1800" dirty="0">
              <a:latin typeface="+mn-lt"/>
            </a:endParaRPr>
          </a:p>
          <a:p>
            <a:pPr>
              <a:spcBef>
                <a:spcPct val="0"/>
              </a:spcBef>
              <a:buFontTx/>
              <a:buNone/>
            </a:pPr>
            <a:endParaRPr lang="en-US" altLang="en-US" sz="1800" dirty="0" smtClean="0">
              <a:latin typeface="+mn-lt"/>
            </a:endParaRPr>
          </a:p>
          <a:p>
            <a:pPr>
              <a:spcBef>
                <a:spcPct val="0"/>
              </a:spcBef>
              <a:buFontTx/>
              <a:buNone/>
            </a:pPr>
            <a:endParaRPr lang="en-US" altLang="en-US" sz="1800" dirty="0">
              <a:latin typeface="+mn-lt"/>
            </a:endParaRPr>
          </a:p>
          <a:p>
            <a:pPr>
              <a:spcBef>
                <a:spcPct val="0"/>
              </a:spcBef>
              <a:buFontTx/>
              <a:buNone/>
            </a:pPr>
            <a:r>
              <a:rPr lang="en-US" altLang="en-US" sz="1800" dirty="0" smtClean="0">
                <a:latin typeface="+mn-lt"/>
              </a:rPr>
              <a:t>Phase </a:t>
            </a:r>
            <a:r>
              <a:rPr lang="en-US" altLang="en-US" sz="1800" dirty="0">
                <a:latin typeface="+mn-lt"/>
              </a:rPr>
              <a:t>III: </a:t>
            </a:r>
            <a:r>
              <a:rPr lang="en-US" altLang="en-US" sz="1800" dirty="0" smtClean="0">
                <a:latin typeface="+mn-lt"/>
              </a:rPr>
              <a:t>inflammatory </a:t>
            </a:r>
            <a:r>
              <a:rPr lang="en-US" altLang="en-US" sz="1800" dirty="0">
                <a:latin typeface="+mn-lt"/>
              </a:rPr>
              <a:t>reaction &amp; tissue injury </a:t>
            </a:r>
            <a:r>
              <a:rPr lang="en-US" altLang="en-US" sz="1800" u="sng" dirty="0" smtClean="0">
                <a:latin typeface="+mn-lt"/>
              </a:rPr>
              <a:t>at </a:t>
            </a:r>
            <a:r>
              <a:rPr lang="en-US" altLang="en-US" sz="1800" u="sng" dirty="0">
                <a:latin typeface="+mn-lt"/>
              </a:rPr>
              <a:t>the site of deposition </a:t>
            </a:r>
          </a:p>
          <a:p>
            <a:pPr>
              <a:spcBef>
                <a:spcPct val="0"/>
              </a:spcBef>
              <a:buFontTx/>
              <a:buNone/>
            </a:pPr>
            <a:r>
              <a:rPr lang="en-US" altLang="en-US" sz="1800" i="1" dirty="0" smtClean="0">
                <a:solidFill>
                  <a:srgbClr val="FF0000"/>
                </a:solidFill>
                <a:latin typeface="+mn-lt"/>
              </a:rPr>
              <a:t>antibody </a:t>
            </a:r>
            <a:r>
              <a:rPr lang="en-US" altLang="en-US" sz="1800" i="1" dirty="0">
                <a:solidFill>
                  <a:srgbClr val="FF0000"/>
                </a:solidFill>
                <a:latin typeface="+mn-lt"/>
              </a:rPr>
              <a:t>has no specificity to glomerular components </a:t>
            </a:r>
            <a:r>
              <a:rPr lang="en-US" altLang="en-US" sz="1800" i="1" dirty="0" smtClean="0">
                <a:solidFill>
                  <a:srgbClr val="FF0000"/>
                </a:solidFill>
                <a:latin typeface="+mn-lt"/>
              </a:rPr>
              <a:t>!!!</a:t>
            </a:r>
          </a:p>
          <a:p>
            <a:pPr>
              <a:buNone/>
              <a:defRPr/>
            </a:pPr>
            <a:r>
              <a:rPr lang="en-US" sz="1800" b="1" dirty="0" smtClean="0"/>
              <a:t>Complement </a:t>
            </a:r>
            <a:r>
              <a:rPr lang="en-US" sz="1800" b="1" dirty="0"/>
              <a:t>activation </a:t>
            </a:r>
            <a:r>
              <a:rPr lang="en-US" sz="1800" b="1" dirty="0" smtClean="0"/>
              <a:t>&amp; </a:t>
            </a:r>
            <a:r>
              <a:rPr lang="en-US" sz="1800" b="1" dirty="0"/>
              <a:t>recruitment of leukocytes </a:t>
            </a:r>
          </a:p>
          <a:p>
            <a:pPr>
              <a:buNone/>
              <a:defRPr/>
            </a:pPr>
            <a:r>
              <a:rPr lang="en-US" sz="1800" b="1" dirty="0"/>
              <a:t>= major pathway of antibody-initiated glomerular </a:t>
            </a:r>
            <a:r>
              <a:rPr lang="en-US" sz="1800" b="1" dirty="0" smtClean="0"/>
              <a:t>injury</a:t>
            </a:r>
          </a:p>
          <a:p>
            <a:pPr>
              <a:buNone/>
              <a:defRPr/>
            </a:pPr>
            <a:endParaRPr lang="en-US" sz="1800" b="1" dirty="0"/>
          </a:p>
          <a:p>
            <a:pPr>
              <a:spcBef>
                <a:spcPct val="0"/>
              </a:spcBef>
              <a:buFontTx/>
              <a:buNone/>
            </a:pPr>
            <a:endParaRPr lang="en-US" altLang="en-US" sz="1800" i="1" dirty="0">
              <a:solidFill>
                <a:srgbClr val="FF0000"/>
              </a:solidFill>
              <a:latin typeface="+mn-lt"/>
            </a:endParaRPr>
          </a:p>
        </p:txBody>
      </p:sp>
      <p:sp>
        <p:nvSpPr>
          <p:cNvPr id="20484" name="Text Box 4"/>
          <p:cNvSpPr txBox="1">
            <a:spLocks noChangeArrowheads="1"/>
          </p:cNvSpPr>
          <p:nvPr/>
        </p:nvSpPr>
        <p:spPr bwMode="auto">
          <a:xfrm>
            <a:off x="6464645" y="6245225"/>
            <a:ext cx="32924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i="1" dirty="0">
                <a:latin typeface="+mn-lt"/>
              </a:rPr>
              <a:t>Robbins Basic Pathology, </a:t>
            </a:r>
            <a:r>
              <a:rPr lang="en-US" altLang="en-US" sz="1400" i="1" dirty="0" smtClean="0">
                <a:latin typeface="+mn-lt"/>
              </a:rPr>
              <a:t>10th </a:t>
            </a:r>
            <a:r>
              <a:rPr lang="en-US" altLang="en-US" sz="1400" i="1" dirty="0" err="1">
                <a:latin typeface="+mn-lt"/>
              </a:rPr>
              <a:t>ed</a:t>
            </a:r>
            <a:r>
              <a:rPr lang="en-US" altLang="en-US" sz="1400" i="1" dirty="0">
                <a:latin typeface="+mn-lt"/>
              </a:rPr>
              <a:t>, </a:t>
            </a:r>
            <a:r>
              <a:rPr lang="en-US" altLang="en-US" sz="1400" i="1" dirty="0" smtClean="0">
                <a:latin typeface="+mn-lt"/>
              </a:rPr>
              <a:t>p.141; see also chapter 3</a:t>
            </a:r>
            <a:endParaRPr lang="en-US" altLang="en-US" sz="1400" dirty="0">
              <a:latin typeface="+mn-lt"/>
            </a:endParaRPr>
          </a:p>
        </p:txBody>
      </p:sp>
      <p:sp>
        <p:nvSpPr>
          <p:cNvPr id="2" name="Slide Number Placeholder 1"/>
          <p:cNvSpPr>
            <a:spLocks noGrp="1"/>
          </p:cNvSpPr>
          <p:nvPr>
            <p:ph type="sldNum" sz="quarter" idx="12"/>
          </p:nvPr>
        </p:nvSpPr>
        <p:spPr/>
        <p:txBody>
          <a:bodyPr/>
          <a:lstStyle/>
          <a:p>
            <a:fld id="{28A9F5CF-8439-4EA8-BB16-A2FBA1A87F1A}" type="slidenum">
              <a:rPr lang="en-US" smtClean="0"/>
              <a:pPr/>
              <a:t>15</a:t>
            </a:fld>
            <a:endParaRPr lang="en-US"/>
          </a:p>
        </p:txBody>
      </p:sp>
    </p:spTree>
    <p:custDataLst>
      <p:tags r:id="rId1"/>
    </p:custDataLst>
    <p:extLst>
      <p:ext uri="{BB962C8B-B14F-4D97-AF65-F5344CB8AC3E}">
        <p14:creationId xmlns:p14="http://schemas.microsoft.com/office/powerpoint/2010/main" val="377598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14" end="1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5995" y="570123"/>
            <a:ext cx="9310815" cy="4524315"/>
          </a:xfrm>
          <a:prstGeom prst="rect">
            <a:avLst/>
          </a:prstGeom>
        </p:spPr>
        <p:txBody>
          <a:bodyPr wrap="square">
            <a:spAutoFit/>
          </a:bodyPr>
          <a:lstStyle/>
          <a:p>
            <a:pPr>
              <a:buNone/>
              <a:defRPr/>
            </a:pPr>
            <a:r>
              <a:rPr lang="en-US" sz="3200" dirty="0"/>
              <a:t>Formation of immune complexes does NOT ALWAYS lead to </a:t>
            </a:r>
            <a:r>
              <a:rPr lang="en-US" sz="3200" dirty="0" smtClean="0"/>
              <a:t>disease</a:t>
            </a:r>
          </a:p>
          <a:p>
            <a:pPr>
              <a:buNone/>
              <a:defRPr/>
            </a:pPr>
            <a:endParaRPr lang="en-US" sz="3200" dirty="0"/>
          </a:p>
          <a:p>
            <a:pPr>
              <a:buNone/>
              <a:defRPr/>
            </a:pPr>
            <a:r>
              <a:rPr lang="en-US" sz="3200" dirty="0" smtClean="0"/>
              <a:t>The </a:t>
            </a:r>
            <a:r>
              <a:rPr lang="en-US" sz="3200" dirty="0"/>
              <a:t>outcome of immune complex formation depends on </a:t>
            </a:r>
            <a:r>
              <a:rPr lang="en-US" sz="3200" dirty="0" smtClean="0"/>
              <a:t>several factors including factors impacting the </a:t>
            </a:r>
          </a:p>
          <a:p>
            <a:pPr>
              <a:buNone/>
              <a:defRPr/>
            </a:pPr>
            <a:r>
              <a:rPr lang="en-US" sz="3200" dirty="0" smtClean="0"/>
              <a:t>- pathophysiology of immune complexes (size)</a:t>
            </a:r>
          </a:p>
          <a:p>
            <a:pPr>
              <a:buNone/>
              <a:defRPr/>
            </a:pPr>
            <a:r>
              <a:rPr lang="en-US" sz="3200" dirty="0" smtClean="0"/>
              <a:t>- duration of antigen exposure</a:t>
            </a:r>
          </a:p>
          <a:p>
            <a:pPr>
              <a:defRPr/>
            </a:pPr>
            <a:r>
              <a:rPr lang="en-US" sz="3200" dirty="0" smtClean="0"/>
              <a:t>- host response </a:t>
            </a:r>
          </a:p>
          <a:p>
            <a:pPr>
              <a:defRPr/>
            </a:pPr>
            <a:r>
              <a:rPr lang="en-US" sz="3200" dirty="0" smtClean="0"/>
              <a:t>- localization of immune complexes in the glomerulus</a:t>
            </a:r>
            <a:endParaRPr lang="en-US" sz="3200" dirty="0"/>
          </a:p>
        </p:txBody>
      </p:sp>
      <p:sp>
        <p:nvSpPr>
          <p:cNvPr id="4" name="Slide Number Placeholder 3"/>
          <p:cNvSpPr>
            <a:spLocks noGrp="1"/>
          </p:cNvSpPr>
          <p:nvPr>
            <p:ph type="sldNum" sz="quarter" idx="12"/>
          </p:nvPr>
        </p:nvSpPr>
        <p:spPr/>
        <p:txBody>
          <a:bodyPr/>
          <a:lstStyle/>
          <a:p>
            <a:fld id="{28A9F5CF-8439-4EA8-BB16-A2FBA1A87F1A}" type="slidenum">
              <a:rPr lang="en-US" smtClean="0"/>
              <a:pPr/>
              <a:t>16</a:t>
            </a:fld>
            <a:endParaRPr lang="en-US"/>
          </a:p>
        </p:txBody>
      </p:sp>
    </p:spTree>
    <p:extLst>
      <p:ext uri="{BB962C8B-B14F-4D97-AF65-F5344CB8AC3E}">
        <p14:creationId xmlns:p14="http://schemas.microsoft.com/office/powerpoint/2010/main" val="4115112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a:xfrm>
            <a:off x="10319888" y="4919246"/>
            <a:ext cx="1920240" cy="1920240"/>
            <a:chOff x="10098503" y="4523874"/>
            <a:chExt cx="2164937" cy="2357045"/>
          </a:xfrm>
        </p:grpSpPr>
        <p:sp>
          <p:nvSpPr>
            <p:cNvPr id="14" name="Right Triangle 13"/>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5" name="Straight Connector 14"/>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pic>
        <p:nvPicPr>
          <p:cNvPr id="22530" name="Picture 4" descr="5bbmapAsset"/>
          <p:cNvPicPr>
            <a:picLocks noChangeAspect="1" noChangeArrowheads="1"/>
          </p:cNvPicPr>
          <p:nvPr/>
        </p:nvPicPr>
        <p:blipFill>
          <a:blip r:embed="rId4" cstate="print">
            <a:extLst>
              <a:ext uri="{28A0092B-C50C-407E-A947-70E740481C1C}">
                <a14:useLocalDpi xmlns:a14="http://schemas.microsoft.com/office/drawing/2010/main" val="0"/>
              </a:ext>
            </a:extLst>
          </a:blip>
          <a:srcRect b="25641"/>
          <a:stretch>
            <a:fillRect/>
          </a:stretch>
        </p:blipFill>
        <p:spPr bwMode="auto">
          <a:xfrm>
            <a:off x="6589499" y="864683"/>
            <a:ext cx="2658825" cy="187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p:cNvSpPr txBox="1">
            <a:spLocks noChangeArrowheads="1"/>
          </p:cNvSpPr>
          <p:nvPr/>
        </p:nvSpPr>
        <p:spPr bwMode="auto">
          <a:xfrm>
            <a:off x="469555" y="369596"/>
            <a:ext cx="9684588"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smtClean="0">
                <a:solidFill>
                  <a:srgbClr val="A2204B"/>
                </a:solidFill>
                <a:latin typeface="+mn-lt"/>
              </a:rPr>
              <a:t>Localization </a:t>
            </a:r>
            <a:r>
              <a:rPr lang="en-US" altLang="en-US" b="1" dirty="0">
                <a:solidFill>
                  <a:srgbClr val="A2204B"/>
                </a:solidFill>
                <a:latin typeface="+mn-lt"/>
              </a:rPr>
              <a:t>of </a:t>
            </a:r>
            <a:r>
              <a:rPr lang="en-US" altLang="en-US" b="1" dirty="0" smtClean="0">
                <a:solidFill>
                  <a:srgbClr val="A2204B"/>
                </a:solidFill>
                <a:latin typeface="+mn-lt"/>
              </a:rPr>
              <a:t>immune </a:t>
            </a:r>
            <a:r>
              <a:rPr lang="en-US" altLang="en-US" b="1" dirty="0">
                <a:solidFill>
                  <a:srgbClr val="A2204B"/>
                </a:solidFill>
                <a:latin typeface="+mn-lt"/>
              </a:rPr>
              <a:t>complexes in the glomerulus:</a:t>
            </a:r>
          </a:p>
          <a:p>
            <a:pPr>
              <a:spcBef>
                <a:spcPct val="0"/>
              </a:spcBef>
              <a:buFontTx/>
              <a:buNone/>
            </a:pPr>
            <a:endParaRPr lang="en-US" altLang="en-US" sz="1800" dirty="0" smtClean="0"/>
          </a:p>
          <a:p>
            <a:pPr>
              <a:spcBef>
                <a:spcPct val="0"/>
              </a:spcBef>
              <a:buFontTx/>
              <a:buNone/>
            </a:pPr>
            <a:r>
              <a:rPr lang="en-US" altLang="en-US" sz="2800" u="sng" dirty="0" smtClean="0">
                <a:latin typeface="+mn-lt"/>
              </a:rPr>
              <a:t>Size</a:t>
            </a:r>
            <a:r>
              <a:rPr lang="en-US" altLang="en-US" sz="2800" dirty="0" smtClean="0">
                <a:latin typeface="+mn-lt"/>
              </a:rPr>
              <a:t>:</a:t>
            </a:r>
            <a:endParaRPr lang="en-US" altLang="en-US" sz="2800" dirty="0">
              <a:latin typeface="+mn-lt"/>
            </a:endParaRPr>
          </a:p>
          <a:p>
            <a:pPr marL="342900" indent="-342900">
              <a:spcBef>
                <a:spcPct val="0"/>
              </a:spcBef>
            </a:pPr>
            <a:r>
              <a:rPr lang="en-US" altLang="en-US" sz="2400" dirty="0" smtClean="0">
                <a:latin typeface="+mn-lt"/>
              </a:rPr>
              <a:t>large </a:t>
            </a:r>
            <a:r>
              <a:rPr lang="en-US" altLang="en-US" sz="2400" dirty="0">
                <a:latin typeface="+mn-lt"/>
              </a:rPr>
              <a:t>in </a:t>
            </a:r>
            <a:r>
              <a:rPr lang="en-US" altLang="en-US" sz="2400" dirty="0" err="1" smtClean="0">
                <a:latin typeface="+mn-lt"/>
              </a:rPr>
              <a:t>subendothelial</a:t>
            </a:r>
            <a:r>
              <a:rPr lang="en-US" altLang="en-US" sz="2400" dirty="0" smtClean="0">
                <a:latin typeface="+mn-lt"/>
              </a:rPr>
              <a:t>, small in </a:t>
            </a:r>
            <a:r>
              <a:rPr lang="en-US" altLang="en-US" sz="2400" dirty="0" err="1" smtClean="0">
                <a:latin typeface="+mn-lt"/>
              </a:rPr>
              <a:t>subepithelial</a:t>
            </a:r>
            <a:r>
              <a:rPr lang="en-US" altLang="en-US" sz="2400" dirty="0" smtClean="0">
                <a:latin typeface="+mn-lt"/>
              </a:rPr>
              <a:t> </a:t>
            </a:r>
            <a:endParaRPr lang="en-US" altLang="en-US" sz="2400" dirty="0">
              <a:latin typeface="+mn-lt"/>
            </a:endParaRPr>
          </a:p>
          <a:p>
            <a:pPr marL="342900" indent="-342900">
              <a:spcBef>
                <a:spcPct val="0"/>
              </a:spcBef>
            </a:pPr>
            <a:r>
              <a:rPr lang="en-US" altLang="en-US" sz="2400" dirty="0" smtClean="0">
                <a:latin typeface="+mn-lt"/>
              </a:rPr>
              <a:t>glomerular </a:t>
            </a:r>
            <a:r>
              <a:rPr lang="en-US" altLang="en-US" sz="2400" dirty="0">
                <a:latin typeface="+mn-lt"/>
              </a:rPr>
              <a:t>hemodynamics, </a:t>
            </a:r>
          </a:p>
          <a:p>
            <a:pPr marL="342900" indent="-342900">
              <a:spcBef>
                <a:spcPct val="0"/>
              </a:spcBef>
            </a:pPr>
            <a:r>
              <a:rPr lang="en-US" altLang="en-US" sz="2400" dirty="0" smtClean="0">
                <a:latin typeface="+mn-lt"/>
              </a:rPr>
              <a:t>mesangial </a:t>
            </a:r>
            <a:r>
              <a:rPr lang="en-US" altLang="en-US" sz="2400" dirty="0">
                <a:latin typeface="+mn-lt"/>
              </a:rPr>
              <a:t>phagocytic </a:t>
            </a:r>
            <a:r>
              <a:rPr lang="en-US" altLang="en-US" sz="2400" dirty="0" smtClean="0">
                <a:latin typeface="+mn-lt"/>
              </a:rPr>
              <a:t>function</a:t>
            </a:r>
          </a:p>
          <a:p>
            <a:pPr>
              <a:spcBef>
                <a:spcPct val="0"/>
              </a:spcBef>
              <a:buNone/>
            </a:pPr>
            <a:endParaRPr lang="en-US" altLang="en-US" sz="2400" dirty="0" smtClean="0">
              <a:latin typeface="+mn-lt"/>
            </a:endParaRPr>
          </a:p>
          <a:p>
            <a:pPr>
              <a:spcBef>
                <a:spcPct val="0"/>
              </a:spcBef>
              <a:buNone/>
            </a:pPr>
            <a:endParaRPr lang="en-US" altLang="en-US" sz="2400" dirty="0">
              <a:latin typeface="+mn-lt"/>
            </a:endParaRPr>
          </a:p>
          <a:p>
            <a:pPr>
              <a:spcBef>
                <a:spcPct val="0"/>
              </a:spcBef>
              <a:buNone/>
            </a:pPr>
            <a:endParaRPr lang="en-US" altLang="en-US" sz="2400" dirty="0">
              <a:latin typeface="+mn-lt"/>
            </a:endParaRPr>
          </a:p>
          <a:p>
            <a:pPr>
              <a:spcBef>
                <a:spcPct val="0"/>
              </a:spcBef>
              <a:buFontTx/>
              <a:buNone/>
            </a:pPr>
            <a:r>
              <a:rPr lang="en-US" altLang="en-US" sz="2800" u="sng" dirty="0" smtClean="0">
                <a:latin typeface="+mn-lt"/>
              </a:rPr>
              <a:t>Molecular </a:t>
            </a:r>
            <a:r>
              <a:rPr lang="en-US" altLang="en-US" sz="2800" u="sng" dirty="0">
                <a:latin typeface="+mn-lt"/>
              </a:rPr>
              <a:t>charge</a:t>
            </a:r>
            <a:r>
              <a:rPr lang="en-US" altLang="en-US" sz="2800" dirty="0" smtClean="0">
                <a:latin typeface="+mn-lt"/>
              </a:rPr>
              <a:t>:</a:t>
            </a:r>
            <a:endParaRPr lang="en-US" altLang="en-US" sz="2400" dirty="0">
              <a:latin typeface="+mn-lt"/>
            </a:endParaRPr>
          </a:p>
          <a:p>
            <a:pPr marL="342900" indent="-342900">
              <a:spcBef>
                <a:spcPct val="0"/>
              </a:spcBef>
            </a:pPr>
            <a:r>
              <a:rPr lang="en-US" altLang="en-US" sz="2400" dirty="0" smtClean="0">
                <a:latin typeface="+mn-lt"/>
              </a:rPr>
              <a:t>highly cationic in </a:t>
            </a:r>
            <a:r>
              <a:rPr lang="en-US" altLang="en-US" sz="2400" dirty="0" err="1" smtClean="0">
                <a:latin typeface="+mn-lt"/>
              </a:rPr>
              <a:t>subepithelial</a:t>
            </a:r>
            <a:endParaRPr lang="en-US" altLang="en-US" sz="2400" dirty="0">
              <a:latin typeface="+mn-lt"/>
            </a:endParaRPr>
          </a:p>
          <a:p>
            <a:pPr marL="342900" indent="-342900">
              <a:spcBef>
                <a:spcPct val="0"/>
              </a:spcBef>
            </a:pPr>
            <a:r>
              <a:rPr lang="en-US" altLang="en-US" sz="2400" dirty="0" smtClean="0">
                <a:latin typeface="+mn-lt"/>
              </a:rPr>
              <a:t>highly anionic in </a:t>
            </a:r>
            <a:r>
              <a:rPr lang="en-US" altLang="en-US" sz="2400" dirty="0" err="1" smtClean="0">
                <a:latin typeface="+mn-lt"/>
              </a:rPr>
              <a:t>subendothelial</a:t>
            </a:r>
            <a:endParaRPr lang="en-US" altLang="en-US" sz="2400" dirty="0">
              <a:latin typeface="+mn-lt"/>
            </a:endParaRPr>
          </a:p>
          <a:p>
            <a:pPr marL="342900" indent="-342900">
              <a:spcBef>
                <a:spcPct val="0"/>
              </a:spcBef>
            </a:pPr>
            <a:r>
              <a:rPr lang="en-US" altLang="en-US" sz="2400" dirty="0" smtClean="0">
                <a:latin typeface="+mn-lt"/>
              </a:rPr>
              <a:t>neutral charge in </a:t>
            </a:r>
            <a:r>
              <a:rPr lang="en-US" altLang="en-US" sz="2400" dirty="0" err="1" smtClean="0">
                <a:latin typeface="+mn-lt"/>
              </a:rPr>
              <a:t>mesangium</a:t>
            </a:r>
            <a:endParaRPr lang="en-US" altLang="en-US" sz="1800" dirty="0">
              <a:latin typeface="+mn-lt"/>
            </a:endParaRPr>
          </a:p>
        </p:txBody>
      </p:sp>
      <p:pic>
        <p:nvPicPr>
          <p:cNvPr id="22532" name="Picture 3" descr="bbmapAsse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976" t="19834" r="15687" b="10364"/>
          <a:stretch/>
        </p:blipFill>
        <p:spPr bwMode="auto">
          <a:xfrm>
            <a:off x="7823138" y="3240740"/>
            <a:ext cx="2666447" cy="253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7"/>
          <p:cNvSpPr txBox="1">
            <a:spLocks noChangeArrowheads="1"/>
          </p:cNvSpPr>
          <p:nvPr/>
        </p:nvSpPr>
        <p:spPr bwMode="auto">
          <a:xfrm>
            <a:off x="3281236" y="5807316"/>
            <a:ext cx="66165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dirty="0" smtClean="0">
                <a:latin typeface="+mn-lt"/>
              </a:rPr>
              <a:t>glomerular filtration barrier has negative charge</a:t>
            </a:r>
            <a:endParaRPr lang="en-US" altLang="en-US" sz="2400" dirty="0">
              <a:latin typeface="+mn-lt"/>
            </a:endParaRPr>
          </a:p>
        </p:txBody>
      </p:sp>
      <p:pic>
        <p:nvPicPr>
          <p:cNvPr id="22535" name="Picture 4" descr="#9-300"/>
          <p:cNvPicPr>
            <a:picLocks noChangeAspect="1" noChangeArrowheads="1"/>
          </p:cNvPicPr>
          <p:nvPr/>
        </p:nvPicPr>
        <p:blipFill>
          <a:blip r:embed="rId6" cstate="print">
            <a:extLst>
              <a:ext uri="{28A0092B-C50C-407E-A947-70E740481C1C}">
                <a14:useLocalDpi xmlns:a14="http://schemas.microsoft.com/office/drawing/2010/main" val="0"/>
              </a:ext>
            </a:extLst>
          </a:blip>
          <a:srcRect l="3682" t="14789" r="50328" b="19014"/>
          <a:stretch>
            <a:fillRect/>
          </a:stretch>
        </p:blipFill>
        <p:spPr bwMode="auto">
          <a:xfrm>
            <a:off x="5146049" y="3235322"/>
            <a:ext cx="2592084" cy="2550151"/>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8A9F5CF-8439-4EA8-BB16-A2FBA1A87F1A}" type="slidenum">
              <a:rPr lang="en-US" smtClean="0">
                <a:solidFill>
                  <a:schemeClr val="tx1"/>
                </a:solidFill>
              </a:rPr>
              <a:pPr/>
              <a:t>17</a:t>
            </a:fld>
            <a:endParaRPr lang="en-US" dirty="0">
              <a:solidFill>
                <a:schemeClr val="tx1"/>
              </a:solidFill>
            </a:endParaRPr>
          </a:p>
        </p:txBody>
      </p:sp>
    </p:spTree>
    <p:custDataLst>
      <p:tags r:id="rId1"/>
    </p:custDataLst>
    <p:extLst>
      <p:ext uri="{BB962C8B-B14F-4D97-AF65-F5344CB8AC3E}">
        <p14:creationId xmlns:p14="http://schemas.microsoft.com/office/powerpoint/2010/main" val="2163160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2"/>
          <p:cNvSpPr>
            <a:spLocks/>
          </p:cNvSpPr>
          <p:nvPr/>
        </p:nvSpPr>
        <p:spPr bwMode="auto">
          <a:xfrm>
            <a:off x="2746375" y="3892550"/>
            <a:ext cx="1376363" cy="317500"/>
          </a:xfrm>
          <a:custGeom>
            <a:avLst/>
            <a:gdLst>
              <a:gd name="T0" fmla="*/ 2147483646 w 867"/>
              <a:gd name="T1" fmla="*/ 2147483646 h 200"/>
              <a:gd name="T2" fmla="*/ 2147483646 w 867"/>
              <a:gd name="T3" fmla="*/ 2147483646 h 200"/>
              <a:gd name="T4" fmla="*/ 2147483646 w 867"/>
              <a:gd name="T5" fmla="*/ 2147483646 h 200"/>
              <a:gd name="T6" fmla="*/ 2147483646 w 867"/>
              <a:gd name="T7" fmla="*/ 2147483646 h 200"/>
              <a:gd name="T8" fmla="*/ 2147483646 w 867"/>
              <a:gd name="T9" fmla="*/ 2147483646 h 200"/>
              <a:gd name="T10" fmla="*/ 2147483646 w 867"/>
              <a:gd name="T11" fmla="*/ 2147483646 h 200"/>
              <a:gd name="T12" fmla="*/ 2147483646 w 867"/>
              <a:gd name="T13" fmla="*/ 2147483646 h 200"/>
              <a:gd name="T14" fmla="*/ 2147483646 w 867"/>
              <a:gd name="T15" fmla="*/ 2147483646 h 200"/>
              <a:gd name="T16" fmla="*/ 2147483646 w 867"/>
              <a:gd name="T17" fmla="*/ 2147483646 h 200"/>
              <a:gd name="T18" fmla="*/ 2147483646 w 867"/>
              <a:gd name="T19" fmla="*/ 2147483646 h 200"/>
              <a:gd name="T20" fmla="*/ 2147483646 w 867"/>
              <a:gd name="T21" fmla="*/ 0 h 200"/>
              <a:gd name="T22" fmla="*/ 2147483646 w 867"/>
              <a:gd name="T23" fmla="*/ 2147483646 h 200"/>
              <a:gd name="T24" fmla="*/ 2147483646 w 867"/>
              <a:gd name="T25" fmla="*/ 2147483646 h 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7"/>
              <a:gd name="T40" fmla="*/ 0 h 200"/>
              <a:gd name="T41" fmla="*/ 867 w 867"/>
              <a:gd name="T42" fmla="*/ 200 h 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7" h="200">
                <a:moveTo>
                  <a:pt x="5" y="88"/>
                </a:moveTo>
                <a:cubicBezTo>
                  <a:pt x="13" y="93"/>
                  <a:pt x="21" y="97"/>
                  <a:pt x="28" y="103"/>
                </a:cubicBezTo>
                <a:cubicBezTo>
                  <a:pt x="36" y="110"/>
                  <a:pt x="41" y="119"/>
                  <a:pt x="50" y="125"/>
                </a:cubicBezTo>
                <a:cubicBezTo>
                  <a:pt x="55" y="129"/>
                  <a:pt x="88" y="137"/>
                  <a:pt x="94" y="140"/>
                </a:cubicBezTo>
                <a:cubicBezTo>
                  <a:pt x="235" y="200"/>
                  <a:pt x="284" y="179"/>
                  <a:pt x="485" y="184"/>
                </a:cubicBezTo>
                <a:cubicBezTo>
                  <a:pt x="637" y="180"/>
                  <a:pt x="708" y="185"/>
                  <a:pt x="832" y="155"/>
                </a:cubicBezTo>
                <a:cubicBezTo>
                  <a:pt x="837" y="148"/>
                  <a:pt x="843" y="141"/>
                  <a:pt x="847" y="133"/>
                </a:cubicBezTo>
                <a:cubicBezTo>
                  <a:pt x="853" y="119"/>
                  <a:pt x="862" y="88"/>
                  <a:pt x="862" y="88"/>
                </a:cubicBezTo>
                <a:cubicBezTo>
                  <a:pt x="851" y="30"/>
                  <a:pt x="867" y="66"/>
                  <a:pt x="832" y="37"/>
                </a:cubicBezTo>
                <a:cubicBezTo>
                  <a:pt x="824" y="30"/>
                  <a:pt x="819" y="19"/>
                  <a:pt x="810" y="14"/>
                </a:cubicBezTo>
                <a:cubicBezTo>
                  <a:pt x="797" y="6"/>
                  <a:pt x="766" y="0"/>
                  <a:pt x="766" y="0"/>
                </a:cubicBezTo>
                <a:cubicBezTo>
                  <a:pt x="513" y="13"/>
                  <a:pt x="278" y="32"/>
                  <a:pt x="20" y="37"/>
                </a:cubicBezTo>
                <a:cubicBezTo>
                  <a:pt x="0" y="67"/>
                  <a:pt x="5" y="50"/>
                  <a:pt x="5" y="88"/>
                </a:cubicBezTo>
                <a:close/>
              </a:path>
            </a:pathLst>
          </a:custGeom>
          <a:solidFill>
            <a:srgbClr val="FF99CC"/>
          </a:solidFill>
          <a:ln w="9525">
            <a:solidFill>
              <a:schemeClr val="tx1"/>
            </a:solidFill>
            <a:round/>
            <a:headEnd/>
            <a:tailEnd/>
          </a:ln>
        </p:spPr>
        <p:txBody>
          <a:bodyPr/>
          <a:lstStyle/>
          <a:p>
            <a:endParaRPr lang="en-US"/>
          </a:p>
        </p:txBody>
      </p:sp>
      <p:sp>
        <p:nvSpPr>
          <p:cNvPr id="24579" name="Freeform 3"/>
          <p:cNvSpPr>
            <a:spLocks/>
          </p:cNvSpPr>
          <p:nvPr/>
        </p:nvSpPr>
        <p:spPr bwMode="auto">
          <a:xfrm>
            <a:off x="4552950" y="3943350"/>
            <a:ext cx="1320800" cy="241300"/>
          </a:xfrm>
          <a:custGeom>
            <a:avLst/>
            <a:gdLst>
              <a:gd name="T0" fmla="*/ 2147483646 w 832"/>
              <a:gd name="T1" fmla="*/ 2147483646 h 152"/>
              <a:gd name="T2" fmla="*/ 2147483646 w 832"/>
              <a:gd name="T3" fmla="*/ 2147483646 h 152"/>
              <a:gd name="T4" fmla="*/ 2147483646 w 832"/>
              <a:gd name="T5" fmla="*/ 2147483646 h 152"/>
              <a:gd name="T6" fmla="*/ 2147483646 w 832"/>
              <a:gd name="T7" fmla="*/ 2147483646 h 152"/>
              <a:gd name="T8" fmla="*/ 2147483646 w 832"/>
              <a:gd name="T9" fmla="*/ 2147483646 h 152"/>
              <a:gd name="T10" fmla="*/ 2147483646 w 832"/>
              <a:gd name="T11" fmla="*/ 2147483646 h 152"/>
              <a:gd name="T12" fmla="*/ 2147483646 w 832"/>
              <a:gd name="T13" fmla="*/ 2147483646 h 152"/>
              <a:gd name="T14" fmla="*/ 2147483646 w 832"/>
              <a:gd name="T15" fmla="*/ 2147483646 h 152"/>
              <a:gd name="T16" fmla="*/ 2147483646 w 832"/>
              <a:gd name="T17" fmla="*/ 2147483646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2"/>
              <a:gd name="T28" fmla="*/ 0 h 152"/>
              <a:gd name="T29" fmla="*/ 832 w 83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2" h="152">
                <a:moveTo>
                  <a:pt x="49" y="101"/>
                </a:moveTo>
                <a:cubicBezTo>
                  <a:pt x="0" y="67"/>
                  <a:pt x="8" y="30"/>
                  <a:pt x="71" y="27"/>
                </a:cubicBezTo>
                <a:cubicBezTo>
                  <a:pt x="246" y="19"/>
                  <a:pt x="420" y="17"/>
                  <a:pt x="595" y="12"/>
                </a:cubicBezTo>
                <a:cubicBezTo>
                  <a:pt x="657" y="4"/>
                  <a:pt x="719" y="0"/>
                  <a:pt x="780" y="19"/>
                </a:cubicBezTo>
                <a:cubicBezTo>
                  <a:pt x="825" y="50"/>
                  <a:pt x="832" y="73"/>
                  <a:pt x="810" y="138"/>
                </a:cubicBezTo>
                <a:cubicBezTo>
                  <a:pt x="809" y="140"/>
                  <a:pt x="771" y="149"/>
                  <a:pt x="758" y="152"/>
                </a:cubicBezTo>
                <a:cubicBezTo>
                  <a:pt x="600" y="150"/>
                  <a:pt x="443" y="149"/>
                  <a:pt x="285" y="145"/>
                </a:cubicBezTo>
                <a:cubicBezTo>
                  <a:pt x="251" y="144"/>
                  <a:pt x="222" y="118"/>
                  <a:pt x="189" y="115"/>
                </a:cubicBezTo>
                <a:cubicBezTo>
                  <a:pt x="46" y="101"/>
                  <a:pt x="88" y="140"/>
                  <a:pt x="49" y="101"/>
                </a:cubicBezTo>
                <a:close/>
              </a:path>
            </a:pathLst>
          </a:custGeom>
          <a:solidFill>
            <a:srgbClr val="FF99CC"/>
          </a:solidFill>
          <a:ln w="9525">
            <a:solidFill>
              <a:schemeClr val="tx1"/>
            </a:solidFill>
            <a:round/>
            <a:headEnd/>
            <a:tailEnd/>
          </a:ln>
        </p:spPr>
        <p:txBody>
          <a:bodyPr/>
          <a:lstStyle/>
          <a:p>
            <a:endParaRPr lang="en-US"/>
          </a:p>
        </p:txBody>
      </p:sp>
      <p:sp>
        <p:nvSpPr>
          <p:cNvPr id="24580" name="Freeform 4"/>
          <p:cNvSpPr>
            <a:spLocks/>
          </p:cNvSpPr>
          <p:nvPr/>
        </p:nvSpPr>
        <p:spPr bwMode="auto">
          <a:xfrm>
            <a:off x="6270625" y="3690938"/>
            <a:ext cx="1295400" cy="517525"/>
          </a:xfrm>
          <a:custGeom>
            <a:avLst/>
            <a:gdLst>
              <a:gd name="T0" fmla="*/ 2147483646 w 816"/>
              <a:gd name="T1" fmla="*/ 2147483646 h 326"/>
              <a:gd name="T2" fmla="*/ 2147483646 w 816"/>
              <a:gd name="T3" fmla="*/ 2147483646 h 326"/>
              <a:gd name="T4" fmla="*/ 2147483646 w 816"/>
              <a:gd name="T5" fmla="*/ 2147483646 h 326"/>
              <a:gd name="T6" fmla="*/ 2147483646 w 816"/>
              <a:gd name="T7" fmla="*/ 2147483646 h 326"/>
              <a:gd name="T8" fmla="*/ 2147483646 w 816"/>
              <a:gd name="T9" fmla="*/ 2147483646 h 326"/>
              <a:gd name="T10" fmla="*/ 2147483646 w 816"/>
              <a:gd name="T11" fmla="*/ 2147483646 h 326"/>
              <a:gd name="T12" fmla="*/ 2147483646 w 816"/>
              <a:gd name="T13" fmla="*/ 2147483646 h 326"/>
              <a:gd name="T14" fmla="*/ 2147483646 w 816"/>
              <a:gd name="T15" fmla="*/ 2147483646 h 326"/>
              <a:gd name="T16" fmla="*/ 2147483646 w 816"/>
              <a:gd name="T17" fmla="*/ 2147483646 h 326"/>
              <a:gd name="T18" fmla="*/ 2147483646 w 816"/>
              <a:gd name="T19" fmla="*/ 2147483646 h 326"/>
              <a:gd name="T20" fmla="*/ 2147483646 w 816"/>
              <a:gd name="T21" fmla="*/ 2147483646 h 3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16"/>
              <a:gd name="T34" fmla="*/ 0 h 326"/>
              <a:gd name="T35" fmla="*/ 816 w 816"/>
              <a:gd name="T36" fmla="*/ 326 h 3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16" h="326">
                <a:moveTo>
                  <a:pt x="89" y="289"/>
                </a:moveTo>
                <a:cubicBezTo>
                  <a:pt x="64" y="283"/>
                  <a:pt x="41" y="275"/>
                  <a:pt x="16" y="267"/>
                </a:cubicBezTo>
                <a:cubicBezTo>
                  <a:pt x="10" y="251"/>
                  <a:pt x="0" y="239"/>
                  <a:pt x="16" y="223"/>
                </a:cubicBezTo>
                <a:cubicBezTo>
                  <a:pt x="22" y="217"/>
                  <a:pt x="31" y="218"/>
                  <a:pt x="38" y="215"/>
                </a:cubicBezTo>
                <a:cubicBezTo>
                  <a:pt x="77" y="196"/>
                  <a:pt x="113" y="181"/>
                  <a:pt x="156" y="171"/>
                </a:cubicBezTo>
                <a:cubicBezTo>
                  <a:pt x="816" y="179"/>
                  <a:pt x="666" y="0"/>
                  <a:pt x="747" y="223"/>
                </a:cubicBezTo>
                <a:cubicBezTo>
                  <a:pt x="744" y="248"/>
                  <a:pt x="752" y="276"/>
                  <a:pt x="739" y="297"/>
                </a:cubicBezTo>
                <a:cubicBezTo>
                  <a:pt x="727" y="317"/>
                  <a:pt x="696" y="317"/>
                  <a:pt x="673" y="319"/>
                </a:cubicBezTo>
                <a:cubicBezTo>
                  <a:pt x="619" y="323"/>
                  <a:pt x="564" y="324"/>
                  <a:pt x="510" y="326"/>
                </a:cubicBezTo>
                <a:cubicBezTo>
                  <a:pt x="368" y="322"/>
                  <a:pt x="277" y="315"/>
                  <a:pt x="148" y="304"/>
                </a:cubicBezTo>
                <a:cubicBezTo>
                  <a:pt x="129" y="298"/>
                  <a:pt x="109" y="289"/>
                  <a:pt x="89" y="289"/>
                </a:cubicBezTo>
                <a:close/>
              </a:path>
            </a:pathLst>
          </a:custGeom>
          <a:solidFill>
            <a:srgbClr val="FF99CC"/>
          </a:solidFill>
          <a:ln w="9525">
            <a:solidFill>
              <a:schemeClr val="tx1"/>
            </a:solidFill>
            <a:round/>
            <a:headEnd/>
            <a:tailEnd/>
          </a:ln>
        </p:spPr>
        <p:txBody>
          <a:bodyPr/>
          <a:lstStyle/>
          <a:p>
            <a:endParaRPr lang="en-US"/>
          </a:p>
        </p:txBody>
      </p:sp>
      <p:sp>
        <p:nvSpPr>
          <p:cNvPr id="24581" name="Freeform 6"/>
          <p:cNvSpPr>
            <a:spLocks/>
          </p:cNvSpPr>
          <p:nvPr/>
        </p:nvSpPr>
        <p:spPr bwMode="auto">
          <a:xfrm>
            <a:off x="2181225" y="831850"/>
            <a:ext cx="1147763" cy="1557338"/>
          </a:xfrm>
          <a:custGeom>
            <a:avLst/>
            <a:gdLst>
              <a:gd name="T0" fmla="*/ 2147483646 w 723"/>
              <a:gd name="T1" fmla="*/ 0 h 981"/>
              <a:gd name="T2" fmla="*/ 2147483646 w 723"/>
              <a:gd name="T3" fmla="*/ 2147483646 h 981"/>
              <a:gd name="T4" fmla="*/ 2147483646 w 723"/>
              <a:gd name="T5" fmla="*/ 2147483646 h 981"/>
              <a:gd name="T6" fmla="*/ 2147483646 w 723"/>
              <a:gd name="T7" fmla="*/ 2147483646 h 981"/>
              <a:gd name="T8" fmla="*/ 2147483646 w 723"/>
              <a:gd name="T9" fmla="*/ 2147483646 h 981"/>
              <a:gd name="T10" fmla="*/ 0 w 723"/>
              <a:gd name="T11" fmla="*/ 2147483646 h 981"/>
              <a:gd name="T12" fmla="*/ 2147483646 w 723"/>
              <a:gd name="T13" fmla="*/ 2147483646 h 981"/>
              <a:gd name="T14" fmla="*/ 2147483646 w 723"/>
              <a:gd name="T15" fmla="*/ 2147483646 h 981"/>
              <a:gd name="T16" fmla="*/ 2147483646 w 723"/>
              <a:gd name="T17" fmla="*/ 2147483646 h 981"/>
              <a:gd name="T18" fmla="*/ 2147483646 w 723"/>
              <a:gd name="T19" fmla="*/ 2147483646 h 981"/>
              <a:gd name="T20" fmla="*/ 2147483646 w 723"/>
              <a:gd name="T21" fmla="*/ 2147483646 h 981"/>
              <a:gd name="T22" fmla="*/ 2147483646 w 723"/>
              <a:gd name="T23" fmla="*/ 2147483646 h 981"/>
              <a:gd name="T24" fmla="*/ 2147483646 w 723"/>
              <a:gd name="T25" fmla="*/ 2147483646 h 9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3"/>
              <a:gd name="T40" fmla="*/ 0 h 981"/>
              <a:gd name="T41" fmla="*/ 723 w 723"/>
              <a:gd name="T42" fmla="*/ 981 h 9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3" h="981">
                <a:moveTo>
                  <a:pt x="199" y="0"/>
                </a:moveTo>
                <a:cubicBezTo>
                  <a:pt x="185" y="45"/>
                  <a:pt x="177" y="94"/>
                  <a:pt x="169" y="141"/>
                </a:cubicBezTo>
                <a:cubicBezTo>
                  <a:pt x="188" y="337"/>
                  <a:pt x="183" y="254"/>
                  <a:pt x="169" y="606"/>
                </a:cubicBezTo>
                <a:cubicBezTo>
                  <a:pt x="165" y="699"/>
                  <a:pt x="187" y="776"/>
                  <a:pt x="96" y="805"/>
                </a:cubicBezTo>
                <a:cubicBezTo>
                  <a:pt x="71" y="821"/>
                  <a:pt x="61" y="841"/>
                  <a:pt x="36" y="857"/>
                </a:cubicBezTo>
                <a:cubicBezTo>
                  <a:pt x="3" y="907"/>
                  <a:pt x="12" y="884"/>
                  <a:pt x="0" y="923"/>
                </a:cubicBezTo>
                <a:cubicBezTo>
                  <a:pt x="9" y="954"/>
                  <a:pt x="1" y="952"/>
                  <a:pt x="44" y="953"/>
                </a:cubicBezTo>
                <a:cubicBezTo>
                  <a:pt x="169" y="957"/>
                  <a:pt x="295" y="958"/>
                  <a:pt x="420" y="960"/>
                </a:cubicBezTo>
                <a:cubicBezTo>
                  <a:pt x="512" y="967"/>
                  <a:pt x="611" y="981"/>
                  <a:pt x="701" y="953"/>
                </a:cubicBezTo>
                <a:cubicBezTo>
                  <a:pt x="709" y="941"/>
                  <a:pt x="723" y="925"/>
                  <a:pt x="723" y="909"/>
                </a:cubicBezTo>
                <a:cubicBezTo>
                  <a:pt x="723" y="821"/>
                  <a:pt x="567" y="820"/>
                  <a:pt x="509" y="805"/>
                </a:cubicBezTo>
                <a:cubicBezTo>
                  <a:pt x="497" y="802"/>
                  <a:pt x="477" y="794"/>
                  <a:pt x="465" y="790"/>
                </a:cubicBezTo>
                <a:cubicBezTo>
                  <a:pt x="419" y="585"/>
                  <a:pt x="457" y="350"/>
                  <a:pt x="457" y="141"/>
                </a:cubicBezTo>
              </a:path>
            </a:pathLst>
          </a:custGeom>
          <a:solidFill>
            <a:srgbClr val="993300"/>
          </a:solidFill>
          <a:ln w="9525">
            <a:solidFill>
              <a:schemeClr val="tx1"/>
            </a:solidFill>
            <a:round/>
            <a:headEnd/>
            <a:tailEnd/>
          </a:ln>
        </p:spPr>
        <p:txBody>
          <a:bodyPr/>
          <a:lstStyle/>
          <a:p>
            <a:endParaRPr lang="en-US"/>
          </a:p>
        </p:txBody>
      </p:sp>
      <p:sp>
        <p:nvSpPr>
          <p:cNvPr id="24582" name="Freeform 7"/>
          <p:cNvSpPr>
            <a:spLocks/>
          </p:cNvSpPr>
          <p:nvPr/>
        </p:nvSpPr>
        <p:spPr bwMode="auto">
          <a:xfrm>
            <a:off x="3587750" y="1208088"/>
            <a:ext cx="966788" cy="1230312"/>
          </a:xfrm>
          <a:custGeom>
            <a:avLst/>
            <a:gdLst>
              <a:gd name="T0" fmla="*/ 2147483646 w 609"/>
              <a:gd name="T1" fmla="*/ 0 h 775"/>
              <a:gd name="T2" fmla="*/ 2147483646 w 609"/>
              <a:gd name="T3" fmla="*/ 2147483646 h 775"/>
              <a:gd name="T4" fmla="*/ 2147483646 w 609"/>
              <a:gd name="T5" fmla="*/ 2147483646 h 775"/>
              <a:gd name="T6" fmla="*/ 2147483646 w 609"/>
              <a:gd name="T7" fmla="*/ 2147483646 h 775"/>
              <a:gd name="T8" fmla="*/ 0 w 609"/>
              <a:gd name="T9" fmla="*/ 2147483646 h 775"/>
              <a:gd name="T10" fmla="*/ 2147483646 w 609"/>
              <a:gd name="T11" fmla="*/ 2147483646 h 775"/>
              <a:gd name="T12" fmla="*/ 2147483646 w 609"/>
              <a:gd name="T13" fmla="*/ 2147483646 h 775"/>
              <a:gd name="T14" fmla="*/ 2147483646 w 609"/>
              <a:gd name="T15" fmla="*/ 2147483646 h 775"/>
              <a:gd name="T16" fmla="*/ 2147483646 w 609"/>
              <a:gd name="T17" fmla="*/ 2147483646 h 775"/>
              <a:gd name="T18" fmla="*/ 2147483646 w 609"/>
              <a:gd name="T19" fmla="*/ 2147483646 h 775"/>
              <a:gd name="T20" fmla="*/ 2147483646 w 609"/>
              <a:gd name="T21" fmla="*/ 2147483646 h 775"/>
              <a:gd name="T22" fmla="*/ 2147483646 w 609"/>
              <a:gd name="T23" fmla="*/ 2147483646 h 775"/>
              <a:gd name="T24" fmla="*/ 2147483646 w 609"/>
              <a:gd name="T25" fmla="*/ 2147483646 h 775"/>
              <a:gd name="T26" fmla="*/ 2147483646 w 609"/>
              <a:gd name="T27" fmla="*/ 2147483646 h 775"/>
              <a:gd name="T28" fmla="*/ 2147483646 w 609"/>
              <a:gd name="T29" fmla="*/ 2147483646 h 775"/>
              <a:gd name="T30" fmla="*/ 2147483646 w 609"/>
              <a:gd name="T31" fmla="*/ 2147483646 h 775"/>
              <a:gd name="T32" fmla="*/ 2147483646 w 609"/>
              <a:gd name="T33" fmla="*/ 2147483646 h 7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9"/>
              <a:gd name="T52" fmla="*/ 0 h 775"/>
              <a:gd name="T53" fmla="*/ 609 w 609"/>
              <a:gd name="T54" fmla="*/ 775 h 7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9" h="775">
                <a:moveTo>
                  <a:pt x="199" y="0"/>
                </a:moveTo>
                <a:cubicBezTo>
                  <a:pt x="197" y="155"/>
                  <a:pt x="197" y="310"/>
                  <a:pt x="192" y="465"/>
                </a:cubicBezTo>
                <a:cubicBezTo>
                  <a:pt x="191" y="506"/>
                  <a:pt x="173" y="592"/>
                  <a:pt x="133" y="605"/>
                </a:cubicBezTo>
                <a:cubicBezTo>
                  <a:pt x="105" y="624"/>
                  <a:pt x="76" y="625"/>
                  <a:pt x="44" y="635"/>
                </a:cubicBezTo>
                <a:cubicBezTo>
                  <a:pt x="19" y="652"/>
                  <a:pt x="9" y="665"/>
                  <a:pt x="0" y="694"/>
                </a:cubicBezTo>
                <a:cubicBezTo>
                  <a:pt x="3" y="702"/>
                  <a:pt x="11" y="735"/>
                  <a:pt x="22" y="738"/>
                </a:cubicBezTo>
                <a:cubicBezTo>
                  <a:pt x="60" y="747"/>
                  <a:pt x="101" y="743"/>
                  <a:pt x="140" y="746"/>
                </a:cubicBezTo>
                <a:cubicBezTo>
                  <a:pt x="209" y="752"/>
                  <a:pt x="278" y="768"/>
                  <a:pt x="347" y="775"/>
                </a:cubicBezTo>
                <a:cubicBezTo>
                  <a:pt x="379" y="773"/>
                  <a:pt x="411" y="772"/>
                  <a:pt x="443" y="768"/>
                </a:cubicBezTo>
                <a:cubicBezTo>
                  <a:pt x="473" y="764"/>
                  <a:pt x="459" y="758"/>
                  <a:pt x="487" y="746"/>
                </a:cubicBezTo>
                <a:cubicBezTo>
                  <a:pt x="515" y="734"/>
                  <a:pt x="547" y="733"/>
                  <a:pt x="576" y="724"/>
                </a:cubicBezTo>
                <a:cubicBezTo>
                  <a:pt x="609" y="702"/>
                  <a:pt x="606" y="676"/>
                  <a:pt x="576" y="650"/>
                </a:cubicBezTo>
                <a:cubicBezTo>
                  <a:pt x="542" y="620"/>
                  <a:pt x="506" y="611"/>
                  <a:pt x="465" y="598"/>
                </a:cubicBezTo>
                <a:cubicBezTo>
                  <a:pt x="458" y="593"/>
                  <a:pt x="449" y="590"/>
                  <a:pt x="443" y="583"/>
                </a:cubicBezTo>
                <a:cubicBezTo>
                  <a:pt x="431" y="570"/>
                  <a:pt x="413" y="539"/>
                  <a:pt x="413" y="539"/>
                </a:cubicBezTo>
                <a:cubicBezTo>
                  <a:pt x="402" y="505"/>
                  <a:pt x="396" y="481"/>
                  <a:pt x="391" y="443"/>
                </a:cubicBezTo>
                <a:cubicBezTo>
                  <a:pt x="393" y="338"/>
                  <a:pt x="406" y="181"/>
                  <a:pt x="406" y="59"/>
                </a:cubicBezTo>
              </a:path>
            </a:pathLst>
          </a:custGeom>
          <a:solidFill>
            <a:srgbClr val="993300"/>
          </a:solidFill>
          <a:ln w="9525">
            <a:solidFill>
              <a:schemeClr val="tx1"/>
            </a:solidFill>
            <a:round/>
            <a:headEnd/>
            <a:tailEnd/>
          </a:ln>
        </p:spPr>
        <p:txBody>
          <a:bodyPr/>
          <a:lstStyle/>
          <a:p>
            <a:endParaRPr lang="en-US"/>
          </a:p>
        </p:txBody>
      </p:sp>
      <p:sp>
        <p:nvSpPr>
          <p:cNvPr id="24583" name="Freeform 8"/>
          <p:cNvSpPr>
            <a:spLocks/>
          </p:cNvSpPr>
          <p:nvPr/>
        </p:nvSpPr>
        <p:spPr bwMode="auto">
          <a:xfrm>
            <a:off x="3341688" y="2238375"/>
            <a:ext cx="233362" cy="49213"/>
          </a:xfrm>
          <a:custGeom>
            <a:avLst/>
            <a:gdLst>
              <a:gd name="T0" fmla="*/ 0 w 147"/>
              <a:gd name="T1" fmla="*/ 0 h 31"/>
              <a:gd name="T2" fmla="*/ 2147483646 w 147"/>
              <a:gd name="T3" fmla="*/ 0 h 31"/>
              <a:gd name="T4" fmla="*/ 0 60000 65536"/>
              <a:gd name="T5" fmla="*/ 0 60000 65536"/>
              <a:gd name="T6" fmla="*/ 0 w 147"/>
              <a:gd name="T7" fmla="*/ 0 h 31"/>
              <a:gd name="T8" fmla="*/ 147 w 147"/>
              <a:gd name="T9" fmla="*/ 31 h 31"/>
            </a:gdLst>
            <a:ahLst/>
            <a:cxnLst>
              <a:cxn ang="T4">
                <a:pos x="T0" y="T1"/>
              </a:cxn>
              <a:cxn ang="T5">
                <a:pos x="T2" y="T3"/>
              </a:cxn>
            </a:cxnLst>
            <a:rect l="T6" t="T7" r="T8" b="T9"/>
            <a:pathLst>
              <a:path w="147" h="31">
                <a:moveTo>
                  <a:pt x="0" y="0"/>
                </a:moveTo>
                <a:cubicBezTo>
                  <a:pt x="46" y="31"/>
                  <a:pt x="96" y="0"/>
                  <a:pt x="14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4" name="Freeform 9"/>
          <p:cNvSpPr>
            <a:spLocks/>
          </p:cNvSpPr>
          <p:nvPr/>
        </p:nvSpPr>
        <p:spPr bwMode="auto">
          <a:xfrm>
            <a:off x="5041900" y="1462088"/>
            <a:ext cx="971550" cy="976312"/>
          </a:xfrm>
          <a:custGeom>
            <a:avLst/>
            <a:gdLst>
              <a:gd name="T0" fmla="*/ 2147483646 w 612"/>
              <a:gd name="T1" fmla="*/ 2147483646 h 615"/>
              <a:gd name="T2" fmla="*/ 2147483646 w 612"/>
              <a:gd name="T3" fmla="*/ 2147483646 h 615"/>
              <a:gd name="T4" fmla="*/ 2147483646 w 612"/>
              <a:gd name="T5" fmla="*/ 2147483646 h 615"/>
              <a:gd name="T6" fmla="*/ 2147483646 w 612"/>
              <a:gd name="T7" fmla="*/ 2147483646 h 615"/>
              <a:gd name="T8" fmla="*/ 2147483646 w 612"/>
              <a:gd name="T9" fmla="*/ 2147483646 h 615"/>
              <a:gd name="T10" fmla="*/ 2147483646 w 612"/>
              <a:gd name="T11" fmla="*/ 2147483646 h 615"/>
              <a:gd name="T12" fmla="*/ 2147483646 w 612"/>
              <a:gd name="T13" fmla="*/ 2147483646 h 615"/>
              <a:gd name="T14" fmla="*/ 2147483646 w 612"/>
              <a:gd name="T15" fmla="*/ 2147483646 h 615"/>
              <a:gd name="T16" fmla="*/ 2147483646 w 612"/>
              <a:gd name="T17" fmla="*/ 2147483646 h 615"/>
              <a:gd name="T18" fmla="*/ 2147483646 w 612"/>
              <a:gd name="T19" fmla="*/ 2147483646 h 615"/>
              <a:gd name="T20" fmla="*/ 2147483646 w 612"/>
              <a:gd name="T21" fmla="*/ 2147483646 h 615"/>
              <a:gd name="T22" fmla="*/ 2147483646 w 612"/>
              <a:gd name="T23" fmla="*/ 2147483646 h 615"/>
              <a:gd name="T24" fmla="*/ 2147483646 w 612"/>
              <a:gd name="T25" fmla="*/ 2147483646 h 615"/>
              <a:gd name="T26" fmla="*/ 2147483646 w 612"/>
              <a:gd name="T27" fmla="*/ 0 h 6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2"/>
              <a:gd name="T43" fmla="*/ 0 h 615"/>
              <a:gd name="T44" fmla="*/ 612 w 612"/>
              <a:gd name="T45" fmla="*/ 615 h 6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2" h="615">
                <a:moveTo>
                  <a:pt x="132" y="8"/>
                </a:moveTo>
                <a:cubicBezTo>
                  <a:pt x="124" y="421"/>
                  <a:pt x="153" y="256"/>
                  <a:pt x="88" y="451"/>
                </a:cubicBezTo>
                <a:cubicBezTo>
                  <a:pt x="83" y="466"/>
                  <a:pt x="59" y="461"/>
                  <a:pt x="44" y="466"/>
                </a:cubicBezTo>
                <a:cubicBezTo>
                  <a:pt x="13" y="497"/>
                  <a:pt x="0" y="521"/>
                  <a:pt x="22" y="569"/>
                </a:cubicBezTo>
                <a:cubicBezTo>
                  <a:pt x="28" y="583"/>
                  <a:pt x="51" y="583"/>
                  <a:pt x="66" y="584"/>
                </a:cubicBezTo>
                <a:cubicBezTo>
                  <a:pt x="159" y="589"/>
                  <a:pt x="253" y="589"/>
                  <a:pt x="346" y="591"/>
                </a:cubicBezTo>
                <a:cubicBezTo>
                  <a:pt x="424" y="615"/>
                  <a:pt x="480" y="603"/>
                  <a:pt x="568" y="598"/>
                </a:cubicBezTo>
                <a:cubicBezTo>
                  <a:pt x="598" y="589"/>
                  <a:pt x="603" y="576"/>
                  <a:pt x="612" y="547"/>
                </a:cubicBezTo>
                <a:cubicBezTo>
                  <a:pt x="603" y="499"/>
                  <a:pt x="584" y="481"/>
                  <a:pt x="546" y="451"/>
                </a:cubicBezTo>
                <a:cubicBezTo>
                  <a:pt x="532" y="440"/>
                  <a:pt x="517" y="431"/>
                  <a:pt x="502" y="421"/>
                </a:cubicBezTo>
                <a:cubicBezTo>
                  <a:pt x="494" y="416"/>
                  <a:pt x="479" y="406"/>
                  <a:pt x="479" y="406"/>
                </a:cubicBezTo>
                <a:cubicBezTo>
                  <a:pt x="440" y="345"/>
                  <a:pt x="493" y="421"/>
                  <a:pt x="442" y="370"/>
                </a:cubicBezTo>
                <a:cubicBezTo>
                  <a:pt x="429" y="357"/>
                  <a:pt x="423" y="340"/>
                  <a:pt x="413" y="325"/>
                </a:cubicBezTo>
                <a:cubicBezTo>
                  <a:pt x="379" y="217"/>
                  <a:pt x="391" y="117"/>
                  <a:pt x="391" y="0"/>
                </a:cubicBezTo>
              </a:path>
            </a:pathLst>
          </a:custGeom>
          <a:solidFill>
            <a:srgbClr val="993300"/>
          </a:solidFill>
          <a:ln w="9525">
            <a:solidFill>
              <a:schemeClr val="tx1"/>
            </a:solidFill>
            <a:round/>
            <a:headEnd/>
            <a:tailEnd/>
          </a:ln>
        </p:spPr>
        <p:txBody>
          <a:bodyPr/>
          <a:lstStyle/>
          <a:p>
            <a:endParaRPr lang="en-US"/>
          </a:p>
        </p:txBody>
      </p:sp>
      <p:sp>
        <p:nvSpPr>
          <p:cNvPr id="24585" name="Freeform 10"/>
          <p:cNvSpPr>
            <a:spLocks/>
          </p:cNvSpPr>
          <p:nvPr/>
        </p:nvSpPr>
        <p:spPr bwMode="auto">
          <a:xfrm>
            <a:off x="2016125" y="2708275"/>
            <a:ext cx="7737475" cy="1019175"/>
          </a:xfrm>
          <a:custGeom>
            <a:avLst/>
            <a:gdLst>
              <a:gd name="T0" fmla="*/ 2147483646 w 4874"/>
              <a:gd name="T1" fmla="*/ 2147483646 h 642"/>
              <a:gd name="T2" fmla="*/ 2147483646 w 4874"/>
              <a:gd name="T3" fmla="*/ 2147483646 h 642"/>
              <a:gd name="T4" fmla="*/ 2147483646 w 4874"/>
              <a:gd name="T5" fmla="*/ 2147483646 h 642"/>
              <a:gd name="T6" fmla="*/ 2147483646 w 4874"/>
              <a:gd name="T7" fmla="*/ 2147483646 h 642"/>
              <a:gd name="T8" fmla="*/ 2147483646 w 4874"/>
              <a:gd name="T9" fmla="*/ 2147483646 h 642"/>
              <a:gd name="T10" fmla="*/ 2147483646 w 4874"/>
              <a:gd name="T11" fmla="*/ 2147483646 h 642"/>
              <a:gd name="T12" fmla="*/ 2147483646 w 4874"/>
              <a:gd name="T13" fmla="*/ 2147483646 h 642"/>
              <a:gd name="T14" fmla="*/ 2147483646 w 4874"/>
              <a:gd name="T15" fmla="*/ 2147483646 h 642"/>
              <a:gd name="T16" fmla="*/ 2147483646 w 4874"/>
              <a:gd name="T17" fmla="*/ 0 h 642"/>
              <a:gd name="T18" fmla="*/ 2147483646 w 4874"/>
              <a:gd name="T19" fmla="*/ 2147483646 h 642"/>
              <a:gd name="T20" fmla="*/ 2147483646 w 4874"/>
              <a:gd name="T21" fmla="*/ 2147483646 h 642"/>
              <a:gd name="T22" fmla="*/ 2147483646 w 4874"/>
              <a:gd name="T23" fmla="*/ 2147483646 h 642"/>
              <a:gd name="T24" fmla="*/ 2147483646 w 4874"/>
              <a:gd name="T25" fmla="*/ 2147483646 h 642"/>
              <a:gd name="T26" fmla="*/ 2147483646 w 4874"/>
              <a:gd name="T27" fmla="*/ 2147483646 h 642"/>
              <a:gd name="T28" fmla="*/ 2147483646 w 4874"/>
              <a:gd name="T29" fmla="*/ 2147483646 h 642"/>
              <a:gd name="T30" fmla="*/ 2147483646 w 4874"/>
              <a:gd name="T31" fmla="*/ 2147483646 h 642"/>
              <a:gd name="T32" fmla="*/ 2147483646 w 4874"/>
              <a:gd name="T33" fmla="*/ 2147483646 h 642"/>
              <a:gd name="T34" fmla="*/ 2147483646 w 4874"/>
              <a:gd name="T35" fmla="*/ 2147483646 h 642"/>
              <a:gd name="T36" fmla="*/ 2147483646 w 4874"/>
              <a:gd name="T37" fmla="*/ 2147483646 h 642"/>
              <a:gd name="T38" fmla="*/ 2147483646 w 4874"/>
              <a:gd name="T39" fmla="*/ 2147483646 h 642"/>
              <a:gd name="T40" fmla="*/ 2147483646 w 4874"/>
              <a:gd name="T41" fmla="*/ 2147483646 h 642"/>
              <a:gd name="T42" fmla="*/ 2147483646 w 4874"/>
              <a:gd name="T43" fmla="*/ 2147483646 h 642"/>
              <a:gd name="T44" fmla="*/ 2147483646 w 4874"/>
              <a:gd name="T45" fmla="*/ 2147483646 h 642"/>
              <a:gd name="T46" fmla="*/ 2147483646 w 4874"/>
              <a:gd name="T47" fmla="*/ 2147483646 h 642"/>
              <a:gd name="T48" fmla="*/ 2147483646 w 4874"/>
              <a:gd name="T49" fmla="*/ 2147483646 h 642"/>
              <a:gd name="T50" fmla="*/ 2147483646 w 4874"/>
              <a:gd name="T51" fmla="*/ 2147483646 h 642"/>
              <a:gd name="T52" fmla="*/ 2147483646 w 4874"/>
              <a:gd name="T53" fmla="*/ 2147483646 h 642"/>
              <a:gd name="T54" fmla="*/ 2147483646 w 4874"/>
              <a:gd name="T55" fmla="*/ 2147483646 h 642"/>
              <a:gd name="T56" fmla="*/ 2147483646 w 4874"/>
              <a:gd name="T57" fmla="*/ 2147483646 h 642"/>
              <a:gd name="T58" fmla="*/ 2147483646 w 4874"/>
              <a:gd name="T59" fmla="*/ 2147483646 h 642"/>
              <a:gd name="T60" fmla="*/ 2147483646 w 4874"/>
              <a:gd name="T61" fmla="*/ 2147483646 h 642"/>
              <a:gd name="T62" fmla="*/ 2147483646 w 4874"/>
              <a:gd name="T63" fmla="*/ 2147483646 h 642"/>
              <a:gd name="T64" fmla="*/ 2147483646 w 4874"/>
              <a:gd name="T65" fmla="*/ 2147483646 h 642"/>
              <a:gd name="T66" fmla="*/ 2147483646 w 4874"/>
              <a:gd name="T67" fmla="*/ 2147483646 h 642"/>
              <a:gd name="T68" fmla="*/ 0 w 4874"/>
              <a:gd name="T69" fmla="*/ 2147483646 h 642"/>
              <a:gd name="T70" fmla="*/ 2147483646 w 4874"/>
              <a:gd name="T71" fmla="*/ 2147483646 h 642"/>
              <a:gd name="T72" fmla="*/ 2147483646 w 4874"/>
              <a:gd name="T73" fmla="*/ 2147483646 h 642"/>
              <a:gd name="T74" fmla="*/ 2147483646 w 4874"/>
              <a:gd name="T75" fmla="*/ 2147483646 h 642"/>
              <a:gd name="T76" fmla="*/ 2147483646 w 4874"/>
              <a:gd name="T77" fmla="*/ 2147483646 h 642"/>
              <a:gd name="T78" fmla="*/ 2147483646 w 4874"/>
              <a:gd name="T79" fmla="*/ 2147483646 h 6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74"/>
              <a:gd name="T121" fmla="*/ 0 h 642"/>
              <a:gd name="T122" fmla="*/ 4874 w 4874"/>
              <a:gd name="T123" fmla="*/ 642 h 6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74" h="642">
                <a:moveTo>
                  <a:pt x="67" y="111"/>
                </a:moveTo>
                <a:cubicBezTo>
                  <a:pt x="74" y="108"/>
                  <a:pt x="82" y="107"/>
                  <a:pt x="89" y="103"/>
                </a:cubicBezTo>
                <a:cubicBezTo>
                  <a:pt x="97" y="99"/>
                  <a:pt x="103" y="92"/>
                  <a:pt x="111" y="88"/>
                </a:cubicBezTo>
                <a:cubicBezTo>
                  <a:pt x="125" y="82"/>
                  <a:pt x="155" y="74"/>
                  <a:pt x="155" y="74"/>
                </a:cubicBezTo>
                <a:cubicBezTo>
                  <a:pt x="377" y="77"/>
                  <a:pt x="774" y="118"/>
                  <a:pt x="1027" y="59"/>
                </a:cubicBezTo>
                <a:cubicBezTo>
                  <a:pt x="1372" y="82"/>
                  <a:pt x="1580" y="70"/>
                  <a:pt x="2009" y="66"/>
                </a:cubicBezTo>
                <a:cubicBezTo>
                  <a:pt x="2081" y="72"/>
                  <a:pt x="2146" y="84"/>
                  <a:pt x="2216" y="96"/>
                </a:cubicBezTo>
                <a:cubicBezTo>
                  <a:pt x="2609" y="89"/>
                  <a:pt x="2997" y="60"/>
                  <a:pt x="3390" y="52"/>
                </a:cubicBezTo>
                <a:cubicBezTo>
                  <a:pt x="3512" y="41"/>
                  <a:pt x="3630" y="13"/>
                  <a:pt x="3752" y="0"/>
                </a:cubicBezTo>
                <a:cubicBezTo>
                  <a:pt x="3976" y="5"/>
                  <a:pt x="4099" y="12"/>
                  <a:pt x="4298" y="44"/>
                </a:cubicBezTo>
                <a:cubicBezTo>
                  <a:pt x="4346" y="61"/>
                  <a:pt x="4396" y="63"/>
                  <a:pt x="4446" y="74"/>
                </a:cubicBezTo>
                <a:cubicBezTo>
                  <a:pt x="4622" y="67"/>
                  <a:pt x="4623" y="62"/>
                  <a:pt x="4756" y="37"/>
                </a:cubicBezTo>
                <a:cubicBezTo>
                  <a:pt x="4776" y="39"/>
                  <a:pt x="4802" y="29"/>
                  <a:pt x="4815" y="44"/>
                </a:cubicBezTo>
                <a:cubicBezTo>
                  <a:pt x="4831" y="63"/>
                  <a:pt x="4819" y="93"/>
                  <a:pt x="4822" y="118"/>
                </a:cubicBezTo>
                <a:cubicBezTo>
                  <a:pt x="4826" y="148"/>
                  <a:pt x="4835" y="178"/>
                  <a:pt x="4844" y="207"/>
                </a:cubicBezTo>
                <a:cubicBezTo>
                  <a:pt x="4837" y="212"/>
                  <a:pt x="4830" y="217"/>
                  <a:pt x="4822" y="221"/>
                </a:cubicBezTo>
                <a:cubicBezTo>
                  <a:pt x="4815" y="224"/>
                  <a:pt x="4803" y="222"/>
                  <a:pt x="4800" y="229"/>
                </a:cubicBezTo>
                <a:cubicBezTo>
                  <a:pt x="4790" y="255"/>
                  <a:pt x="4827" y="291"/>
                  <a:pt x="4844" y="303"/>
                </a:cubicBezTo>
                <a:cubicBezTo>
                  <a:pt x="4853" y="327"/>
                  <a:pt x="4866" y="345"/>
                  <a:pt x="4874" y="369"/>
                </a:cubicBezTo>
                <a:cubicBezTo>
                  <a:pt x="4872" y="384"/>
                  <a:pt x="4874" y="400"/>
                  <a:pt x="4867" y="413"/>
                </a:cubicBezTo>
                <a:cubicBezTo>
                  <a:pt x="4863" y="420"/>
                  <a:pt x="4850" y="416"/>
                  <a:pt x="4844" y="421"/>
                </a:cubicBezTo>
                <a:cubicBezTo>
                  <a:pt x="4833" y="430"/>
                  <a:pt x="4827" y="452"/>
                  <a:pt x="4822" y="465"/>
                </a:cubicBezTo>
                <a:cubicBezTo>
                  <a:pt x="4815" y="524"/>
                  <a:pt x="4822" y="530"/>
                  <a:pt x="4771" y="546"/>
                </a:cubicBezTo>
                <a:cubicBezTo>
                  <a:pt x="4748" y="580"/>
                  <a:pt x="4747" y="599"/>
                  <a:pt x="4741" y="642"/>
                </a:cubicBezTo>
                <a:cubicBezTo>
                  <a:pt x="4680" y="627"/>
                  <a:pt x="4618" y="630"/>
                  <a:pt x="4556" y="620"/>
                </a:cubicBezTo>
                <a:cubicBezTo>
                  <a:pt x="4489" y="609"/>
                  <a:pt x="4424" y="588"/>
                  <a:pt x="4357" y="576"/>
                </a:cubicBezTo>
                <a:cubicBezTo>
                  <a:pt x="4224" y="551"/>
                  <a:pt x="4086" y="564"/>
                  <a:pt x="3951" y="561"/>
                </a:cubicBezTo>
                <a:cubicBezTo>
                  <a:pt x="3799" y="551"/>
                  <a:pt x="3662" y="523"/>
                  <a:pt x="3508" y="517"/>
                </a:cubicBezTo>
                <a:cubicBezTo>
                  <a:pt x="3338" y="519"/>
                  <a:pt x="3168" y="519"/>
                  <a:pt x="2998" y="524"/>
                </a:cubicBezTo>
                <a:cubicBezTo>
                  <a:pt x="2937" y="526"/>
                  <a:pt x="2868" y="548"/>
                  <a:pt x="2806" y="554"/>
                </a:cubicBezTo>
                <a:cubicBezTo>
                  <a:pt x="2713" y="548"/>
                  <a:pt x="2625" y="534"/>
                  <a:pt x="2533" y="524"/>
                </a:cubicBezTo>
                <a:cubicBezTo>
                  <a:pt x="2029" y="530"/>
                  <a:pt x="1629" y="537"/>
                  <a:pt x="1123" y="532"/>
                </a:cubicBezTo>
                <a:cubicBezTo>
                  <a:pt x="927" y="511"/>
                  <a:pt x="726" y="514"/>
                  <a:pt x="532" y="472"/>
                </a:cubicBezTo>
                <a:cubicBezTo>
                  <a:pt x="380" y="477"/>
                  <a:pt x="292" y="471"/>
                  <a:pt x="163" y="502"/>
                </a:cubicBezTo>
                <a:cubicBezTo>
                  <a:pt x="24" y="495"/>
                  <a:pt x="34" y="521"/>
                  <a:pt x="0" y="428"/>
                </a:cubicBezTo>
                <a:cubicBezTo>
                  <a:pt x="13" y="391"/>
                  <a:pt x="40" y="388"/>
                  <a:pt x="74" y="376"/>
                </a:cubicBezTo>
                <a:cubicBezTo>
                  <a:pt x="86" y="338"/>
                  <a:pt x="67" y="337"/>
                  <a:pt x="37" y="317"/>
                </a:cubicBezTo>
                <a:cubicBezTo>
                  <a:pt x="79" y="309"/>
                  <a:pt x="83" y="305"/>
                  <a:pt x="96" y="266"/>
                </a:cubicBezTo>
                <a:cubicBezTo>
                  <a:pt x="90" y="249"/>
                  <a:pt x="59" y="177"/>
                  <a:pt x="59" y="155"/>
                </a:cubicBezTo>
                <a:cubicBezTo>
                  <a:pt x="59" y="140"/>
                  <a:pt x="64" y="126"/>
                  <a:pt x="67" y="111"/>
                </a:cubicBezTo>
                <a:close/>
              </a:path>
            </a:pathLst>
          </a:custGeom>
          <a:solidFill>
            <a:srgbClr val="DDDDDD"/>
          </a:solidFill>
          <a:ln w="9525">
            <a:solidFill>
              <a:schemeClr val="tx1"/>
            </a:solidFill>
            <a:round/>
            <a:headEnd/>
            <a:tailEnd/>
          </a:ln>
        </p:spPr>
        <p:txBody>
          <a:bodyPr/>
          <a:lstStyle/>
          <a:p>
            <a:endParaRPr lang="en-US"/>
          </a:p>
        </p:txBody>
      </p:sp>
      <p:sp>
        <p:nvSpPr>
          <p:cNvPr id="24586" name="Freeform 11"/>
          <p:cNvSpPr>
            <a:spLocks/>
          </p:cNvSpPr>
          <p:nvPr/>
        </p:nvSpPr>
        <p:spPr bwMode="auto">
          <a:xfrm>
            <a:off x="4524375" y="2216150"/>
            <a:ext cx="539750" cy="22225"/>
          </a:xfrm>
          <a:custGeom>
            <a:avLst/>
            <a:gdLst>
              <a:gd name="T0" fmla="*/ 0 w 340"/>
              <a:gd name="T1" fmla="*/ 2147483646 h 14"/>
              <a:gd name="T2" fmla="*/ 2147483646 w 340"/>
              <a:gd name="T3" fmla="*/ 0 h 14"/>
              <a:gd name="T4" fmla="*/ 0 60000 65536"/>
              <a:gd name="T5" fmla="*/ 0 60000 65536"/>
              <a:gd name="T6" fmla="*/ 0 w 340"/>
              <a:gd name="T7" fmla="*/ 0 h 14"/>
              <a:gd name="T8" fmla="*/ 340 w 340"/>
              <a:gd name="T9" fmla="*/ 14 h 14"/>
            </a:gdLst>
            <a:ahLst/>
            <a:cxnLst>
              <a:cxn ang="T4">
                <a:pos x="T0" y="T1"/>
              </a:cxn>
              <a:cxn ang="T5">
                <a:pos x="T2" y="T3"/>
              </a:cxn>
            </a:cxnLst>
            <a:rect l="T6" t="T7" r="T8" b="T9"/>
            <a:pathLst>
              <a:path w="340" h="14">
                <a:moveTo>
                  <a:pt x="0" y="14"/>
                </a:moveTo>
                <a:cubicBezTo>
                  <a:pt x="117" y="5"/>
                  <a:pt x="220" y="0"/>
                  <a:pt x="34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7" name="Freeform 12"/>
          <p:cNvSpPr>
            <a:spLocks/>
          </p:cNvSpPr>
          <p:nvPr/>
        </p:nvSpPr>
        <p:spPr bwMode="auto">
          <a:xfrm>
            <a:off x="1676400" y="3224213"/>
            <a:ext cx="10515599" cy="276225"/>
          </a:xfrm>
          <a:custGeom>
            <a:avLst/>
            <a:gdLst>
              <a:gd name="T0" fmla="*/ 0 w 5574"/>
              <a:gd name="T1" fmla="*/ 0 h 174"/>
              <a:gd name="T2" fmla="*/ 2147483646 w 5574"/>
              <a:gd name="T3" fmla="*/ 2147483646 h 174"/>
              <a:gd name="T4" fmla="*/ 2147483646 w 5574"/>
              <a:gd name="T5" fmla="*/ 2147483646 h 174"/>
              <a:gd name="T6" fmla="*/ 2147483646 w 5574"/>
              <a:gd name="T7" fmla="*/ 2147483646 h 174"/>
              <a:gd name="T8" fmla="*/ 2147483646 w 5574"/>
              <a:gd name="T9" fmla="*/ 2147483646 h 174"/>
              <a:gd name="T10" fmla="*/ 2147483646 w 5574"/>
              <a:gd name="T11" fmla="*/ 2147483646 h 174"/>
              <a:gd name="T12" fmla="*/ 2147483646 w 5574"/>
              <a:gd name="T13" fmla="*/ 2147483646 h 174"/>
              <a:gd name="T14" fmla="*/ 0 60000 65536"/>
              <a:gd name="T15" fmla="*/ 0 60000 65536"/>
              <a:gd name="T16" fmla="*/ 0 60000 65536"/>
              <a:gd name="T17" fmla="*/ 0 60000 65536"/>
              <a:gd name="T18" fmla="*/ 0 60000 65536"/>
              <a:gd name="T19" fmla="*/ 0 60000 65536"/>
              <a:gd name="T20" fmla="*/ 0 60000 65536"/>
              <a:gd name="T21" fmla="*/ 0 w 5574"/>
              <a:gd name="T22" fmla="*/ 0 h 174"/>
              <a:gd name="T23" fmla="*/ 5574 w 5574"/>
              <a:gd name="T24" fmla="*/ 174 h 1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74" h="174">
                <a:moveTo>
                  <a:pt x="0" y="0"/>
                </a:moveTo>
                <a:cubicBezTo>
                  <a:pt x="154" y="3"/>
                  <a:pt x="368" y="21"/>
                  <a:pt x="539" y="7"/>
                </a:cubicBezTo>
                <a:cubicBezTo>
                  <a:pt x="856" y="24"/>
                  <a:pt x="1172" y="38"/>
                  <a:pt x="1491" y="44"/>
                </a:cubicBezTo>
                <a:cubicBezTo>
                  <a:pt x="1740" y="77"/>
                  <a:pt x="1562" y="56"/>
                  <a:pt x="2148" y="59"/>
                </a:cubicBezTo>
                <a:cubicBezTo>
                  <a:pt x="2830" y="63"/>
                  <a:pt x="3512" y="64"/>
                  <a:pt x="4194" y="66"/>
                </a:cubicBezTo>
                <a:cubicBezTo>
                  <a:pt x="4468" y="61"/>
                  <a:pt x="4740" y="43"/>
                  <a:pt x="5014" y="37"/>
                </a:cubicBezTo>
                <a:cubicBezTo>
                  <a:pt x="5505" y="26"/>
                  <a:pt x="5574" y="174"/>
                  <a:pt x="5494" y="15"/>
                </a:cubicBezTo>
              </a:path>
            </a:pathLst>
          </a:custGeom>
          <a:noFill/>
          <a:ln w="508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8" name="Freeform 14"/>
          <p:cNvSpPr>
            <a:spLocks/>
          </p:cNvSpPr>
          <p:nvPr/>
        </p:nvSpPr>
        <p:spPr bwMode="auto">
          <a:xfrm>
            <a:off x="5967413" y="2238375"/>
            <a:ext cx="515937" cy="47625"/>
          </a:xfrm>
          <a:custGeom>
            <a:avLst/>
            <a:gdLst>
              <a:gd name="T0" fmla="*/ 0 w 325"/>
              <a:gd name="T1" fmla="*/ 2147483646 h 30"/>
              <a:gd name="T2" fmla="*/ 2147483646 w 325"/>
              <a:gd name="T3" fmla="*/ 2147483646 h 30"/>
              <a:gd name="T4" fmla="*/ 2147483646 w 325"/>
              <a:gd name="T5" fmla="*/ 0 h 30"/>
              <a:gd name="T6" fmla="*/ 0 60000 65536"/>
              <a:gd name="T7" fmla="*/ 0 60000 65536"/>
              <a:gd name="T8" fmla="*/ 0 60000 65536"/>
              <a:gd name="T9" fmla="*/ 0 w 325"/>
              <a:gd name="T10" fmla="*/ 0 h 30"/>
              <a:gd name="T11" fmla="*/ 325 w 325"/>
              <a:gd name="T12" fmla="*/ 30 h 30"/>
            </a:gdLst>
            <a:ahLst/>
            <a:cxnLst>
              <a:cxn ang="T6">
                <a:pos x="T0" y="T1"/>
              </a:cxn>
              <a:cxn ang="T7">
                <a:pos x="T2" y="T3"/>
              </a:cxn>
              <a:cxn ang="T8">
                <a:pos x="T4" y="T5"/>
              </a:cxn>
            </a:cxnLst>
            <a:rect l="T9" t="T10" r="T11" b="T12"/>
            <a:pathLst>
              <a:path w="325" h="30">
                <a:moveTo>
                  <a:pt x="0" y="30"/>
                </a:moveTo>
                <a:cubicBezTo>
                  <a:pt x="61" y="28"/>
                  <a:pt x="123" y="27"/>
                  <a:pt x="184" y="23"/>
                </a:cubicBezTo>
                <a:cubicBezTo>
                  <a:pt x="231" y="20"/>
                  <a:pt x="278" y="0"/>
                  <a:pt x="32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9" name="Freeform 15"/>
          <p:cNvSpPr>
            <a:spLocks/>
          </p:cNvSpPr>
          <p:nvPr/>
        </p:nvSpPr>
        <p:spPr bwMode="auto">
          <a:xfrm>
            <a:off x="5486400" y="5791200"/>
            <a:ext cx="1771650" cy="609600"/>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sp>
        <p:nvSpPr>
          <p:cNvPr id="24590" name="Freeform 16"/>
          <p:cNvSpPr>
            <a:spLocks/>
          </p:cNvSpPr>
          <p:nvPr/>
        </p:nvSpPr>
        <p:spPr bwMode="auto">
          <a:xfrm>
            <a:off x="7753350" y="5943600"/>
            <a:ext cx="1771650" cy="609600"/>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sp>
        <p:nvSpPr>
          <p:cNvPr id="24591" name="Freeform 17"/>
          <p:cNvSpPr>
            <a:spLocks/>
          </p:cNvSpPr>
          <p:nvPr/>
        </p:nvSpPr>
        <p:spPr bwMode="auto">
          <a:xfrm>
            <a:off x="8591550" y="5181600"/>
            <a:ext cx="1771650" cy="609600"/>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sp>
        <p:nvSpPr>
          <p:cNvPr id="24592" name="Freeform 18"/>
          <p:cNvSpPr>
            <a:spLocks/>
          </p:cNvSpPr>
          <p:nvPr/>
        </p:nvSpPr>
        <p:spPr bwMode="auto">
          <a:xfrm>
            <a:off x="7823200" y="3962400"/>
            <a:ext cx="1320800" cy="241300"/>
          </a:xfrm>
          <a:custGeom>
            <a:avLst/>
            <a:gdLst>
              <a:gd name="T0" fmla="*/ 2147483646 w 832"/>
              <a:gd name="T1" fmla="*/ 2147483646 h 152"/>
              <a:gd name="T2" fmla="*/ 2147483646 w 832"/>
              <a:gd name="T3" fmla="*/ 2147483646 h 152"/>
              <a:gd name="T4" fmla="*/ 2147483646 w 832"/>
              <a:gd name="T5" fmla="*/ 2147483646 h 152"/>
              <a:gd name="T6" fmla="*/ 2147483646 w 832"/>
              <a:gd name="T7" fmla="*/ 2147483646 h 152"/>
              <a:gd name="T8" fmla="*/ 2147483646 w 832"/>
              <a:gd name="T9" fmla="*/ 2147483646 h 152"/>
              <a:gd name="T10" fmla="*/ 2147483646 w 832"/>
              <a:gd name="T11" fmla="*/ 2147483646 h 152"/>
              <a:gd name="T12" fmla="*/ 2147483646 w 832"/>
              <a:gd name="T13" fmla="*/ 2147483646 h 152"/>
              <a:gd name="T14" fmla="*/ 2147483646 w 832"/>
              <a:gd name="T15" fmla="*/ 2147483646 h 152"/>
              <a:gd name="T16" fmla="*/ 2147483646 w 832"/>
              <a:gd name="T17" fmla="*/ 2147483646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2"/>
              <a:gd name="T28" fmla="*/ 0 h 152"/>
              <a:gd name="T29" fmla="*/ 832 w 83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2" h="152">
                <a:moveTo>
                  <a:pt x="49" y="101"/>
                </a:moveTo>
                <a:cubicBezTo>
                  <a:pt x="0" y="67"/>
                  <a:pt x="8" y="30"/>
                  <a:pt x="71" y="27"/>
                </a:cubicBezTo>
                <a:cubicBezTo>
                  <a:pt x="246" y="19"/>
                  <a:pt x="420" y="17"/>
                  <a:pt x="595" y="12"/>
                </a:cubicBezTo>
                <a:cubicBezTo>
                  <a:pt x="657" y="4"/>
                  <a:pt x="719" y="0"/>
                  <a:pt x="780" y="19"/>
                </a:cubicBezTo>
                <a:cubicBezTo>
                  <a:pt x="825" y="50"/>
                  <a:pt x="832" y="73"/>
                  <a:pt x="810" y="138"/>
                </a:cubicBezTo>
                <a:cubicBezTo>
                  <a:pt x="809" y="140"/>
                  <a:pt x="771" y="149"/>
                  <a:pt x="758" y="152"/>
                </a:cubicBezTo>
                <a:cubicBezTo>
                  <a:pt x="600" y="150"/>
                  <a:pt x="443" y="149"/>
                  <a:pt x="285" y="145"/>
                </a:cubicBezTo>
                <a:cubicBezTo>
                  <a:pt x="251" y="144"/>
                  <a:pt x="222" y="118"/>
                  <a:pt x="189" y="115"/>
                </a:cubicBezTo>
                <a:cubicBezTo>
                  <a:pt x="46" y="101"/>
                  <a:pt x="88" y="140"/>
                  <a:pt x="49" y="101"/>
                </a:cubicBezTo>
                <a:close/>
              </a:path>
            </a:pathLst>
          </a:custGeom>
          <a:solidFill>
            <a:srgbClr val="FF99CC"/>
          </a:solidFill>
          <a:ln w="9525">
            <a:solidFill>
              <a:schemeClr val="tx1"/>
            </a:solidFill>
            <a:round/>
            <a:headEnd/>
            <a:tailEnd/>
          </a:ln>
        </p:spPr>
        <p:txBody>
          <a:bodyPr/>
          <a:lstStyle/>
          <a:p>
            <a:endParaRPr lang="en-US"/>
          </a:p>
        </p:txBody>
      </p:sp>
      <p:sp>
        <p:nvSpPr>
          <p:cNvPr id="24593" name="Freeform 21"/>
          <p:cNvSpPr>
            <a:spLocks/>
          </p:cNvSpPr>
          <p:nvPr/>
        </p:nvSpPr>
        <p:spPr bwMode="auto">
          <a:xfrm>
            <a:off x="3506788" y="4911725"/>
            <a:ext cx="1446212" cy="1260475"/>
          </a:xfrm>
          <a:custGeom>
            <a:avLst/>
            <a:gdLst>
              <a:gd name="T0" fmla="*/ 2147483646 w 911"/>
              <a:gd name="T1" fmla="*/ 2147483646 h 794"/>
              <a:gd name="T2" fmla="*/ 2147483646 w 911"/>
              <a:gd name="T3" fmla="*/ 2147483646 h 794"/>
              <a:gd name="T4" fmla="*/ 2147483646 w 911"/>
              <a:gd name="T5" fmla="*/ 2147483646 h 794"/>
              <a:gd name="T6" fmla="*/ 2147483646 w 911"/>
              <a:gd name="T7" fmla="*/ 2147483646 h 794"/>
              <a:gd name="T8" fmla="*/ 2147483646 w 911"/>
              <a:gd name="T9" fmla="*/ 2147483646 h 794"/>
              <a:gd name="T10" fmla="*/ 2147483646 w 911"/>
              <a:gd name="T11" fmla="*/ 2147483646 h 794"/>
              <a:gd name="T12" fmla="*/ 2147483646 w 911"/>
              <a:gd name="T13" fmla="*/ 2147483646 h 794"/>
              <a:gd name="T14" fmla="*/ 2147483646 w 911"/>
              <a:gd name="T15" fmla="*/ 2147483646 h 794"/>
              <a:gd name="T16" fmla="*/ 2147483646 w 911"/>
              <a:gd name="T17" fmla="*/ 2147483646 h 794"/>
              <a:gd name="T18" fmla="*/ 2147483646 w 911"/>
              <a:gd name="T19" fmla="*/ 2147483646 h 794"/>
              <a:gd name="T20" fmla="*/ 2147483646 w 911"/>
              <a:gd name="T21" fmla="*/ 2147483646 h 794"/>
              <a:gd name="T22" fmla="*/ 2147483646 w 911"/>
              <a:gd name="T23" fmla="*/ 2147483646 h 794"/>
              <a:gd name="T24" fmla="*/ 2147483646 w 911"/>
              <a:gd name="T25" fmla="*/ 2147483646 h 794"/>
              <a:gd name="T26" fmla="*/ 2147483646 w 911"/>
              <a:gd name="T27" fmla="*/ 2147483646 h 794"/>
              <a:gd name="T28" fmla="*/ 2147483646 w 911"/>
              <a:gd name="T29" fmla="*/ 2147483646 h 794"/>
              <a:gd name="T30" fmla="*/ 2147483646 w 911"/>
              <a:gd name="T31" fmla="*/ 2147483646 h 794"/>
              <a:gd name="T32" fmla="*/ 2147483646 w 911"/>
              <a:gd name="T33" fmla="*/ 2147483646 h 794"/>
              <a:gd name="T34" fmla="*/ 2147483646 w 911"/>
              <a:gd name="T35" fmla="*/ 2147483646 h 794"/>
              <a:gd name="T36" fmla="*/ 2147483646 w 911"/>
              <a:gd name="T37" fmla="*/ 2147483646 h 794"/>
              <a:gd name="T38" fmla="*/ 2147483646 w 911"/>
              <a:gd name="T39" fmla="*/ 2147483646 h 794"/>
              <a:gd name="T40" fmla="*/ 2147483646 w 911"/>
              <a:gd name="T41" fmla="*/ 2147483646 h 794"/>
              <a:gd name="T42" fmla="*/ 2147483646 w 911"/>
              <a:gd name="T43" fmla="*/ 2147483646 h 794"/>
              <a:gd name="T44" fmla="*/ 2147483646 w 911"/>
              <a:gd name="T45" fmla="*/ 2147483646 h 794"/>
              <a:gd name="T46" fmla="*/ 2147483646 w 911"/>
              <a:gd name="T47" fmla="*/ 2147483646 h 794"/>
              <a:gd name="T48" fmla="*/ 2147483646 w 911"/>
              <a:gd name="T49" fmla="*/ 2147483646 h 7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1"/>
              <a:gd name="T76" fmla="*/ 0 h 794"/>
              <a:gd name="T77" fmla="*/ 911 w 911"/>
              <a:gd name="T78" fmla="*/ 794 h 7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1" h="794">
                <a:moveTo>
                  <a:pt x="615" y="77"/>
                </a:moveTo>
                <a:cubicBezTo>
                  <a:pt x="598" y="51"/>
                  <a:pt x="585" y="42"/>
                  <a:pt x="556" y="33"/>
                </a:cubicBezTo>
                <a:cubicBezTo>
                  <a:pt x="458" y="36"/>
                  <a:pt x="347" y="0"/>
                  <a:pt x="261" y="48"/>
                </a:cubicBezTo>
                <a:cubicBezTo>
                  <a:pt x="246" y="57"/>
                  <a:pt x="234" y="71"/>
                  <a:pt x="217" y="77"/>
                </a:cubicBezTo>
                <a:cubicBezTo>
                  <a:pt x="209" y="80"/>
                  <a:pt x="201" y="81"/>
                  <a:pt x="194" y="85"/>
                </a:cubicBezTo>
                <a:cubicBezTo>
                  <a:pt x="179" y="93"/>
                  <a:pt x="165" y="104"/>
                  <a:pt x="150" y="114"/>
                </a:cubicBezTo>
                <a:cubicBezTo>
                  <a:pt x="143" y="119"/>
                  <a:pt x="128" y="129"/>
                  <a:pt x="128" y="129"/>
                </a:cubicBezTo>
                <a:cubicBezTo>
                  <a:pt x="111" y="154"/>
                  <a:pt x="94" y="171"/>
                  <a:pt x="69" y="188"/>
                </a:cubicBezTo>
                <a:cubicBezTo>
                  <a:pt x="55" y="246"/>
                  <a:pt x="72" y="193"/>
                  <a:pt x="47" y="240"/>
                </a:cubicBezTo>
                <a:cubicBezTo>
                  <a:pt x="32" y="269"/>
                  <a:pt x="25" y="304"/>
                  <a:pt x="17" y="336"/>
                </a:cubicBezTo>
                <a:cubicBezTo>
                  <a:pt x="21" y="435"/>
                  <a:pt x="0" y="488"/>
                  <a:pt x="47" y="557"/>
                </a:cubicBezTo>
                <a:cubicBezTo>
                  <a:pt x="59" y="595"/>
                  <a:pt x="82" y="617"/>
                  <a:pt x="106" y="646"/>
                </a:cubicBezTo>
                <a:cubicBezTo>
                  <a:pt x="122" y="666"/>
                  <a:pt x="138" y="696"/>
                  <a:pt x="158" y="712"/>
                </a:cubicBezTo>
                <a:cubicBezTo>
                  <a:pt x="161" y="714"/>
                  <a:pt x="199" y="726"/>
                  <a:pt x="202" y="727"/>
                </a:cubicBezTo>
                <a:cubicBezTo>
                  <a:pt x="250" y="760"/>
                  <a:pt x="309" y="774"/>
                  <a:pt x="364" y="794"/>
                </a:cubicBezTo>
                <a:cubicBezTo>
                  <a:pt x="443" y="791"/>
                  <a:pt x="522" y="791"/>
                  <a:pt x="601" y="786"/>
                </a:cubicBezTo>
                <a:cubicBezTo>
                  <a:pt x="634" y="784"/>
                  <a:pt x="657" y="752"/>
                  <a:pt x="689" y="742"/>
                </a:cubicBezTo>
                <a:cubicBezTo>
                  <a:pt x="713" y="726"/>
                  <a:pt x="724" y="706"/>
                  <a:pt x="748" y="690"/>
                </a:cubicBezTo>
                <a:cubicBezTo>
                  <a:pt x="759" y="661"/>
                  <a:pt x="775" y="648"/>
                  <a:pt x="800" y="631"/>
                </a:cubicBezTo>
                <a:cubicBezTo>
                  <a:pt x="826" y="593"/>
                  <a:pt x="859" y="561"/>
                  <a:pt x="881" y="520"/>
                </a:cubicBezTo>
                <a:cubicBezTo>
                  <a:pt x="895" y="493"/>
                  <a:pt x="901" y="461"/>
                  <a:pt x="911" y="432"/>
                </a:cubicBezTo>
                <a:cubicBezTo>
                  <a:pt x="905" y="359"/>
                  <a:pt x="904" y="325"/>
                  <a:pt x="866" y="269"/>
                </a:cubicBezTo>
                <a:cubicBezTo>
                  <a:pt x="841" y="192"/>
                  <a:pt x="793" y="156"/>
                  <a:pt x="719" y="136"/>
                </a:cubicBezTo>
                <a:cubicBezTo>
                  <a:pt x="694" y="120"/>
                  <a:pt x="688" y="101"/>
                  <a:pt x="660" y="92"/>
                </a:cubicBezTo>
                <a:cubicBezTo>
                  <a:pt x="632" y="73"/>
                  <a:pt x="647" y="77"/>
                  <a:pt x="615" y="77"/>
                </a:cubicBezTo>
                <a:close/>
              </a:path>
            </a:pathLst>
          </a:custGeom>
          <a:solidFill>
            <a:schemeClr val="bg2"/>
          </a:solidFill>
          <a:ln w="9525">
            <a:solidFill>
              <a:schemeClr val="tx1"/>
            </a:solidFill>
            <a:round/>
            <a:headEnd/>
            <a:tailEnd/>
          </a:ln>
        </p:spPr>
        <p:txBody>
          <a:bodyPr/>
          <a:lstStyle/>
          <a:p>
            <a:endParaRPr lang="en-US"/>
          </a:p>
        </p:txBody>
      </p:sp>
      <p:sp>
        <p:nvSpPr>
          <p:cNvPr id="24594" name="Freeform 22"/>
          <p:cNvSpPr>
            <a:spLocks/>
          </p:cNvSpPr>
          <p:nvPr/>
        </p:nvSpPr>
        <p:spPr bwMode="auto">
          <a:xfrm>
            <a:off x="3690938" y="5322888"/>
            <a:ext cx="442912" cy="685800"/>
          </a:xfrm>
          <a:custGeom>
            <a:avLst/>
            <a:gdLst>
              <a:gd name="T0" fmla="*/ 2147483646 w 279"/>
              <a:gd name="T1" fmla="*/ 2147483646 h 432"/>
              <a:gd name="T2" fmla="*/ 2147483646 w 279"/>
              <a:gd name="T3" fmla="*/ 2147483646 h 432"/>
              <a:gd name="T4" fmla="*/ 2147483646 w 279"/>
              <a:gd name="T5" fmla="*/ 0 h 432"/>
              <a:gd name="T6" fmla="*/ 2147483646 w 279"/>
              <a:gd name="T7" fmla="*/ 2147483646 h 432"/>
              <a:gd name="T8" fmla="*/ 2147483646 w 279"/>
              <a:gd name="T9" fmla="*/ 2147483646 h 432"/>
              <a:gd name="T10" fmla="*/ 2147483646 w 279"/>
              <a:gd name="T11" fmla="*/ 2147483646 h 432"/>
              <a:gd name="T12" fmla="*/ 2147483646 w 279"/>
              <a:gd name="T13" fmla="*/ 2147483646 h 432"/>
              <a:gd name="T14" fmla="*/ 2147483646 w 279"/>
              <a:gd name="T15" fmla="*/ 2147483646 h 432"/>
              <a:gd name="T16" fmla="*/ 2147483646 w 279"/>
              <a:gd name="T17" fmla="*/ 2147483646 h 432"/>
              <a:gd name="T18" fmla="*/ 2147483646 w 279"/>
              <a:gd name="T19" fmla="*/ 2147483646 h 432"/>
              <a:gd name="T20" fmla="*/ 2147483646 w 279"/>
              <a:gd name="T21" fmla="*/ 2147483646 h 432"/>
              <a:gd name="T22" fmla="*/ 2147483646 w 279"/>
              <a:gd name="T23" fmla="*/ 2147483646 h 432"/>
              <a:gd name="T24" fmla="*/ 2147483646 w 279"/>
              <a:gd name="T25" fmla="*/ 2147483646 h 4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9"/>
              <a:gd name="T40" fmla="*/ 0 h 432"/>
              <a:gd name="T41" fmla="*/ 279 w 279"/>
              <a:gd name="T42" fmla="*/ 432 h 4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9" h="432">
                <a:moveTo>
                  <a:pt x="60" y="162"/>
                </a:moveTo>
                <a:cubicBezTo>
                  <a:pt x="24" y="153"/>
                  <a:pt x="20" y="145"/>
                  <a:pt x="9" y="110"/>
                </a:cubicBezTo>
                <a:cubicBezTo>
                  <a:pt x="14" y="54"/>
                  <a:pt x="0" y="17"/>
                  <a:pt x="53" y="0"/>
                </a:cubicBezTo>
                <a:cubicBezTo>
                  <a:pt x="95" y="8"/>
                  <a:pt x="99" y="12"/>
                  <a:pt x="112" y="51"/>
                </a:cubicBezTo>
                <a:cubicBezTo>
                  <a:pt x="117" y="84"/>
                  <a:pt x="124" y="109"/>
                  <a:pt x="134" y="140"/>
                </a:cubicBezTo>
                <a:cubicBezTo>
                  <a:pt x="121" y="195"/>
                  <a:pt x="122" y="154"/>
                  <a:pt x="75" y="169"/>
                </a:cubicBezTo>
                <a:cubicBezTo>
                  <a:pt x="73" y="197"/>
                  <a:pt x="48" y="348"/>
                  <a:pt x="75" y="376"/>
                </a:cubicBezTo>
                <a:cubicBezTo>
                  <a:pt x="91" y="393"/>
                  <a:pt x="119" y="391"/>
                  <a:pt x="141" y="398"/>
                </a:cubicBezTo>
                <a:cubicBezTo>
                  <a:pt x="149" y="401"/>
                  <a:pt x="164" y="406"/>
                  <a:pt x="164" y="406"/>
                </a:cubicBezTo>
                <a:cubicBezTo>
                  <a:pt x="279" y="397"/>
                  <a:pt x="277" y="432"/>
                  <a:pt x="260" y="332"/>
                </a:cubicBezTo>
                <a:cubicBezTo>
                  <a:pt x="259" y="324"/>
                  <a:pt x="257" y="316"/>
                  <a:pt x="252" y="310"/>
                </a:cubicBezTo>
                <a:cubicBezTo>
                  <a:pt x="226" y="279"/>
                  <a:pt x="153" y="283"/>
                  <a:pt x="127" y="280"/>
                </a:cubicBezTo>
                <a:cubicBezTo>
                  <a:pt x="115" y="278"/>
                  <a:pt x="90" y="273"/>
                  <a:pt x="90" y="273"/>
                </a:cubicBezTo>
              </a:path>
            </a:pathLst>
          </a:custGeom>
          <a:solidFill>
            <a:srgbClr val="993300"/>
          </a:solidFill>
          <a:ln w="25400">
            <a:solidFill>
              <a:schemeClr val="tx1"/>
            </a:solidFill>
            <a:round/>
            <a:headEnd/>
            <a:tailEnd/>
          </a:ln>
        </p:spPr>
        <p:txBody>
          <a:bodyPr/>
          <a:lstStyle/>
          <a:p>
            <a:endParaRPr lang="en-US"/>
          </a:p>
        </p:txBody>
      </p:sp>
      <p:sp>
        <p:nvSpPr>
          <p:cNvPr id="24595" name="Freeform 23"/>
          <p:cNvSpPr>
            <a:spLocks/>
          </p:cNvSpPr>
          <p:nvPr/>
        </p:nvSpPr>
        <p:spPr bwMode="auto">
          <a:xfrm>
            <a:off x="4138613" y="5741988"/>
            <a:ext cx="312737" cy="207962"/>
          </a:xfrm>
          <a:custGeom>
            <a:avLst/>
            <a:gdLst>
              <a:gd name="T0" fmla="*/ 0 w 197"/>
              <a:gd name="T1" fmla="*/ 2147483646 h 131"/>
              <a:gd name="T2" fmla="*/ 2147483646 w 197"/>
              <a:gd name="T3" fmla="*/ 2147483646 h 131"/>
              <a:gd name="T4" fmla="*/ 2147483646 w 197"/>
              <a:gd name="T5" fmla="*/ 2147483646 h 131"/>
              <a:gd name="T6" fmla="*/ 2147483646 w 197"/>
              <a:gd name="T7" fmla="*/ 2147483646 h 131"/>
              <a:gd name="T8" fmla="*/ 2147483646 w 197"/>
              <a:gd name="T9" fmla="*/ 2147483646 h 131"/>
              <a:gd name="T10" fmla="*/ 2147483646 w 197"/>
              <a:gd name="T11" fmla="*/ 2147483646 h 131"/>
              <a:gd name="T12" fmla="*/ 2147483646 w 197"/>
              <a:gd name="T13" fmla="*/ 2147483646 h 131"/>
              <a:gd name="T14" fmla="*/ 2147483646 w 197"/>
              <a:gd name="T15" fmla="*/ 2147483646 h 131"/>
              <a:gd name="T16" fmla="*/ 2147483646 w 197"/>
              <a:gd name="T17" fmla="*/ 2147483646 h 131"/>
              <a:gd name="T18" fmla="*/ 2147483646 w 197"/>
              <a:gd name="T19" fmla="*/ 2147483646 h 131"/>
              <a:gd name="T20" fmla="*/ 2147483646 w 197"/>
              <a:gd name="T21" fmla="*/ 2147483646 h 1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
              <a:gd name="T34" fmla="*/ 0 h 131"/>
              <a:gd name="T35" fmla="*/ 197 w 197"/>
              <a:gd name="T36" fmla="*/ 131 h 1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 h="131">
                <a:moveTo>
                  <a:pt x="0" y="112"/>
                </a:moveTo>
                <a:cubicBezTo>
                  <a:pt x="15" y="102"/>
                  <a:pt x="29" y="93"/>
                  <a:pt x="44" y="83"/>
                </a:cubicBezTo>
                <a:cubicBezTo>
                  <a:pt x="51" y="78"/>
                  <a:pt x="66" y="68"/>
                  <a:pt x="66" y="68"/>
                </a:cubicBezTo>
                <a:cubicBezTo>
                  <a:pt x="71" y="61"/>
                  <a:pt x="77" y="54"/>
                  <a:pt x="81" y="46"/>
                </a:cubicBezTo>
                <a:cubicBezTo>
                  <a:pt x="87" y="32"/>
                  <a:pt x="96" y="1"/>
                  <a:pt x="96" y="1"/>
                </a:cubicBezTo>
                <a:cubicBezTo>
                  <a:pt x="125" y="4"/>
                  <a:pt x="156" y="0"/>
                  <a:pt x="184" y="9"/>
                </a:cubicBezTo>
                <a:cubicBezTo>
                  <a:pt x="191" y="11"/>
                  <a:pt x="192" y="23"/>
                  <a:pt x="192" y="31"/>
                </a:cubicBezTo>
                <a:cubicBezTo>
                  <a:pt x="192" y="61"/>
                  <a:pt x="197" y="93"/>
                  <a:pt x="184" y="120"/>
                </a:cubicBezTo>
                <a:cubicBezTo>
                  <a:pt x="179" y="131"/>
                  <a:pt x="159" y="125"/>
                  <a:pt x="147" y="127"/>
                </a:cubicBezTo>
                <a:cubicBezTo>
                  <a:pt x="123" y="125"/>
                  <a:pt x="98" y="125"/>
                  <a:pt x="74" y="120"/>
                </a:cubicBezTo>
                <a:cubicBezTo>
                  <a:pt x="65" y="118"/>
                  <a:pt x="51" y="105"/>
                  <a:pt x="51" y="105"/>
                </a:cubicBezTo>
              </a:path>
            </a:pathLst>
          </a:custGeom>
          <a:solidFill>
            <a:srgbClr val="993300"/>
          </a:solidFill>
          <a:ln w="25400">
            <a:solidFill>
              <a:schemeClr val="tx1"/>
            </a:solidFill>
            <a:round/>
            <a:headEnd/>
            <a:tailEnd/>
          </a:ln>
        </p:spPr>
        <p:txBody>
          <a:bodyPr/>
          <a:lstStyle/>
          <a:p>
            <a:endParaRPr lang="en-US"/>
          </a:p>
        </p:txBody>
      </p:sp>
      <p:sp>
        <p:nvSpPr>
          <p:cNvPr id="24596" name="Freeform 24"/>
          <p:cNvSpPr>
            <a:spLocks/>
          </p:cNvSpPr>
          <p:nvPr/>
        </p:nvSpPr>
        <p:spPr bwMode="auto">
          <a:xfrm>
            <a:off x="6707188" y="4572000"/>
            <a:ext cx="1446212" cy="1260475"/>
          </a:xfrm>
          <a:custGeom>
            <a:avLst/>
            <a:gdLst>
              <a:gd name="T0" fmla="*/ 2147483646 w 911"/>
              <a:gd name="T1" fmla="*/ 2147483646 h 794"/>
              <a:gd name="T2" fmla="*/ 2147483646 w 911"/>
              <a:gd name="T3" fmla="*/ 2147483646 h 794"/>
              <a:gd name="T4" fmla="*/ 2147483646 w 911"/>
              <a:gd name="T5" fmla="*/ 2147483646 h 794"/>
              <a:gd name="T6" fmla="*/ 2147483646 w 911"/>
              <a:gd name="T7" fmla="*/ 2147483646 h 794"/>
              <a:gd name="T8" fmla="*/ 2147483646 w 911"/>
              <a:gd name="T9" fmla="*/ 2147483646 h 794"/>
              <a:gd name="T10" fmla="*/ 2147483646 w 911"/>
              <a:gd name="T11" fmla="*/ 2147483646 h 794"/>
              <a:gd name="T12" fmla="*/ 2147483646 w 911"/>
              <a:gd name="T13" fmla="*/ 2147483646 h 794"/>
              <a:gd name="T14" fmla="*/ 2147483646 w 911"/>
              <a:gd name="T15" fmla="*/ 2147483646 h 794"/>
              <a:gd name="T16" fmla="*/ 2147483646 w 911"/>
              <a:gd name="T17" fmla="*/ 2147483646 h 794"/>
              <a:gd name="T18" fmla="*/ 2147483646 w 911"/>
              <a:gd name="T19" fmla="*/ 2147483646 h 794"/>
              <a:gd name="T20" fmla="*/ 2147483646 w 911"/>
              <a:gd name="T21" fmla="*/ 2147483646 h 794"/>
              <a:gd name="T22" fmla="*/ 2147483646 w 911"/>
              <a:gd name="T23" fmla="*/ 2147483646 h 794"/>
              <a:gd name="T24" fmla="*/ 2147483646 w 911"/>
              <a:gd name="T25" fmla="*/ 2147483646 h 794"/>
              <a:gd name="T26" fmla="*/ 2147483646 w 911"/>
              <a:gd name="T27" fmla="*/ 2147483646 h 794"/>
              <a:gd name="T28" fmla="*/ 2147483646 w 911"/>
              <a:gd name="T29" fmla="*/ 2147483646 h 794"/>
              <a:gd name="T30" fmla="*/ 2147483646 w 911"/>
              <a:gd name="T31" fmla="*/ 2147483646 h 794"/>
              <a:gd name="T32" fmla="*/ 2147483646 w 911"/>
              <a:gd name="T33" fmla="*/ 2147483646 h 794"/>
              <a:gd name="T34" fmla="*/ 2147483646 w 911"/>
              <a:gd name="T35" fmla="*/ 2147483646 h 794"/>
              <a:gd name="T36" fmla="*/ 2147483646 w 911"/>
              <a:gd name="T37" fmla="*/ 2147483646 h 794"/>
              <a:gd name="T38" fmla="*/ 2147483646 w 911"/>
              <a:gd name="T39" fmla="*/ 2147483646 h 794"/>
              <a:gd name="T40" fmla="*/ 2147483646 w 911"/>
              <a:gd name="T41" fmla="*/ 2147483646 h 794"/>
              <a:gd name="T42" fmla="*/ 2147483646 w 911"/>
              <a:gd name="T43" fmla="*/ 2147483646 h 794"/>
              <a:gd name="T44" fmla="*/ 2147483646 w 911"/>
              <a:gd name="T45" fmla="*/ 2147483646 h 794"/>
              <a:gd name="T46" fmla="*/ 2147483646 w 911"/>
              <a:gd name="T47" fmla="*/ 2147483646 h 794"/>
              <a:gd name="T48" fmla="*/ 2147483646 w 911"/>
              <a:gd name="T49" fmla="*/ 2147483646 h 7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1"/>
              <a:gd name="T76" fmla="*/ 0 h 794"/>
              <a:gd name="T77" fmla="*/ 911 w 911"/>
              <a:gd name="T78" fmla="*/ 794 h 7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1" h="794">
                <a:moveTo>
                  <a:pt x="615" y="77"/>
                </a:moveTo>
                <a:cubicBezTo>
                  <a:pt x="598" y="51"/>
                  <a:pt x="585" y="42"/>
                  <a:pt x="556" y="33"/>
                </a:cubicBezTo>
                <a:cubicBezTo>
                  <a:pt x="458" y="36"/>
                  <a:pt x="347" y="0"/>
                  <a:pt x="261" y="48"/>
                </a:cubicBezTo>
                <a:cubicBezTo>
                  <a:pt x="246" y="57"/>
                  <a:pt x="234" y="71"/>
                  <a:pt x="217" y="77"/>
                </a:cubicBezTo>
                <a:cubicBezTo>
                  <a:pt x="209" y="80"/>
                  <a:pt x="201" y="81"/>
                  <a:pt x="194" y="85"/>
                </a:cubicBezTo>
                <a:cubicBezTo>
                  <a:pt x="179" y="93"/>
                  <a:pt x="165" y="104"/>
                  <a:pt x="150" y="114"/>
                </a:cubicBezTo>
                <a:cubicBezTo>
                  <a:pt x="143" y="119"/>
                  <a:pt x="128" y="129"/>
                  <a:pt x="128" y="129"/>
                </a:cubicBezTo>
                <a:cubicBezTo>
                  <a:pt x="111" y="154"/>
                  <a:pt x="94" y="171"/>
                  <a:pt x="69" y="188"/>
                </a:cubicBezTo>
                <a:cubicBezTo>
                  <a:pt x="55" y="246"/>
                  <a:pt x="72" y="193"/>
                  <a:pt x="47" y="240"/>
                </a:cubicBezTo>
                <a:cubicBezTo>
                  <a:pt x="32" y="269"/>
                  <a:pt x="25" y="304"/>
                  <a:pt x="17" y="336"/>
                </a:cubicBezTo>
                <a:cubicBezTo>
                  <a:pt x="21" y="435"/>
                  <a:pt x="0" y="488"/>
                  <a:pt x="47" y="557"/>
                </a:cubicBezTo>
                <a:cubicBezTo>
                  <a:pt x="59" y="595"/>
                  <a:pt x="82" y="617"/>
                  <a:pt x="106" y="646"/>
                </a:cubicBezTo>
                <a:cubicBezTo>
                  <a:pt x="122" y="666"/>
                  <a:pt x="138" y="696"/>
                  <a:pt x="158" y="712"/>
                </a:cubicBezTo>
                <a:cubicBezTo>
                  <a:pt x="161" y="714"/>
                  <a:pt x="199" y="726"/>
                  <a:pt x="202" y="727"/>
                </a:cubicBezTo>
                <a:cubicBezTo>
                  <a:pt x="250" y="760"/>
                  <a:pt x="309" y="774"/>
                  <a:pt x="364" y="794"/>
                </a:cubicBezTo>
                <a:cubicBezTo>
                  <a:pt x="443" y="791"/>
                  <a:pt x="522" y="791"/>
                  <a:pt x="601" y="786"/>
                </a:cubicBezTo>
                <a:cubicBezTo>
                  <a:pt x="634" y="784"/>
                  <a:pt x="657" y="752"/>
                  <a:pt x="689" y="742"/>
                </a:cubicBezTo>
                <a:cubicBezTo>
                  <a:pt x="713" y="726"/>
                  <a:pt x="724" y="706"/>
                  <a:pt x="748" y="690"/>
                </a:cubicBezTo>
                <a:cubicBezTo>
                  <a:pt x="759" y="661"/>
                  <a:pt x="775" y="648"/>
                  <a:pt x="800" y="631"/>
                </a:cubicBezTo>
                <a:cubicBezTo>
                  <a:pt x="826" y="593"/>
                  <a:pt x="859" y="561"/>
                  <a:pt x="881" y="520"/>
                </a:cubicBezTo>
                <a:cubicBezTo>
                  <a:pt x="895" y="493"/>
                  <a:pt x="901" y="461"/>
                  <a:pt x="911" y="432"/>
                </a:cubicBezTo>
                <a:cubicBezTo>
                  <a:pt x="905" y="359"/>
                  <a:pt x="904" y="325"/>
                  <a:pt x="866" y="269"/>
                </a:cubicBezTo>
                <a:cubicBezTo>
                  <a:pt x="841" y="192"/>
                  <a:pt x="793" y="156"/>
                  <a:pt x="719" y="136"/>
                </a:cubicBezTo>
                <a:cubicBezTo>
                  <a:pt x="694" y="120"/>
                  <a:pt x="688" y="101"/>
                  <a:pt x="660" y="92"/>
                </a:cubicBezTo>
                <a:cubicBezTo>
                  <a:pt x="632" y="73"/>
                  <a:pt x="647" y="77"/>
                  <a:pt x="615" y="77"/>
                </a:cubicBezTo>
                <a:close/>
              </a:path>
            </a:pathLst>
          </a:custGeom>
          <a:solidFill>
            <a:schemeClr val="bg2"/>
          </a:solidFill>
          <a:ln w="9525">
            <a:solidFill>
              <a:schemeClr val="tx1"/>
            </a:solidFill>
            <a:round/>
            <a:headEnd/>
            <a:tailEnd/>
          </a:ln>
        </p:spPr>
        <p:txBody>
          <a:bodyPr/>
          <a:lstStyle/>
          <a:p>
            <a:endParaRPr lang="en-US"/>
          </a:p>
        </p:txBody>
      </p:sp>
      <p:sp>
        <p:nvSpPr>
          <p:cNvPr id="24597" name="Freeform 25"/>
          <p:cNvSpPr>
            <a:spLocks/>
          </p:cNvSpPr>
          <p:nvPr/>
        </p:nvSpPr>
        <p:spPr bwMode="auto">
          <a:xfrm>
            <a:off x="7097713" y="4800600"/>
            <a:ext cx="827087" cy="635000"/>
          </a:xfrm>
          <a:custGeom>
            <a:avLst/>
            <a:gdLst>
              <a:gd name="T0" fmla="*/ 2147483646 w 521"/>
              <a:gd name="T1" fmla="*/ 2147483646 h 400"/>
              <a:gd name="T2" fmla="*/ 2147483646 w 521"/>
              <a:gd name="T3" fmla="*/ 2147483646 h 400"/>
              <a:gd name="T4" fmla="*/ 2147483646 w 521"/>
              <a:gd name="T5" fmla="*/ 2147483646 h 400"/>
              <a:gd name="T6" fmla="*/ 2147483646 w 521"/>
              <a:gd name="T7" fmla="*/ 2147483646 h 400"/>
              <a:gd name="T8" fmla="*/ 2147483646 w 521"/>
              <a:gd name="T9" fmla="*/ 2147483646 h 400"/>
              <a:gd name="T10" fmla="*/ 2147483646 w 521"/>
              <a:gd name="T11" fmla="*/ 0 h 400"/>
              <a:gd name="T12" fmla="*/ 2147483646 w 521"/>
              <a:gd name="T13" fmla="*/ 2147483646 h 400"/>
              <a:gd name="T14" fmla="*/ 2147483646 w 521"/>
              <a:gd name="T15" fmla="*/ 2147483646 h 400"/>
              <a:gd name="T16" fmla="*/ 2147483646 w 521"/>
              <a:gd name="T17" fmla="*/ 2147483646 h 400"/>
              <a:gd name="T18" fmla="*/ 2147483646 w 521"/>
              <a:gd name="T19" fmla="*/ 2147483646 h 400"/>
              <a:gd name="T20" fmla="*/ 2147483646 w 521"/>
              <a:gd name="T21" fmla="*/ 2147483646 h 400"/>
              <a:gd name="T22" fmla="*/ 2147483646 w 521"/>
              <a:gd name="T23" fmla="*/ 2147483646 h 400"/>
              <a:gd name="T24" fmla="*/ 2147483646 w 521"/>
              <a:gd name="T25" fmla="*/ 2147483646 h 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1"/>
              <a:gd name="T40" fmla="*/ 0 h 400"/>
              <a:gd name="T41" fmla="*/ 521 w 521"/>
              <a:gd name="T42" fmla="*/ 400 h 4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1" h="400">
                <a:moveTo>
                  <a:pt x="75" y="221"/>
                </a:moveTo>
                <a:cubicBezTo>
                  <a:pt x="55" y="219"/>
                  <a:pt x="34" y="222"/>
                  <a:pt x="16" y="214"/>
                </a:cubicBezTo>
                <a:cubicBezTo>
                  <a:pt x="0" y="207"/>
                  <a:pt x="12" y="167"/>
                  <a:pt x="16" y="162"/>
                </a:cubicBezTo>
                <a:cubicBezTo>
                  <a:pt x="21" y="156"/>
                  <a:pt x="31" y="157"/>
                  <a:pt x="38" y="155"/>
                </a:cubicBezTo>
                <a:cubicBezTo>
                  <a:pt x="64" y="117"/>
                  <a:pt x="57" y="62"/>
                  <a:pt x="90" y="29"/>
                </a:cubicBezTo>
                <a:cubicBezTo>
                  <a:pt x="107" y="12"/>
                  <a:pt x="134" y="7"/>
                  <a:pt x="156" y="0"/>
                </a:cubicBezTo>
                <a:cubicBezTo>
                  <a:pt x="296" y="8"/>
                  <a:pt x="249" y="5"/>
                  <a:pt x="341" y="37"/>
                </a:cubicBezTo>
                <a:cubicBezTo>
                  <a:pt x="363" y="59"/>
                  <a:pt x="378" y="72"/>
                  <a:pt x="407" y="81"/>
                </a:cubicBezTo>
                <a:cubicBezTo>
                  <a:pt x="467" y="124"/>
                  <a:pt x="444" y="103"/>
                  <a:pt x="481" y="140"/>
                </a:cubicBezTo>
                <a:cubicBezTo>
                  <a:pt x="521" y="267"/>
                  <a:pt x="489" y="359"/>
                  <a:pt x="378" y="399"/>
                </a:cubicBezTo>
                <a:cubicBezTo>
                  <a:pt x="363" y="396"/>
                  <a:pt x="345" y="400"/>
                  <a:pt x="333" y="391"/>
                </a:cubicBezTo>
                <a:cubicBezTo>
                  <a:pt x="312" y="376"/>
                  <a:pt x="278" y="304"/>
                  <a:pt x="252" y="281"/>
                </a:cubicBezTo>
                <a:cubicBezTo>
                  <a:pt x="205" y="239"/>
                  <a:pt x="138" y="206"/>
                  <a:pt x="75" y="221"/>
                </a:cubicBezTo>
                <a:close/>
              </a:path>
            </a:pathLst>
          </a:custGeom>
          <a:solidFill>
            <a:srgbClr val="993300"/>
          </a:solidFill>
          <a:ln w="25400">
            <a:solidFill>
              <a:schemeClr val="tx1"/>
            </a:solidFill>
            <a:round/>
            <a:headEnd/>
            <a:tailEnd/>
          </a:ln>
        </p:spPr>
        <p:txBody>
          <a:bodyPr/>
          <a:lstStyle/>
          <a:p>
            <a:endParaRPr lang="en-US"/>
          </a:p>
        </p:txBody>
      </p:sp>
      <p:sp>
        <p:nvSpPr>
          <p:cNvPr id="24598" name="Text Box 28"/>
          <p:cNvSpPr txBox="1">
            <a:spLocks noChangeArrowheads="1"/>
          </p:cNvSpPr>
          <p:nvPr/>
        </p:nvSpPr>
        <p:spPr bwMode="auto">
          <a:xfrm>
            <a:off x="1889125" y="5638800"/>
            <a:ext cx="19890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mn-lt"/>
              </a:rPr>
              <a:t>= antigen</a:t>
            </a:r>
          </a:p>
          <a:p>
            <a:pPr>
              <a:spcBef>
                <a:spcPct val="0"/>
              </a:spcBef>
              <a:buFontTx/>
              <a:buNone/>
            </a:pPr>
            <a:r>
              <a:rPr lang="en-US" altLang="en-US" sz="2400" dirty="0">
                <a:latin typeface="+mn-lt"/>
              </a:rPr>
              <a:t>= antibody</a:t>
            </a:r>
          </a:p>
          <a:p>
            <a:pPr>
              <a:spcBef>
                <a:spcPct val="0"/>
              </a:spcBef>
              <a:buFontTx/>
              <a:buNone/>
            </a:pPr>
            <a:r>
              <a:rPr lang="en-US" altLang="en-US" sz="2400" dirty="0">
                <a:latin typeface="+mn-lt"/>
              </a:rPr>
              <a:t>= complement</a:t>
            </a:r>
          </a:p>
        </p:txBody>
      </p:sp>
      <p:sp>
        <p:nvSpPr>
          <p:cNvPr id="24599" name="Freeform 29"/>
          <p:cNvSpPr>
            <a:spLocks/>
          </p:cNvSpPr>
          <p:nvPr/>
        </p:nvSpPr>
        <p:spPr bwMode="auto">
          <a:xfrm>
            <a:off x="6284913" y="1354138"/>
            <a:ext cx="1030287" cy="1008062"/>
          </a:xfrm>
          <a:custGeom>
            <a:avLst/>
            <a:gdLst>
              <a:gd name="T0" fmla="*/ 2147483646 w 649"/>
              <a:gd name="T1" fmla="*/ 0 h 635"/>
              <a:gd name="T2" fmla="*/ 2147483646 w 649"/>
              <a:gd name="T3" fmla="*/ 2147483646 h 635"/>
              <a:gd name="T4" fmla="*/ 2147483646 w 649"/>
              <a:gd name="T5" fmla="*/ 2147483646 h 635"/>
              <a:gd name="T6" fmla="*/ 2147483646 w 649"/>
              <a:gd name="T7" fmla="*/ 2147483646 h 635"/>
              <a:gd name="T8" fmla="*/ 2147483646 w 649"/>
              <a:gd name="T9" fmla="*/ 2147483646 h 635"/>
              <a:gd name="T10" fmla="*/ 2147483646 w 649"/>
              <a:gd name="T11" fmla="*/ 2147483646 h 635"/>
              <a:gd name="T12" fmla="*/ 2147483646 w 649"/>
              <a:gd name="T13" fmla="*/ 2147483646 h 635"/>
              <a:gd name="T14" fmla="*/ 2147483646 w 649"/>
              <a:gd name="T15" fmla="*/ 2147483646 h 635"/>
              <a:gd name="T16" fmla="*/ 2147483646 w 649"/>
              <a:gd name="T17" fmla="*/ 2147483646 h 635"/>
              <a:gd name="T18" fmla="*/ 2147483646 w 649"/>
              <a:gd name="T19" fmla="*/ 2147483646 h 635"/>
              <a:gd name="T20" fmla="*/ 2147483646 w 649"/>
              <a:gd name="T21" fmla="*/ 2147483646 h 635"/>
              <a:gd name="T22" fmla="*/ 2147483646 w 649"/>
              <a:gd name="T23" fmla="*/ 2147483646 h 6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9"/>
              <a:gd name="T37" fmla="*/ 0 h 635"/>
              <a:gd name="T38" fmla="*/ 649 w 649"/>
              <a:gd name="T39" fmla="*/ 635 h 6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9" h="635">
                <a:moveTo>
                  <a:pt x="206" y="0"/>
                </a:moveTo>
                <a:cubicBezTo>
                  <a:pt x="218" y="178"/>
                  <a:pt x="218" y="128"/>
                  <a:pt x="206" y="391"/>
                </a:cubicBezTo>
                <a:cubicBezTo>
                  <a:pt x="205" y="416"/>
                  <a:pt x="169" y="457"/>
                  <a:pt x="169" y="457"/>
                </a:cubicBezTo>
                <a:cubicBezTo>
                  <a:pt x="149" y="524"/>
                  <a:pt x="102" y="513"/>
                  <a:pt x="43" y="531"/>
                </a:cubicBezTo>
                <a:cubicBezTo>
                  <a:pt x="25" y="559"/>
                  <a:pt x="0" y="613"/>
                  <a:pt x="51" y="627"/>
                </a:cubicBezTo>
                <a:cubicBezTo>
                  <a:pt x="70" y="632"/>
                  <a:pt x="90" y="632"/>
                  <a:pt x="110" y="635"/>
                </a:cubicBezTo>
                <a:cubicBezTo>
                  <a:pt x="271" y="625"/>
                  <a:pt x="390" y="623"/>
                  <a:pt x="560" y="627"/>
                </a:cubicBezTo>
                <a:cubicBezTo>
                  <a:pt x="643" y="619"/>
                  <a:pt x="630" y="634"/>
                  <a:pt x="649" y="576"/>
                </a:cubicBezTo>
                <a:cubicBezTo>
                  <a:pt x="640" y="507"/>
                  <a:pt x="639" y="487"/>
                  <a:pt x="568" y="465"/>
                </a:cubicBezTo>
                <a:cubicBezTo>
                  <a:pt x="531" y="440"/>
                  <a:pt x="551" y="457"/>
                  <a:pt x="516" y="406"/>
                </a:cubicBezTo>
                <a:cubicBezTo>
                  <a:pt x="511" y="399"/>
                  <a:pt x="501" y="384"/>
                  <a:pt x="501" y="384"/>
                </a:cubicBezTo>
                <a:cubicBezTo>
                  <a:pt x="468" y="279"/>
                  <a:pt x="479" y="167"/>
                  <a:pt x="479" y="59"/>
                </a:cubicBezTo>
              </a:path>
            </a:pathLst>
          </a:custGeom>
          <a:solidFill>
            <a:srgbClr val="993300"/>
          </a:solidFill>
          <a:ln w="9525">
            <a:solidFill>
              <a:schemeClr val="tx1"/>
            </a:solidFill>
            <a:round/>
            <a:headEnd/>
            <a:tailEnd/>
          </a:ln>
        </p:spPr>
        <p:txBody>
          <a:bodyPr/>
          <a:lstStyle/>
          <a:p>
            <a:endParaRPr lang="en-US"/>
          </a:p>
        </p:txBody>
      </p:sp>
      <p:sp>
        <p:nvSpPr>
          <p:cNvPr id="24600" name="Freeform 30"/>
          <p:cNvSpPr>
            <a:spLocks/>
          </p:cNvSpPr>
          <p:nvPr/>
        </p:nvSpPr>
        <p:spPr bwMode="auto">
          <a:xfrm>
            <a:off x="7656513" y="1409700"/>
            <a:ext cx="903287" cy="1104900"/>
          </a:xfrm>
          <a:custGeom>
            <a:avLst/>
            <a:gdLst>
              <a:gd name="T0" fmla="*/ 2147483646 w 569"/>
              <a:gd name="T1" fmla="*/ 0 h 696"/>
              <a:gd name="T2" fmla="*/ 2147483646 w 569"/>
              <a:gd name="T3" fmla="*/ 2147483646 h 696"/>
              <a:gd name="T4" fmla="*/ 2147483646 w 569"/>
              <a:gd name="T5" fmla="*/ 2147483646 h 696"/>
              <a:gd name="T6" fmla="*/ 2147483646 w 569"/>
              <a:gd name="T7" fmla="*/ 2147483646 h 696"/>
              <a:gd name="T8" fmla="*/ 2147483646 w 569"/>
              <a:gd name="T9" fmla="*/ 2147483646 h 696"/>
              <a:gd name="T10" fmla="*/ 2147483646 w 569"/>
              <a:gd name="T11" fmla="*/ 2147483646 h 696"/>
              <a:gd name="T12" fmla="*/ 2147483646 w 569"/>
              <a:gd name="T13" fmla="*/ 2147483646 h 696"/>
              <a:gd name="T14" fmla="*/ 2147483646 w 569"/>
              <a:gd name="T15" fmla="*/ 2147483646 h 696"/>
              <a:gd name="T16" fmla="*/ 2147483646 w 569"/>
              <a:gd name="T17" fmla="*/ 2147483646 h 696"/>
              <a:gd name="T18" fmla="*/ 2147483646 w 569"/>
              <a:gd name="T19" fmla="*/ 2147483646 h 696"/>
              <a:gd name="T20" fmla="*/ 2147483646 w 569"/>
              <a:gd name="T21" fmla="*/ 2147483646 h 6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9"/>
              <a:gd name="T34" fmla="*/ 0 h 696"/>
              <a:gd name="T35" fmla="*/ 569 w 569"/>
              <a:gd name="T36" fmla="*/ 696 h 6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9" h="696">
                <a:moveTo>
                  <a:pt x="184" y="0"/>
                </a:moveTo>
                <a:cubicBezTo>
                  <a:pt x="181" y="106"/>
                  <a:pt x="181" y="212"/>
                  <a:pt x="176" y="318"/>
                </a:cubicBezTo>
                <a:cubicBezTo>
                  <a:pt x="175" y="342"/>
                  <a:pt x="125" y="370"/>
                  <a:pt x="125" y="370"/>
                </a:cubicBezTo>
                <a:cubicBezTo>
                  <a:pt x="105" y="399"/>
                  <a:pt x="74" y="408"/>
                  <a:pt x="43" y="429"/>
                </a:cubicBezTo>
                <a:cubicBezTo>
                  <a:pt x="36" y="434"/>
                  <a:pt x="21" y="443"/>
                  <a:pt x="21" y="443"/>
                </a:cubicBezTo>
                <a:cubicBezTo>
                  <a:pt x="0" y="512"/>
                  <a:pt x="6" y="472"/>
                  <a:pt x="14" y="562"/>
                </a:cubicBezTo>
                <a:cubicBezTo>
                  <a:pt x="420" y="556"/>
                  <a:pt x="484" y="696"/>
                  <a:pt x="568" y="466"/>
                </a:cubicBezTo>
                <a:cubicBezTo>
                  <a:pt x="565" y="451"/>
                  <a:pt x="569" y="433"/>
                  <a:pt x="560" y="421"/>
                </a:cubicBezTo>
                <a:cubicBezTo>
                  <a:pt x="537" y="389"/>
                  <a:pt x="464" y="366"/>
                  <a:pt x="427" y="355"/>
                </a:cubicBezTo>
                <a:cubicBezTo>
                  <a:pt x="395" y="305"/>
                  <a:pt x="415" y="343"/>
                  <a:pt x="405" y="237"/>
                </a:cubicBezTo>
                <a:cubicBezTo>
                  <a:pt x="399" y="174"/>
                  <a:pt x="383" y="115"/>
                  <a:pt x="383" y="52"/>
                </a:cubicBezTo>
              </a:path>
            </a:pathLst>
          </a:custGeom>
          <a:solidFill>
            <a:srgbClr val="993300"/>
          </a:solidFill>
          <a:ln w="9525">
            <a:solidFill>
              <a:schemeClr val="tx1"/>
            </a:solidFill>
            <a:round/>
            <a:headEnd/>
            <a:tailEnd/>
          </a:ln>
        </p:spPr>
        <p:txBody>
          <a:bodyPr/>
          <a:lstStyle/>
          <a:p>
            <a:endParaRPr lang="en-US"/>
          </a:p>
        </p:txBody>
      </p:sp>
      <p:sp>
        <p:nvSpPr>
          <p:cNvPr id="24601" name="Freeform 31"/>
          <p:cNvSpPr>
            <a:spLocks/>
          </p:cNvSpPr>
          <p:nvPr/>
        </p:nvSpPr>
        <p:spPr bwMode="auto">
          <a:xfrm>
            <a:off x="7304088" y="2225675"/>
            <a:ext cx="374650" cy="60325"/>
          </a:xfrm>
          <a:custGeom>
            <a:avLst/>
            <a:gdLst>
              <a:gd name="T0" fmla="*/ 0 w 236"/>
              <a:gd name="T1" fmla="*/ 2147483646 h 38"/>
              <a:gd name="T2" fmla="*/ 2147483646 w 236"/>
              <a:gd name="T3" fmla="*/ 2147483646 h 38"/>
              <a:gd name="T4" fmla="*/ 2147483646 w 236"/>
              <a:gd name="T5" fmla="*/ 2147483646 h 38"/>
              <a:gd name="T6" fmla="*/ 0 60000 65536"/>
              <a:gd name="T7" fmla="*/ 0 60000 65536"/>
              <a:gd name="T8" fmla="*/ 0 60000 65536"/>
              <a:gd name="T9" fmla="*/ 0 w 236"/>
              <a:gd name="T10" fmla="*/ 0 h 38"/>
              <a:gd name="T11" fmla="*/ 236 w 236"/>
              <a:gd name="T12" fmla="*/ 38 h 38"/>
            </a:gdLst>
            <a:ahLst/>
            <a:cxnLst>
              <a:cxn ang="T6">
                <a:pos x="T0" y="T1"/>
              </a:cxn>
              <a:cxn ang="T7">
                <a:pos x="T2" y="T3"/>
              </a:cxn>
              <a:cxn ang="T8">
                <a:pos x="T4" y="T5"/>
              </a:cxn>
            </a:cxnLst>
            <a:rect l="T9" t="T10" r="T11" b="T12"/>
            <a:pathLst>
              <a:path w="236" h="38">
                <a:moveTo>
                  <a:pt x="0" y="38"/>
                </a:moveTo>
                <a:cubicBezTo>
                  <a:pt x="63" y="15"/>
                  <a:pt x="124" y="13"/>
                  <a:pt x="192" y="8"/>
                </a:cubicBezTo>
                <a:cubicBezTo>
                  <a:pt x="226" y="0"/>
                  <a:pt x="211" y="1"/>
                  <a:pt x="236" y="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2" name="Text Box 32"/>
          <p:cNvSpPr txBox="1">
            <a:spLocks noChangeArrowheads="1"/>
          </p:cNvSpPr>
          <p:nvPr/>
        </p:nvSpPr>
        <p:spPr bwMode="auto">
          <a:xfrm>
            <a:off x="583474" y="124788"/>
            <a:ext cx="11390812"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dirty="0">
                <a:latin typeface="+mn-lt"/>
              </a:rPr>
              <a:t>Glomerular filtration </a:t>
            </a:r>
            <a:r>
              <a:rPr lang="en-US" altLang="en-US" sz="3600" dirty="0" smtClean="0">
                <a:latin typeface="+mn-lt"/>
              </a:rPr>
              <a:t>barrier: </a:t>
            </a:r>
            <a:r>
              <a:rPr lang="en-US" altLang="en-US" sz="3600" dirty="0" smtClean="0">
                <a:solidFill>
                  <a:srgbClr val="FF0000"/>
                </a:solidFill>
                <a:latin typeface="+mn-lt"/>
              </a:rPr>
              <a:t>proximal</a:t>
            </a:r>
            <a:r>
              <a:rPr lang="en-US" altLang="en-US" sz="3600" dirty="0" smtClean="0">
                <a:latin typeface="+mn-lt"/>
              </a:rPr>
              <a:t> </a:t>
            </a:r>
            <a:r>
              <a:rPr lang="en-US" altLang="en-US" sz="3600" dirty="0">
                <a:latin typeface="+mn-lt"/>
              </a:rPr>
              <a:t>versus </a:t>
            </a:r>
            <a:r>
              <a:rPr lang="en-US" altLang="en-US" sz="3600" dirty="0">
                <a:solidFill>
                  <a:srgbClr val="FF0000"/>
                </a:solidFill>
                <a:latin typeface="+mn-lt"/>
              </a:rPr>
              <a:t>distal</a:t>
            </a:r>
            <a:r>
              <a:rPr lang="en-US" altLang="en-US" sz="3600" dirty="0">
                <a:latin typeface="+mn-lt"/>
              </a:rPr>
              <a:t> zones</a:t>
            </a:r>
          </a:p>
        </p:txBody>
      </p:sp>
      <p:cxnSp>
        <p:nvCxnSpPr>
          <p:cNvPr id="24603" name="Straight Arrow Connector 2"/>
          <p:cNvCxnSpPr>
            <a:cxnSpLocks noChangeShapeType="1"/>
          </p:cNvCxnSpPr>
          <p:nvPr/>
        </p:nvCxnSpPr>
        <p:spPr bwMode="auto">
          <a:xfrm flipV="1">
            <a:off x="10222487" y="1981200"/>
            <a:ext cx="60325" cy="2811463"/>
          </a:xfrm>
          <a:prstGeom prst="straightConnector1">
            <a:avLst/>
          </a:prstGeom>
          <a:noFill/>
          <a:ln w="76200" algn="ctr">
            <a:solidFill>
              <a:srgbClr val="0033CC"/>
            </a:solidFill>
            <a:round/>
            <a:headEnd/>
            <a:tailEnd type="triangle" w="med" len="med"/>
          </a:ln>
          <a:extLst>
            <a:ext uri="{909E8E84-426E-40DD-AFC4-6F175D3DCCD1}">
              <a14:hiddenFill xmlns:a14="http://schemas.microsoft.com/office/drawing/2010/main">
                <a:noFill/>
              </a14:hiddenFill>
            </a:ext>
          </a:extLst>
        </p:spPr>
      </p:cxnSp>
      <p:sp>
        <p:nvSpPr>
          <p:cNvPr id="24604" name="TextBox 3"/>
          <p:cNvSpPr txBox="1">
            <a:spLocks noChangeArrowheads="1"/>
          </p:cNvSpPr>
          <p:nvPr/>
        </p:nvSpPr>
        <p:spPr bwMode="auto">
          <a:xfrm>
            <a:off x="10345588" y="3581400"/>
            <a:ext cx="1846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mn-lt"/>
              </a:rPr>
              <a:t>Proximal</a:t>
            </a:r>
            <a:r>
              <a:rPr lang="en-US" altLang="en-US" sz="1800" dirty="0">
                <a:latin typeface="+mn-lt"/>
              </a:rPr>
              <a:t> zone</a:t>
            </a:r>
          </a:p>
        </p:txBody>
      </p:sp>
      <p:sp>
        <p:nvSpPr>
          <p:cNvPr id="24605" name="TextBox 4"/>
          <p:cNvSpPr txBox="1">
            <a:spLocks noChangeArrowheads="1"/>
          </p:cNvSpPr>
          <p:nvPr/>
        </p:nvSpPr>
        <p:spPr bwMode="auto">
          <a:xfrm>
            <a:off x="10451087" y="2450124"/>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FF0000"/>
                </a:solidFill>
                <a:latin typeface="+mn-lt"/>
              </a:rPr>
              <a:t>Distal</a:t>
            </a:r>
            <a:r>
              <a:rPr lang="en-US" altLang="en-US" sz="1800" dirty="0">
                <a:latin typeface="+mn-lt"/>
              </a:rPr>
              <a:t> zone</a:t>
            </a:r>
          </a:p>
        </p:txBody>
      </p:sp>
      <p:grpSp>
        <p:nvGrpSpPr>
          <p:cNvPr id="24607" name="Group 66"/>
          <p:cNvGrpSpPr>
            <a:grpSpLocks noChangeAspect="1"/>
          </p:cNvGrpSpPr>
          <p:nvPr/>
        </p:nvGrpSpPr>
        <p:grpSpPr bwMode="auto">
          <a:xfrm>
            <a:off x="2703513" y="4522788"/>
            <a:ext cx="742950" cy="692150"/>
            <a:chOff x="824" y="937"/>
            <a:chExt cx="1196" cy="1115"/>
          </a:xfrm>
        </p:grpSpPr>
        <p:sp>
          <p:nvSpPr>
            <p:cNvPr id="24668"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4669"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24670" name="Group 6"/>
            <p:cNvGrpSpPr>
              <a:grpSpLocks noChangeAspect="1"/>
            </p:cNvGrpSpPr>
            <p:nvPr/>
          </p:nvGrpSpPr>
          <p:grpSpPr bwMode="auto">
            <a:xfrm>
              <a:off x="846" y="948"/>
              <a:ext cx="1152" cy="1104"/>
              <a:chOff x="1380" y="723"/>
              <a:chExt cx="2999" cy="2877"/>
            </a:xfrm>
          </p:grpSpPr>
          <p:grpSp>
            <p:nvGrpSpPr>
              <p:cNvPr id="24671" name="Group 7"/>
              <p:cNvGrpSpPr>
                <a:grpSpLocks noChangeAspect="1"/>
              </p:cNvGrpSpPr>
              <p:nvPr/>
            </p:nvGrpSpPr>
            <p:grpSpPr bwMode="auto">
              <a:xfrm>
                <a:off x="2928" y="723"/>
                <a:ext cx="1451" cy="2877"/>
                <a:chOff x="1977" y="1384"/>
                <a:chExt cx="827" cy="1640"/>
              </a:xfrm>
            </p:grpSpPr>
            <p:sp>
              <p:nvSpPr>
                <p:cNvPr id="24677"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24678"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24679"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80"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4672" name="Group 12"/>
              <p:cNvGrpSpPr>
                <a:grpSpLocks noChangeAspect="1"/>
              </p:cNvGrpSpPr>
              <p:nvPr/>
            </p:nvGrpSpPr>
            <p:grpSpPr bwMode="auto">
              <a:xfrm flipH="1">
                <a:off x="1380" y="723"/>
                <a:ext cx="1451" cy="2877"/>
                <a:chOff x="1977" y="1384"/>
                <a:chExt cx="827" cy="1640"/>
              </a:xfrm>
            </p:grpSpPr>
            <p:sp>
              <p:nvSpPr>
                <p:cNvPr id="24673"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24674"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24675"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76"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24608" name="Oval 5"/>
          <p:cNvSpPr>
            <a:spLocks noChangeAspect="1" noChangeArrowheads="1"/>
          </p:cNvSpPr>
          <p:nvPr/>
        </p:nvSpPr>
        <p:spPr bwMode="auto">
          <a:xfrm>
            <a:off x="1770063" y="5761038"/>
            <a:ext cx="177800" cy="177800"/>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24609" name="Group 66"/>
          <p:cNvGrpSpPr>
            <a:grpSpLocks noChangeAspect="1"/>
          </p:cNvGrpSpPr>
          <p:nvPr/>
        </p:nvGrpSpPr>
        <p:grpSpPr bwMode="auto">
          <a:xfrm>
            <a:off x="4800600" y="4449763"/>
            <a:ext cx="741363" cy="692150"/>
            <a:chOff x="824" y="937"/>
            <a:chExt cx="1196" cy="1115"/>
          </a:xfrm>
        </p:grpSpPr>
        <p:sp>
          <p:nvSpPr>
            <p:cNvPr id="24655"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4656"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24657" name="Group 6"/>
            <p:cNvGrpSpPr>
              <a:grpSpLocks noChangeAspect="1"/>
            </p:cNvGrpSpPr>
            <p:nvPr/>
          </p:nvGrpSpPr>
          <p:grpSpPr bwMode="auto">
            <a:xfrm>
              <a:off x="846" y="948"/>
              <a:ext cx="1152" cy="1104"/>
              <a:chOff x="1380" y="723"/>
              <a:chExt cx="2999" cy="2877"/>
            </a:xfrm>
          </p:grpSpPr>
          <p:grpSp>
            <p:nvGrpSpPr>
              <p:cNvPr id="24658" name="Group 7"/>
              <p:cNvGrpSpPr>
                <a:grpSpLocks noChangeAspect="1"/>
              </p:cNvGrpSpPr>
              <p:nvPr/>
            </p:nvGrpSpPr>
            <p:grpSpPr bwMode="auto">
              <a:xfrm>
                <a:off x="2928" y="723"/>
                <a:ext cx="1451" cy="2877"/>
                <a:chOff x="1977" y="1384"/>
                <a:chExt cx="827" cy="1640"/>
              </a:xfrm>
            </p:grpSpPr>
            <p:sp>
              <p:nvSpPr>
                <p:cNvPr id="24664"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24665"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24666"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67"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4659" name="Group 12"/>
              <p:cNvGrpSpPr>
                <a:grpSpLocks noChangeAspect="1"/>
              </p:cNvGrpSpPr>
              <p:nvPr/>
            </p:nvGrpSpPr>
            <p:grpSpPr bwMode="auto">
              <a:xfrm flipH="1">
                <a:off x="1380" y="723"/>
                <a:ext cx="1451" cy="2877"/>
                <a:chOff x="1977" y="1384"/>
                <a:chExt cx="827" cy="1640"/>
              </a:xfrm>
            </p:grpSpPr>
            <p:sp>
              <p:nvSpPr>
                <p:cNvPr id="24660"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24661"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24662"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63"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24610" name="Group 66"/>
          <p:cNvGrpSpPr>
            <a:grpSpLocks noChangeAspect="1"/>
          </p:cNvGrpSpPr>
          <p:nvPr/>
        </p:nvGrpSpPr>
        <p:grpSpPr bwMode="auto">
          <a:xfrm>
            <a:off x="8239125" y="4335463"/>
            <a:ext cx="1768475" cy="1295400"/>
            <a:chOff x="725" y="855"/>
            <a:chExt cx="2852" cy="2090"/>
          </a:xfrm>
        </p:grpSpPr>
        <p:sp>
          <p:nvSpPr>
            <p:cNvPr id="24642" name="Oval 4"/>
            <p:cNvSpPr>
              <a:spLocks noChangeAspect="1" noChangeArrowheads="1"/>
            </p:cNvSpPr>
            <p:nvPr/>
          </p:nvSpPr>
          <p:spPr bwMode="auto">
            <a:xfrm>
              <a:off x="3289" y="855"/>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4643" name="Oval 5"/>
            <p:cNvSpPr>
              <a:spLocks noChangeAspect="1" noChangeArrowheads="1"/>
            </p:cNvSpPr>
            <p:nvPr/>
          </p:nvSpPr>
          <p:spPr bwMode="auto">
            <a:xfrm>
              <a:off x="725" y="265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24644" name="Group 6"/>
            <p:cNvGrpSpPr>
              <a:grpSpLocks noChangeAspect="1"/>
            </p:cNvGrpSpPr>
            <p:nvPr/>
          </p:nvGrpSpPr>
          <p:grpSpPr bwMode="auto">
            <a:xfrm>
              <a:off x="846" y="948"/>
              <a:ext cx="1152" cy="1104"/>
              <a:chOff x="1380" y="723"/>
              <a:chExt cx="2999" cy="2877"/>
            </a:xfrm>
          </p:grpSpPr>
          <p:grpSp>
            <p:nvGrpSpPr>
              <p:cNvPr id="24645" name="Group 7"/>
              <p:cNvGrpSpPr>
                <a:grpSpLocks noChangeAspect="1"/>
              </p:cNvGrpSpPr>
              <p:nvPr/>
            </p:nvGrpSpPr>
            <p:grpSpPr bwMode="auto">
              <a:xfrm>
                <a:off x="2928" y="723"/>
                <a:ext cx="1451" cy="2877"/>
                <a:chOff x="1977" y="1384"/>
                <a:chExt cx="827" cy="1640"/>
              </a:xfrm>
            </p:grpSpPr>
            <p:sp>
              <p:nvSpPr>
                <p:cNvPr id="24651"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24652"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24653"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54"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4646" name="Group 12"/>
              <p:cNvGrpSpPr>
                <a:grpSpLocks noChangeAspect="1"/>
              </p:cNvGrpSpPr>
              <p:nvPr/>
            </p:nvGrpSpPr>
            <p:grpSpPr bwMode="auto">
              <a:xfrm flipH="1">
                <a:off x="1380" y="723"/>
                <a:ext cx="1451" cy="2877"/>
                <a:chOff x="1977" y="1384"/>
                <a:chExt cx="827" cy="1640"/>
              </a:xfrm>
            </p:grpSpPr>
            <p:sp>
              <p:nvSpPr>
                <p:cNvPr id="24647"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24648"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24649"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50"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24611" name="Group 6"/>
          <p:cNvGrpSpPr>
            <a:grpSpLocks noChangeAspect="1"/>
          </p:cNvGrpSpPr>
          <p:nvPr/>
        </p:nvGrpSpPr>
        <p:grpSpPr bwMode="auto">
          <a:xfrm>
            <a:off x="1676400" y="6019800"/>
            <a:ext cx="339725" cy="325438"/>
            <a:chOff x="1380" y="723"/>
            <a:chExt cx="2999" cy="2877"/>
          </a:xfrm>
        </p:grpSpPr>
        <p:grpSp>
          <p:nvGrpSpPr>
            <p:cNvPr id="24632" name="Group 7"/>
            <p:cNvGrpSpPr>
              <a:grpSpLocks noChangeAspect="1"/>
            </p:cNvGrpSpPr>
            <p:nvPr/>
          </p:nvGrpSpPr>
          <p:grpSpPr bwMode="auto">
            <a:xfrm>
              <a:off x="2928" y="723"/>
              <a:ext cx="1451" cy="2877"/>
              <a:chOff x="1977" y="1384"/>
              <a:chExt cx="827" cy="1640"/>
            </a:xfrm>
          </p:grpSpPr>
          <p:sp>
            <p:nvSpPr>
              <p:cNvPr id="24638"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24639"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24640"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41"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4633" name="Group 12"/>
            <p:cNvGrpSpPr>
              <a:grpSpLocks noChangeAspect="1"/>
            </p:cNvGrpSpPr>
            <p:nvPr/>
          </p:nvGrpSpPr>
          <p:grpSpPr bwMode="auto">
            <a:xfrm flipH="1">
              <a:off x="1380" y="723"/>
              <a:ext cx="1451" cy="2877"/>
              <a:chOff x="1977" y="1384"/>
              <a:chExt cx="827" cy="1640"/>
            </a:xfrm>
          </p:grpSpPr>
          <p:sp>
            <p:nvSpPr>
              <p:cNvPr id="24634"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24635"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24636"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37"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24612" name="Group 66"/>
          <p:cNvGrpSpPr>
            <a:grpSpLocks noChangeAspect="1"/>
          </p:cNvGrpSpPr>
          <p:nvPr/>
        </p:nvGrpSpPr>
        <p:grpSpPr bwMode="auto">
          <a:xfrm>
            <a:off x="5622925" y="4976813"/>
            <a:ext cx="741363" cy="692150"/>
            <a:chOff x="824" y="937"/>
            <a:chExt cx="1196" cy="1115"/>
          </a:xfrm>
        </p:grpSpPr>
        <p:sp>
          <p:nvSpPr>
            <p:cNvPr id="24619"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4620"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24621" name="Group 6"/>
            <p:cNvGrpSpPr>
              <a:grpSpLocks noChangeAspect="1"/>
            </p:cNvGrpSpPr>
            <p:nvPr/>
          </p:nvGrpSpPr>
          <p:grpSpPr bwMode="auto">
            <a:xfrm>
              <a:off x="846" y="948"/>
              <a:ext cx="1152" cy="1104"/>
              <a:chOff x="1380" y="723"/>
              <a:chExt cx="2999" cy="2877"/>
            </a:xfrm>
          </p:grpSpPr>
          <p:grpSp>
            <p:nvGrpSpPr>
              <p:cNvPr id="24622" name="Group 7"/>
              <p:cNvGrpSpPr>
                <a:grpSpLocks noChangeAspect="1"/>
              </p:cNvGrpSpPr>
              <p:nvPr/>
            </p:nvGrpSpPr>
            <p:grpSpPr bwMode="auto">
              <a:xfrm>
                <a:off x="2928" y="723"/>
                <a:ext cx="1451" cy="2877"/>
                <a:chOff x="1977" y="1384"/>
                <a:chExt cx="827" cy="1640"/>
              </a:xfrm>
            </p:grpSpPr>
            <p:sp>
              <p:nvSpPr>
                <p:cNvPr id="24628"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24629"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24630"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31"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4623" name="Group 12"/>
              <p:cNvGrpSpPr>
                <a:grpSpLocks noChangeAspect="1"/>
              </p:cNvGrpSpPr>
              <p:nvPr/>
            </p:nvGrpSpPr>
            <p:grpSpPr bwMode="auto">
              <a:xfrm flipH="1">
                <a:off x="1380" y="723"/>
                <a:ext cx="1451" cy="2877"/>
                <a:chOff x="1977" y="1384"/>
                <a:chExt cx="827" cy="1640"/>
              </a:xfrm>
            </p:grpSpPr>
            <p:sp>
              <p:nvSpPr>
                <p:cNvPr id="24624"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24625"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24626"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27"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24613" name="Isosceles Triangle 107"/>
          <p:cNvSpPr>
            <a:spLocks noChangeArrowheads="1"/>
          </p:cNvSpPr>
          <p:nvPr/>
        </p:nvSpPr>
        <p:spPr bwMode="auto">
          <a:xfrm>
            <a:off x="1698625" y="6470650"/>
            <a:ext cx="284163" cy="184150"/>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4614" name="Isosceles Triangle 109"/>
          <p:cNvSpPr>
            <a:spLocks noChangeArrowheads="1"/>
          </p:cNvSpPr>
          <p:nvPr/>
        </p:nvSpPr>
        <p:spPr bwMode="auto">
          <a:xfrm rot="5400000">
            <a:off x="5207793" y="4895057"/>
            <a:ext cx="284163" cy="184150"/>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4615" name="Isosceles Triangle 110"/>
          <p:cNvSpPr>
            <a:spLocks noChangeArrowheads="1"/>
          </p:cNvSpPr>
          <p:nvPr/>
        </p:nvSpPr>
        <p:spPr bwMode="auto">
          <a:xfrm rot="5400000">
            <a:off x="3098007" y="4944269"/>
            <a:ext cx="284162" cy="184150"/>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4616" name="Isosceles Triangle 111"/>
          <p:cNvSpPr>
            <a:spLocks noChangeArrowheads="1"/>
          </p:cNvSpPr>
          <p:nvPr/>
        </p:nvSpPr>
        <p:spPr bwMode="auto">
          <a:xfrm rot="5400000">
            <a:off x="9138443" y="4736307"/>
            <a:ext cx="284163" cy="184150"/>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4617" name="Isosceles Triangle 112"/>
          <p:cNvSpPr>
            <a:spLocks noChangeArrowheads="1"/>
          </p:cNvSpPr>
          <p:nvPr/>
        </p:nvSpPr>
        <p:spPr bwMode="auto">
          <a:xfrm rot="5400000">
            <a:off x="6018212" y="5372101"/>
            <a:ext cx="282575" cy="184150"/>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pic>
        <p:nvPicPr>
          <p:cNvPr id="24618" name="Picture 3" descr="bbmapAss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272" y="2362200"/>
            <a:ext cx="1693103" cy="15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8A9F5CF-8439-4EA8-BB16-A2FBA1A87F1A}" type="slidenum">
              <a:rPr lang="en-US" smtClean="0">
                <a:solidFill>
                  <a:schemeClr val="tx1"/>
                </a:solidFill>
              </a:rPr>
              <a:pPr/>
              <a:t>18</a:t>
            </a:fld>
            <a:endParaRPr lang="en-US" dirty="0">
              <a:solidFill>
                <a:schemeClr val="tx1"/>
              </a:solidFill>
            </a:endParaRPr>
          </a:p>
        </p:txBody>
      </p:sp>
    </p:spTree>
    <p:custDataLst>
      <p:tags r:id="rId1"/>
    </p:custDataLst>
    <p:extLst>
      <p:ext uri="{BB962C8B-B14F-4D97-AF65-F5344CB8AC3E}">
        <p14:creationId xmlns:p14="http://schemas.microsoft.com/office/powerpoint/2010/main" val="31780697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0"/>
          <p:cNvSpPr>
            <a:spLocks/>
          </p:cNvSpPr>
          <p:nvPr/>
        </p:nvSpPr>
        <p:spPr bwMode="auto">
          <a:xfrm>
            <a:off x="632807" y="2745341"/>
            <a:ext cx="7737475" cy="1029643"/>
          </a:xfrm>
          <a:custGeom>
            <a:avLst/>
            <a:gdLst>
              <a:gd name="T0" fmla="*/ 2147483646 w 4874"/>
              <a:gd name="T1" fmla="*/ 2147483646 h 642"/>
              <a:gd name="T2" fmla="*/ 2147483646 w 4874"/>
              <a:gd name="T3" fmla="*/ 2147483646 h 642"/>
              <a:gd name="T4" fmla="*/ 2147483646 w 4874"/>
              <a:gd name="T5" fmla="*/ 2147483646 h 642"/>
              <a:gd name="T6" fmla="*/ 2147483646 w 4874"/>
              <a:gd name="T7" fmla="*/ 2147483646 h 642"/>
              <a:gd name="T8" fmla="*/ 2147483646 w 4874"/>
              <a:gd name="T9" fmla="*/ 2147483646 h 642"/>
              <a:gd name="T10" fmla="*/ 2147483646 w 4874"/>
              <a:gd name="T11" fmla="*/ 2147483646 h 642"/>
              <a:gd name="T12" fmla="*/ 2147483646 w 4874"/>
              <a:gd name="T13" fmla="*/ 2147483646 h 642"/>
              <a:gd name="T14" fmla="*/ 2147483646 w 4874"/>
              <a:gd name="T15" fmla="*/ 2147483646 h 642"/>
              <a:gd name="T16" fmla="*/ 2147483646 w 4874"/>
              <a:gd name="T17" fmla="*/ 0 h 642"/>
              <a:gd name="T18" fmla="*/ 2147483646 w 4874"/>
              <a:gd name="T19" fmla="*/ 2147483646 h 642"/>
              <a:gd name="T20" fmla="*/ 2147483646 w 4874"/>
              <a:gd name="T21" fmla="*/ 2147483646 h 642"/>
              <a:gd name="T22" fmla="*/ 2147483646 w 4874"/>
              <a:gd name="T23" fmla="*/ 2147483646 h 642"/>
              <a:gd name="T24" fmla="*/ 2147483646 w 4874"/>
              <a:gd name="T25" fmla="*/ 2147483646 h 642"/>
              <a:gd name="T26" fmla="*/ 2147483646 w 4874"/>
              <a:gd name="T27" fmla="*/ 2147483646 h 642"/>
              <a:gd name="T28" fmla="*/ 2147483646 w 4874"/>
              <a:gd name="T29" fmla="*/ 2147483646 h 642"/>
              <a:gd name="T30" fmla="*/ 2147483646 w 4874"/>
              <a:gd name="T31" fmla="*/ 2147483646 h 642"/>
              <a:gd name="T32" fmla="*/ 2147483646 w 4874"/>
              <a:gd name="T33" fmla="*/ 2147483646 h 642"/>
              <a:gd name="T34" fmla="*/ 2147483646 w 4874"/>
              <a:gd name="T35" fmla="*/ 2147483646 h 642"/>
              <a:gd name="T36" fmla="*/ 2147483646 w 4874"/>
              <a:gd name="T37" fmla="*/ 2147483646 h 642"/>
              <a:gd name="T38" fmla="*/ 2147483646 w 4874"/>
              <a:gd name="T39" fmla="*/ 2147483646 h 642"/>
              <a:gd name="T40" fmla="*/ 2147483646 w 4874"/>
              <a:gd name="T41" fmla="*/ 2147483646 h 642"/>
              <a:gd name="T42" fmla="*/ 2147483646 w 4874"/>
              <a:gd name="T43" fmla="*/ 2147483646 h 642"/>
              <a:gd name="T44" fmla="*/ 2147483646 w 4874"/>
              <a:gd name="T45" fmla="*/ 2147483646 h 642"/>
              <a:gd name="T46" fmla="*/ 2147483646 w 4874"/>
              <a:gd name="T47" fmla="*/ 2147483646 h 642"/>
              <a:gd name="T48" fmla="*/ 2147483646 w 4874"/>
              <a:gd name="T49" fmla="*/ 2147483646 h 642"/>
              <a:gd name="T50" fmla="*/ 2147483646 w 4874"/>
              <a:gd name="T51" fmla="*/ 2147483646 h 642"/>
              <a:gd name="T52" fmla="*/ 2147483646 w 4874"/>
              <a:gd name="T53" fmla="*/ 2147483646 h 642"/>
              <a:gd name="T54" fmla="*/ 2147483646 w 4874"/>
              <a:gd name="T55" fmla="*/ 2147483646 h 642"/>
              <a:gd name="T56" fmla="*/ 2147483646 w 4874"/>
              <a:gd name="T57" fmla="*/ 2147483646 h 642"/>
              <a:gd name="T58" fmla="*/ 2147483646 w 4874"/>
              <a:gd name="T59" fmla="*/ 2147483646 h 642"/>
              <a:gd name="T60" fmla="*/ 2147483646 w 4874"/>
              <a:gd name="T61" fmla="*/ 2147483646 h 642"/>
              <a:gd name="T62" fmla="*/ 2147483646 w 4874"/>
              <a:gd name="T63" fmla="*/ 2147483646 h 642"/>
              <a:gd name="T64" fmla="*/ 2147483646 w 4874"/>
              <a:gd name="T65" fmla="*/ 2147483646 h 642"/>
              <a:gd name="T66" fmla="*/ 2147483646 w 4874"/>
              <a:gd name="T67" fmla="*/ 2147483646 h 642"/>
              <a:gd name="T68" fmla="*/ 0 w 4874"/>
              <a:gd name="T69" fmla="*/ 2147483646 h 642"/>
              <a:gd name="T70" fmla="*/ 2147483646 w 4874"/>
              <a:gd name="T71" fmla="*/ 2147483646 h 642"/>
              <a:gd name="T72" fmla="*/ 2147483646 w 4874"/>
              <a:gd name="T73" fmla="*/ 2147483646 h 642"/>
              <a:gd name="T74" fmla="*/ 2147483646 w 4874"/>
              <a:gd name="T75" fmla="*/ 2147483646 h 642"/>
              <a:gd name="T76" fmla="*/ 2147483646 w 4874"/>
              <a:gd name="T77" fmla="*/ 2147483646 h 642"/>
              <a:gd name="T78" fmla="*/ 2147483646 w 4874"/>
              <a:gd name="T79" fmla="*/ 2147483646 h 6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74"/>
              <a:gd name="T121" fmla="*/ 0 h 642"/>
              <a:gd name="T122" fmla="*/ 4874 w 4874"/>
              <a:gd name="T123" fmla="*/ 642 h 6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74" h="642">
                <a:moveTo>
                  <a:pt x="67" y="111"/>
                </a:moveTo>
                <a:cubicBezTo>
                  <a:pt x="74" y="108"/>
                  <a:pt x="82" y="107"/>
                  <a:pt x="89" y="103"/>
                </a:cubicBezTo>
                <a:cubicBezTo>
                  <a:pt x="97" y="99"/>
                  <a:pt x="103" y="92"/>
                  <a:pt x="111" y="88"/>
                </a:cubicBezTo>
                <a:cubicBezTo>
                  <a:pt x="125" y="82"/>
                  <a:pt x="155" y="74"/>
                  <a:pt x="155" y="74"/>
                </a:cubicBezTo>
                <a:cubicBezTo>
                  <a:pt x="377" y="77"/>
                  <a:pt x="774" y="118"/>
                  <a:pt x="1027" y="59"/>
                </a:cubicBezTo>
                <a:cubicBezTo>
                  <a:pt x="1372" y="82"/>
                  <a:pt x="1580" y="70"/>
                  <a:pt x="2009" y="66"/>
                </a:cubicBezTo>
                <a:cubicBezTo>
                  <a:pt x="2081" y="72"/>
                  <a:pt x="2146" y="84"/>
                  <a:pt x="2216" y="96"/>
                </a:cubicBezTo>
                <a:cubicBezTo>
                  <a:pt x="2609" y="89"/>
                  <a:pt x="2997" y="60"/>
                  <a:pt x="3390" y="52"/>
                </a:cubicBezTo>
                <a:cubicBezTo>
                  <a:pt x="3512" y="41"/>
                  <a:pt x="3630" y="13"/>
                  <a:pt x="3752" y="0"/>
                </a:cubicBezTo>
                <a:cubicBezTo>
                  <a:pt x="3976" y="5"/>
                  <a:pt x="4099" y="12"/>
                  <a:pt x="4298" y="44"/>
                </a:cubicBezTo>
                <a:cubicBezTo>
                  <a:pt x="4346" y="61"/>
                  <a:pt x="4396" y="63"/>
                  <a:pt x="4446" y="74"/>
                </a:cubicBezTo>
                <a:cubicBezTo>
                  <a:pt x="4622" y="67"/>
                  <a:pt x="4623" y="62"/>
                  <a:pt x="4756" y="37"/>
                </a:cubicBezTo>
                <a:cubicBezTo>
                  <a:pt x="4776" y="39"/>
                  <a:pt x="4802" y="29"/>
                  <a:pt x="4815" y="44"/>
                </a:cubicBezTo>
                <a:cubicBezTo>
                  <a:pt x="4831" y="63"/>
                  <a:pt x="4819" y="93"/>
                  <a:pt x="4822" y="118"/>
                </a:cubicBezTo>
                <a:cubicBezTo>
                  <a:pt x="4826" y="148"/>
                  <a:pt x="4835" y="178"/>
                  <a:pt x="4844" y="207"/>
                </a:cubicBezTo>
                <a:cubicBezTo>
                  <a:pt x="4837" y="212"/>
                  <a:pt x="4830" y="217"/>
                  <a:pt x="4822" y="221"/>
                </a:cubicBezTo>
                <a:cubicBezTo>
                  <a:pt x="4815" y="224"/>
                  <a:pt x="4803" y="222"/>
                  <a:pt x="4800" y="229"/>
                </a:cubicBezTo>
                <a:cubicBezTo>
                  <a:pt x="4790" y="255"/>
                  <a:pt x="4827" y="291"/>
                  <a:pt x="4844" y="303"/>
                </a:cubicBezTo>
                <a:cubicBezTo>
                  <a:pt x="4853" y="327"/>
                  <a:pt x="4866" y="345"/>
                  <a:pt x="4874" y="369"/>
                </a:cubicBezTo>
                <a:cubicBezTo>
                  <a:pt x="4872" y="384"/>
                  <a:pt x="4874" y="400"/>
                  <a:pt x="4867" y="413"/>
                </a:cubicBezTo>
                <a:cubicBezTo>
                  <a:pt x="4863" y="420"/>
                  <a:pt x="4850" y="416"/>
                  <a:pt x="4844" y="421"/>
                </a:cubicBezTo>
                <a:cubicBezTo>
                  <a:pt x="4833" y="430"/>
                  <a:pt x="4827" y="452"/>
                  <a:pt x="4822" y="465"/>
                </a:cubicBezTo>
                <a:cubicBezTo>
                  <a:pt x="4815" y="524"/>
                  <a:pt x="4822" y="530"/>
                  <a:pt x="4771" y="546"/>
                </a:cubicBezTo>
                <a:cubicBezTo>
                  <a:pt x="4748" y="580"/>
                  <a:pt x="4747" y="599"/>
                  <a:pt x="4741" y="642"/>
                </a:cubicBezTo>
                <a:cubicBezTo>
                  <a:pt x="4680" y="627"/>
                  <a:pt x="4618" y="630"/>
                  <a:pt x="4556" y="620"/>
                </a:cubicBezTo>
                <a:cubicBezTo>
                  <a:pt x="4489" y="609"/>
                  <a:pt x="4424" y="588"/>
                  <a:pt x="4357" y="576"/>
                </a:cubicBezTo>
                <a:cubicBezTo>
                  <a:pt x="4224" y="551"/>
                  <a:pt x="4086" y="564"/>
                  <a:pt x="3951" y="561"/>
                </a:cubicBezTo>
                <a:cubicBezTo>
                  <a:pt x="3799" y="551"/>
                  <a:pt x="3662" y="523"/>
                  <a:pt x="3508" y="517"/>
                </a:cubicBezTo>
                <a:cubicBezTo>
                  <a:pt x="3338" y="519"/>
                  <a:pt x="3168" y="519"/>
                  <a:pt x="2998" y="524"/>
                </a:cubicBezTo>
                <a:cubicBezTo>
                  <a:pt x="2937" y="526"/>
                  <a:pt x="2868" y="548"/>
                  <a:pt x="2806" y="554"/>
                </a:cubicBezTo>
                <a:cubicBezTo>
                  <a:pt x="2713" y="548"/>
                  <a:pt x="2625" y="534"/>
                  <a:pt x="2533" y="524"/>
                </a:cubicBezTo>
                <a:cubicBezTo>
                  <a:pt x="2029" y="530"/>
                  <a:pt x="1629" y="537"/>
                  <a:pt x="1123" y="532"/>
                </a:cubicBezTo>
                <a:cubicBezTo>
                  <a:pt x="927" y="511"/>
                  <a:pt x="726" y="514"/>
                  <a:pt x="532" y="472"/>
                </a:cubicBezTo>
                <a:cubicBezTo>
                  <a:pt x="380" y="477"/>
                  <a:pt x="292" y="471"/>
                  <a:pt x="163" y="502"/>
                </a:cubicBezTo>
                <a:cubicBezTo>
                  <a:pt x="24" y="495"/>
                  <a:pt x="34" y="521"/>
                  <a:pt x="0" y="428"/>
                </a:cubicBezTo>
                <a:cubicBezTo>
                  <a:pt x="13" y="391"/>
                  <a:pt x="40" y="388"/>
                  <a:pt x="74" y="376"/>
                </a:cubicBezTo>
                <a:cubicBezTo>
                  <a:pt x="86" y="338"/>
                  <a:pt x="67" y="337"/>
                  <a:pt x="37" y="317"/>
                </a:cubicBezTo>
                <a:cubicBezTo>
                  <a:pt x="79" y="309"/>
                  <a:pt x="83" y="305"/>
                  <a:pt x="96" y="266"/>
                </a:cubicBezTo>
                <a:cubicBezTo>
                  <a:pt x="90" y="249"/>
                  <a:pt x="59" y="177"/>
                  <a:pt x="59" y="155"/>
                </a:cubicBezTo>
                <a:cubicBezTo>
                  <a:pt x="59" y="140"/>
                  <a:pt x="64" y="126"/>
                  <a:pt x="67" y="111"/>
                </a:cubicBezTo>
                <a:close/>
              </a:path>
            </a:pathLst>
          </a:custGeom>
          <a:solidFill>
            <a:srgbClr val="DDDDDD"/>
          </a:solidFill>
          <a:ln w="9525">
            <a:solidFill>
              <a:schemeClr val="tx1"/>
            </a:solidFill>
            <a:round/>
            <a:headEnd/>
            <a:tailEnd/>
          </a:ln>
        </p:spPr>
        <p:txBody>
          <a:bodyPr/>
          <a:lstStyle/>
          <a:p>
            <a:endParaRPr lang="en-US"/>
          </a:p>
        </p:txBody>
      </p:sp>
      <p:grpSp>
        <p:nvGrpSpPr>
          <p:cNvPr id="3" name="Group 2"/>
          <p:cNvGrpSpPr/>
          <p:nvPr/>
        </p:nvGrpSpPr>
        <p:grpSpPr>
          <a:xfrm>
            <a:off x="0" y="980132"/>
            <a:ext cx="8672900" cy="5721349"/>
            <a:chOff x="1909313" y="831851"/>
            <a:chExt cx="8615812" cy="5721349"/>
          </a:xfrm>
        </p:grpSpPr>
        <p:sp>
          <p:nvSpPr>
            <p:cNvPr id="4" name="Freeform 2"/>
            <p:cNvSpPr>
              <a:spLocks/>
            </p:cNvSpPr>
            <p:nvPr/>
          </p:nvSpPr>
          <p:spPr bwMode="auto">
            <a:xfrm>
              <a:off x="2746375" y="3892550"/>
              <a:ext cx="1376363" cy="317500"/>
            </a:xfrm>
            <a:custGeom>
              <a:avLst/>
              <a:gdLst>
                <a:gd name="T0" fmla="*/ 2147483646 w 867"/>
                <a:gd name="T1" fmla="*/ 2147483646 h 200"/>
                <a:gd name="T2" fmla="*/ 2147483646 w 867"/>
                <a:gd name="T3" fmla="*/ 2147483646 h 200"/>
                <a:gd name="T4" fmla="*/ 2147483646 w 867"/>
                <a:gd name="T5" fmla="*/ 2147483646 h 200"/>
                <a:gd name="T6" fmla="*/ 2147483646 w 867"/>
                <a:gd name="T7" fmla="*/ 2147483646 h 200"/>
                <a:gd name="T8" fmla="*/ 2147483646 w 867"/>
                <a:gd name="T9" fmla="*/ 2147483646 h 200"/>
                <a:gd name="T10" fmla="*/ 2147483646 w 867"/>
                <a:gd name="T11" fmla="*/ 2147483646 h 200"/>
                <a:gd name="T12" fmla="*/ 2147483646 w 867"/>
                <a:gd name="T13" fmla="*/ 2147483646 h 200"/>
                <a:gd name="T14" fmla="*/ 2147483646 w 867"/>
                <a:gd name="T15" fmla="*/ 2147483646 h 200"/>
                <a:gd name="T16" fmla="*/ 2147483646 w 867"/>
                <a:gd name="T17" fmla="*/ 2147483646 h 200"/>
                <a:gd name="T18" fmla="*/ 2147483646 w 867"/>
                <a:gd name="T19" fmla="*/ 2147483646 h 200"/>
                <a:gd name="T20" fmla="*/ 2147483646 w 867"/>
                <a:gd name="T21" fmla="*/ 0 h 200"/>
                <a:gd name="T22" fmla="*/ 2147483646 w 867"/>
                <a:gd name="T23" fmla="*/ 2147483646 h 200"/>
                <a:gd name="T24" fmla="*/ 2147483646 w 867"/>
                <a:gd name="T25" fmla="*/ 2147483646 h 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7"/>
                <a:gd name="T40" fmla="*/ 0 h 200"/>
                <a:gd name="T41" fmla="*/ 867 w 867"/>
                <a:gd name="T42" fmla="*/ 200 h 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7" h="200">
                  <a:moveTo>
                    <a:pt x="5" y="88"/>
                  </a:moveTo>
                  <a:cubicBezTo>
                    <a:pt x="13" y="93"/>
                    <a:pt x="21" y="97"/>
                    <a:pt x="28" y="103"/>
                  </a:cubicBezTo>
                  <a:cubicBezTo>
                    <a:pt x="36" y="110"/>
                    <a:pt x="41" y="119"/>
                    <a:pt x="50" y="125"/>
                  </a:cubicBezTo>
                  <a:cubicBezTo>
                    <a:pt x="55" y="129"/>
                    <a:pt x="88" y="137"/>
                    <a:pt x="94" y="140"/>
                  </a:cubicBezTo>
                  <a:cubicBezTo>
                    <a:pt x="235" y="200"/>
                    <a:pt x="284" y="179"/>
                    <a:pt x="485" y="184"/>
                  </a:cubicBezTo>
                  <a:cubicBezTo>
                    <a:pt x="637" y="180"/>
                    <a:pt x="708" y="185"/>
                    <a:pt x="832" y="155"/>
                  </a:cubicBezTo>
                  <a:cubicBezTo>
                    <a:pt x="837" y="148"/>
                    <a:pt x="843" y="141"/>
                    <a:pt x="847" y="133"/>
                  </a:cubicBezTo>
                  <a:cubicBezTo>
                    <a:pt x="853" y="119"/>
                    <a:pt x="862" y="88"/>
                    <a:pt x="862" y="88"/>
                  </a:cubicBezTo>
                  <a:cubicBezTo>
                    <a:pt x="851" y="30"/>
                    <a:pt x="867" y="66"/>
                    <a:pt x="832" y="37"/>
                  </a:cubicBezTo>
                  <a:cubicBezTo>
                    <a:pt x="824" y="30"/>
                    <a:pt x="819" y="19"/>
                    <a:pt x="810" y="14"/>
                  </a:cubicBezTo>
                  <a:cubicBezTo>
                    <a:pt x="797" y="6"/>
                    <a:pt x="766" y="0"/>
                    <a:pt x="766" y="0"/>
                  </a:cubicBezTo>
                  <a:cubicBezTo>
                    <a:pt x="513" y="13"/>
                    <a:pt x="278" y="32"/>
                    <a:pt x="20" y="37"/>
                  </a:cubicBezTo>
                  <a:cubicBezTo>
                    <a:pt x="0" y="67"/>
                    <a:pt x="5" y="50"/>
                    <a:pt x="5" y="88"/>
                  </a:cubicBezTo>
                  <a:close/>
                </a:path>
              </a:pathLst>
            </a:custGeom>
            <a:solidFill>
              <a:srgbClr val="FF99CC"/>
            </a:solidFill>
            <a:ln w="9525">
              <a:solidFill>
                <a:schemeClr val="tx1"/>
              </a:solidFill>
              <a:round/>
              <a:headEnd/>
              <a:tailEnd/>
            </a:ln>
          </p:spPr>
          <p:txBody>
            <a:bodyPr/>
            <a:lstStyle/>
            <a:p>
              <a:endParaRPr lang="en-US"/>
            </a:p>
          </p:txBody>
        </p:sp>
        <p:sp>
          <p:nvSpPr>
            <p:cNvPr id="5" name="Freeform 3"/>
            <p:cNvSpPr>
              <a:spLocks/>
            </p:cNvSpPr>
            <p:nvPr/>
          </p:nvSpPr>
          <p:spPr bwMode="auto">
            <a:xfrm>
              <a:off x="4552950" y="3943350"/>
              <a:ext cx="1320800" cy="241300"/>
            </a:xfrm>
            <a:custGeom>
              <a:avLst/>
              <a:gdLst>
                <a:gd name="T0" fmla="*/ 2147483646 w 832"/>
                <a:gd name="T1" fmla="*/ 2147483646 h 152"/>
                <a:gd name="T2" fmla="*/ 2147483646 w 832"/>
                <a:gd name="T3" fmla="*/ 2147483646 h 152"/>
                <a:gd name="T4" fmla="*/ 2147483646 w 832"/>
                <a:gd name="T5" fmla="*/ 2147483646 h 152"/>
                <a:gd name="T6" fmla="*/ 2147483646 w 832"/>
                <a:gd name="T7" fmla="*/ 2147483646 h 152"/>
                <a:gd name="T8" fmla="*/ 2147483646 w 832"/>
                <a:gd name="T9" fmla="*/ 2147483646 h 152"/>
                <a:gd name="T10" fmla="*/ 2147483646 w 832"/>
                <a:gd name="T11" fmla="*/ 2147483646 h 152"/>
                <a:gd name="T12" fmla="*/ 2147483646 w 832"/>
                <a:gd name="T13" fmla="*/ 2147483646 h 152"/>
                <a:gd name="T14" fmla="*/ 2147483646 w 832"/>
                <a:gd name="T15" fmla="*/ 2147483646 h 152"/>
                <a:gd name="T16" fmla="*/ 2147483646 w 832"/>
                <a:gd name="T17" fmla="*/ 2147483646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2"/>
                <a:gd name="T28" fmla="*/ 0 h 152"/>
                <a:gd name="T29" fmla="*/ 832 w 83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2" h="152">
                  <a:moveTo>
                    <a:pt x="49" y="101"/>
                  </a:moveTo>
                  <a:cubicBezTo>
                    <a:pt x="0" y="67"/>
                    <a:pt x="8" y="30"/>
                    <a:pt x="71" y="27"/>
                  </a:cubicBezTo>
                  <a:cubicBezTo>
                    <a:pt x="246" y="19"/>
                    <a:pt x="420" y="17"/>
                    <a:pt x="595" y="12"/>
                  </a:cubicBezTo>
                  <a:cubicBezTo>
                    <a:pt x="657" y="4"/>
                    <a:pt x="719" y="0"/>
                    <a:pt x="780" y="19"/>
                  </a:cubicBezTo>
                  <a:cubicBezTo>
                    <a:pt x="825" y="50"/>
                    <a:pt x="832" y="73"/>
                    <a:pt x="810" y="138"/>
                  </a:cubicBezTo>
                  <a:cubicBezTo>
                    <a:pt x="809" y="140"/>
                    <a:pt x="771" y="149"/>
                    <a:pt x="758" y="152"/>
                  </a:cubicBezTo>
                  <a:cubicBezTo>
                    <a:pt x="600" y="150"/>
                    <a:pt x="443" y="149"/>
                    <a:pt x="285" y="145"/>
                  </a:cubicBezTo>
                  <a:cubicBezTo>
                    <a:pt x="251" y="144"/>
                    <a:pt x="222" y="118"/>
                    <a:pt x="189" y="115"/>
                  </a:cubicBezTo>
                  <a:cubicBezTo>
                    <a:pt x="46" y="101"/>
                    <a:pt x="88" y="140"/>
                    <a:pt x="49" y="101"/>
                  </a:cubicBezTo>
                  <a:close/>
                </a:path>
              </a:pathLst>
            </a:custGeom>
            <a:solidFill>
              <a:srgbClr val="FF99CC"/>
            </a:solidFill>
            <a:ln w="9525">
              <a:solidFill>
                <a:schemeClr val="tx1"/>
              </a:solidFill>
              <a:round/>
              <a:headEnd/>
              <a:tailEnd/>
            </a:ln>
          </p:spPr>
          <p:txBody>
            <a:bodyPr/>
            <a:lstStyle/>
            <a:p>
              <a:endParaRPr lang="en-US"/>
            </a:p>
          </p:txBody>
        </p:sp>
        <p:sp>
          <p:nvSpPr>
            <p:cNvPr id="6" name="Freeform 4"/>
            <p:cNvSpPr>
              <a:spLocks/>
            </p:cNvSpPr>
            <p:nvPr/>
          </p:nvSpPr>
          <p:spPr bwMode="auto">
            <a:xfrm>
              <a:off x="6270625" y="3690938"/>
              <a:ext cx="1295400" cy="517525"/>
            </a:xfrm>
            <a:custGeom>
              <a:avLst/>
              <a:gdLst>
                <a:gd name="T0" fmla="*/ 2147483646 w 816"/>
                <a:gd name="T1" fmla="*/ 2147483646 h 326"/>
                <a:gd name="T2" fmla="*/ 2147483646 w 816"/>
                <a:gd name="T3" fmla="*/ 2147483646 h 326"/>
                <a:gd name="T4" fmla="*/ 2147483646 w 816"/>
                <a:gd name="T5" fmla="*/ 2147483646 h 326"/>
                <a:gd name="T6" fmla="*/ 2147483646 w 816"/>
                <a:gd name="T7" fmla="*/ 2147483646 h 326"/>
                <a:gd name="T8" fmla="*/ 2147483646 w 816"/>
                <a:gd name="T9" fmla="*/ 2147483646 h 326"/>
                <a:gd name="T10" fmla="*/ 2147483646 w 816"/>
                <a:gd name="T11" fmla="*/ 2147483646 h 326"/>
                <a:gd name="T12" fmla="*/ 2147483646 w 816"/>
                <a:gd name="T13" fmla="*/ 2147483646 h 326"/>
                <a:gd name="T14" fmla="*/ 2147483646 w 816"/>
                <a:gd name="T15" fmla="*/ 2147483646 h 326"/>
                <a:gd name="T16" fmla="*/ 2147483646 w 816"/>
                <a:gd name="T17" fmla="*/ 2147483646 h 326"/>
                <a:gd name="T18" fmla="*/ 2147483646 w 816"/>
                <a:gd name="T19" fmla="*/ 2147483646 h 326"/>
                <a:gd name="T20" fmla="*/ 2147483646 w 816"/>
                <a:gd name="T21" fmla="*/ 2147483646 h 3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16"/>
                <a:gd name="T34" fmla="*/ 0 h 326"/>
                <a:gd name="T35" fmla="*/ 816 w 816"/>
                <a:gd name="T36" fmla="*/ 326 h 3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16" h="326">
                  <a:moveTo>
                    <a:pt x="89" y="289"/>
                  </a:moveTo>
                  <a:cubicBezTo>
                    <a:pt x="64" y="283"/>
                    <a:pt x="41" y="275"/>
                    <a:pt x="16" y="267"/>
                  </a:cubicBezTo>
                  <a:cubicBezTo>
                    <a:pt x="10" y="251"/>
                    <a:pt x="0" y="239"/>
                    <a:pt x="16" y="223"/>
                  </a:cubicBezTo>
                  <a:cubicBezTo>
                    <a:pt x="22" y="217"/>
                    <a:pt x="31" y="218"/>
                    <a:pt x="38" y="215"/>
                  </a:cubicBezTo>
                  <a:cubicBezTo>
                    <a:pt x="77" y="196"/>
                    <a:pt x="113" y="181"/>
                    <a:pt x="156" y="171"/>
                  </a:cubicBezTo>
                  <a:cubicBezTo>
                    <a:pt x="816" y="179"/>
                    <a:pt x="666" y="0"/>
                    <a:pt x="747" y="223"/>
                  </a:cubicBezTo>
                  <a:cubicBezTo>
                    <a:pt x="744" y="248"/>
                    <a:pt x="752" y="276"/>
                    <a:pt x="739" y="297"/>
                  </a:cubicBezTo>
                  <a:cubicBezTo>
                    <a:pt x="727" y="317"/>
                    <a:pt x="696" y="317"/>
                    <a:pt x="673" y="319"/>
                  </a:cubicBezTo>
                  <a:cubicBezTo>
                    <a:pt x="619" y="323"/>
                    <a:pt x="564" y="324"/>
                    <a:pt x="510" y="326"/>
                  </a:cubicBezTo>
                  <a:cubicBezTo>
                    <a:pt x="368" y="322"/>
                    <a:pt x="277" y="315"/>
                    <a:pt x="148" y="304"/>
                  </a:cubicBezTo>
                  <a:cubicBezTo>
                    <a:pt x="129" y="298"/>
                    <a:pt x="109" y="289"/>
                    <a:pt x="89" y="289"/>
                  </a:cubicBezTo>
                  <a:close/>
                </a:path>
              </a:pathLst>
            </a:custGeom>
            <a:solidFill>
              <a:srgbClr val="FF99CC"/>
            </a:solidFill>
            <a:ln w="9525">
              <a:solidFill>
                <a:schemeClr val="tx1"/>
              </a:solidFill>
              <a:round/>
              <a:headEnd/>
              <a:tailEnd/>
            </a:ln>
          </p:spPr>
          <p:txBody>
            <a:bodyPr/>
            <a:lstStyle/>
            <a:p>
              <a:endParaRPr lang="en-US"/>
            </a:p>
          </p:txBody>
        </p:sp>
        <p:sp>
          <p:nvSpPr>
            <p:cNvPr id="7" name="Freeform 12"/>
            <p:cNvSpPr>
              <a:spLocks/>
            </p:cNvSpPr>
            <p:nvPr/>
          </p:nvSpPr>
          <p:spPr bwMode="auto">
            <a:xfrm>
              <a:off x="1909313" y="3217133"/>
              <a:ext cx="8615812" cy="283305"/>
            </a:xfrm>
            <a:custGeom>
              <a:avLst/>
              <a:gdLst>
                <a:gd name="T0" fmla="*/ 0 w 5574"/>
                <a:gd name="T1" fmla="*/ 0 h 174"/>
                <a:gd name="T2" fmla="*/ 2147483646 w 5574"/>
                <a:gd name="T3" fmla="*/ 2147483646 h 174"/>
                <a:gd name="T4" fmla="*/ 2147483646 w 5574"/>
                <a:gd name="T5" fmla="*/ 2147483646 h 174"/>
                <a:gd name="T6" fmla="*/ 2147483646 w 5574"/>
                <a:gd name="T7" fmla="*/ 2147483646 h 174"/>
                <a:gd name="T8" fmla="*/ 2147483646 w 5574"/>
                <a:gd name="T9" fmla="*/ 2147483646 h 174"/>
                <a:gd name="T10" fmla="*/ 2147483646 w 5574"/>
                <a:gd name="T11" fmla="*/ 2147483646 h 174"/>
                <a:gd name="T12" fmla="*/ 2147483646 w 5574"/>
                <a:gd name="T13" fmla="*/ 2147483646 h 174"/>
                <a:gd name="T14" fmla="*/ 0 60000 65536"/>
                <a:gd name="T15" fmla="*/ 0 60000 65536"/>
                <a:gd name="T16" fmla="*/ 0 60000 65536"/>
                <a:gd name="T17" fmla="*/ 0 60000 65536"/>
                <a:gd name="T18" fmla="*/ 0 60000 65536"/>
                <a:gd name="T19" fmla="*/ 0 60000 65536"/>
                <a:gd name="T20" fmla="*/ 0 60000 65536"/>
                <a:gd name="T21" fmla="*/ 0 w 5574"/>
                <a:gd name="T22" fmla="*/ 0 h 174"/>
                <a:gd name="T23" fmla="*/ 5574 w 5574"/>
                <a:gd name="T24" fmla="*/ 174 h 1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74" h="174">
                  <a:moveTo>
                    <a:pt x="0" y="0"/>
                  </a:moveTo>
                  <a:cubicBezTo>
                    <a:pt x="154" y="3"/>
                    <a:pt x="368" y="21"/>
                    <a:pt x="539" y="7"/>
                  </a:cubicBezTo>
                  <a:cubicBezTo>
                    <a:pt x="856" y="24"/>
                    <a:pt x="1172" y="38"/>
                    <a:pt x="1491" y="44"/>
                  </a:cubicBezTo>
                  <a:cubicBezTo>
                    <a:pt x="1740" y="77"/>
                    <a:pt x="1562" y="56"/>
                    <a:pt x="2148" y="59"/>
                  </a:cubicBezTo>
                  <a:cubicBezTo>
                    <a:pt x="2830" y="63"/>
                    <a:pt x="3512" y="64"/>
                    <a:pt x="4194" y="66"/>
                  </a:cubicBezTo>
                  <a:cubicBezTo>
                    <a:pt x="4468" y="61"/>
                    <a:pt x="4740" y="43"/>
                    <a:pt x="5014" y="37"/>
                  </a:cubicBezTo>
                  <a:cubicBezTo>
                    <a:pt x="5505" y="26"/>
                    <a:pt x="5574" y="174"/>
                    <a:pt x="5494" y="15"/>
                  </a:cubicBezTo>
                </a:path>
              </a:pathLst>
            </a:custGeom>
            <a:noFill/>
            <a:ln w="508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Freeform 16"/>
            <p:cNvSpPr>
              <a:spLocks/>
            </p:cNvSpPr>
            <p:nvPr/>
          </p:nvSpPr>
          <p:spPr bwMode="auto">
            <a:xfrm>
              <a:off x="3562350" y="3365500"/>
              <a:ext cx="857250" cy="538163"/>
            </a:xfrm>
            <a:custGeom>
              <a:avLst/>
              <a:gdLst>
                <a:gd name="T0" fmla="*/ 2147483646 w 540"/>
                <a:gd name="T1" fmla="*/ 2147483646 h 339"/>
                <a:gd name="T2" fmla="*/ 2147483646 w 540"/>
                <a:gd name="T3" fmla="*/ 2147483646 h 339"/>
                <a:gd name="T4" fmla="*/ 2147483646 w 540"/>
                <a:gd name="T5" fmla="*/ 2147483646 h 339"/>
                <a:gd name="T6" fmla="*/ 2147483646 w 540"/>
                <a:gd name="T7" fmla="*/ 2147483646 h 339"/>
                <a:gd name="T8" fmla="*/ 2147483646 w 540"/>
                <a:gd name="T9" fmla="*/ 2147483646 h 339"/>
                <a:gd name="T10" fmla="*/ 2147483646 w 540"/>
                <a:gd name="T11" fmla="*/ 2147483646 h 339"/>
                <a:gd name="T12" fmla="*/ 2147483646 w 540"/>
                <a:gd name="T13" fmla="*/ 2147483646 h 339"/>
                <a:gd name="T14" fmla="*/ 2147483646 w 540"/>
                <a:gd name="T15" fmla="*/ 2147483646 h 339"/>
                <a:gd name="T16" fmla="*/ 2147483646 w 540"/>
                <a:gd name="T17" fmla="*/ 2147483646 h 339"/>
                <a:gd name="T18" fmla="*/ 2147483646 w 540"/>
                <a:gd name="T19" fmla="*/ 2147483646 h 339"/>
                <a:gd name="T20" fmla="*/ 2147483646 w 540"/>
                <a:gd name="T21" fmla="*/ 2147483646 h 339"/>
                <a:gd name="T22" fmla="*/ 2147483646 w 540"/>
                <a:gd name="T23" fmla="*/ 2147483646 h 339"/>
                <a:gd name="T24" fmla="*/ 2147483646 w 540"/>
                <a:gd name="T25" fmla="*/ 2147483646 h 339"/>
                <a:gd name="T26" fmla="*/ 2147483646 w 540"/>
                <a:gd name="T27" fmla="*/ 2147483646 h 3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0"/>
                <a:gd name="T43" fmla="*/ 0 h 339"/>
                <a:gd name="T44" fmla="*/ 540 w 540"/>
                <a:gd name="T45" fmla="*/ 339 h 3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0" h="339">
                  <a:moveTo>
                    <a:pt x="311" y="14"/>
                  </a:moveTo>
                  <a:cubicBezTo>
                    <a:pt x="267" y="0"/>
                    <a:pt x="224" y="3"/>
                    <a:pt x="186" y="29"/>
                  </a:cubicBezTo>
                  <a:cubicBezTo>
                    <a:pt x="154" y="76"/>
                    <a:pt x="104" y="88"/>
                    <a:pt x="60" y="118"/>
                  </a:cubicBezTo>
                  <a:cubicBezTo>
                    <a:pt x="50" y="133"/>
                    <a:pt x="41" y="147"/>
                    <a:pt x="31" y="162"/>
                  </a:cubicBezTo>
                  <a:cubicBezTo>
                    <a:pt x="26" y="169"/>
                    <a:pt x="16" y="184"/>
                    <a:pt x="16" y="184"/>
                  </a:cubicBezTo>
                  <a:cubicBezTo>
                    <a:pt x="0" y="258"/>
                    <a:pt x="7" y="315"/>
                    <a:pt x="82" y="339"/>
                  </a:cubicBezTo>
                  <a:cubicBezTo>
                    <a:pt x="131" y="332"/>
                    <a:pt x="145" y="335"/>
                    <a:pt x="178" y="302"/>
                  </a:cubicBezTo>
                  <a:cubicBezTo>
                    <a:pt x="203" y="305"/>
                    <a:pt x="228" y="305"/>
                    <a:pt x="252" y="310"/>
                  </a:cubicBezTo>
                  <a:cubicBezTo>
                    <a:pt x="267" y="313"/>
                    <a:pt x="281" y="319"/>
                    <a:pt x="296" y="324"/>
                  </a:cubicBezTo>
                  <a:cubicBezTo>
                    <a:pt x="304" y="327"/>
                    <a:pt x="319" y="332"/>
                    <a:pt x="319" y="332"/>
                  </a:cubicBezTo>
                  <a:cubicBezTo>
                    <a:pt x="363" y="322"/>
                    <a:pt x="406" y="313"/>
                    <a:pt x="444" y="287"/>
                  </a:cubicBezTo>
                  <a:cubicBezTo>
                    <a:pt x="462" y="260"/>
                    <a:pt x="474" y="261"/>
                    <a:pt x="503" y="250"/>
                  </a:cubicBezTo>
                  <a:cubicBezTo>
                    <a:pt x="540" y="196"/>
                    <a:pt x="524" y="66"/>
                    <a:pt x="451" y="44"/>
                  </a:cubicBezTo>
                  <a:cubicBezTo>
                    <a:pt x="389" y="2"/>
                    <a:pt x="397" y="6"/>
                    <a:pt x="311" y="14"/>
                  </a:cubicBezTo>
                  <a:close/>
                </a:path>
              </a:pathLst>
            </a:custGeom>
            <a:solidFill>
              <a:schemeClr val="tx1"/>
            </a:solidFill>
            <a:ln w="9525">
              <a:solidFill>
                <a:schemeClr val="tx1"/>
              </a:solidFill>
              <a:round/>
              <a:headEnd/>
              <a:tailEnd/>
            </a:ln>
          </p:spPr>
          <p:txBody>
            <a:bodyPr/>
            <a:lstStyle/>
            <a:p>
              <a:endParaRPr lang="en-US"/>
            </a:p>
          </p:txBody>
        </p:sp>
        <p:sp>
          <p:nvSpPr>
            <p:cNvPr id="9" name="Freeform 17"/>
            <p:cNvSpPr>
              <a:spLocks/>
            </p:cNvSpPr>
            <p:nvPr/>
          </p:nvSpPr>
          <p:spPr bwMode="auto">
            <a:xfrm>
              <a:off x="4525963" y="3411538"/>
              <a:ext cx="808037" cy="663575"/>
            </a:xfrm>
            <a:custGeom>
              <a:avLst/>
              <a:gdLst>
                <a:gd name="T0" fmla="*/ 2147483646 w 509"/>
                <a:gd name="T1" fmla="*/ 0 h 418"/>
                <a:gd name="T2" fmla="*/ 2147483646 w 509"/>
                <a:gd name="T3" fmla="*/ 2147483646 h 418"/>
                <a:gd name="T4" fmla="*/ 2147483646 w 509"/>
                <a:gd name="T5" fmla="*/ 2147483646 h 418"/>
                <a:gd name="T6" fmla="*/ 2147483646 w 509"/>
                <a:gd name="T7" fmla="*/ 2147483646 h 418"/>
                <a:gd name="T8" fmla="*/ 2147483646 w 509"/>
                <a:gd name="T9" fmla="*/ 2147483646 h 418"/>
                <a:gd name="T10" fmla="*/ 0 w 509"/>
                <a:gd name="T11" fmla="*/ 2147483646 h 418"/>
                <a:gd name="T12" fmla="*/ 2147483646 w 509"/>
                <a:gd name="T13" fmla="*/ 2147483646 h 418"/>
                <a:gd name="T14" fmla="*/ 2147483646 w 509"/>
                <a:gd name="T15" fmla="*/ 2147483646 h 418"/>
                <a:gd name="T16" fmla="*/ 2147483646 w 509"/>
                <a:gd name="T17" fmla="*/ 2147483646 h 418"/>
                <a:gd name="T18" fmla="*/ 2147483646 w 509"/>
                <a:gd name="T19" fmla="*/ 2147483646 h 418"/>
                <a:gd name="T20" fmla="*/ 2147483646 w 509"/>
                <a:gd name="T21" fmla="*/ 2147483646 h 418"/>
                <a:gd name="T22" fmla="*/ 2147483646 w 509"/>
                <a:gd name="T23" fmla="*/ 2147483646 h 418"/>
                <a:gd name="T24" fmla="*/ 2147483646 w 509"/>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9"/>
                <a:gd name="T40" fmla="*/ 0 h 418"/>
                <a:gd name="T41" fmla="*/ 509 w 509"/>
                <a:gd name="T42" fmla="*/ 418 h 4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9" h="418">
                  <a:moveTo>
                    <a:pt x="221" y="0"/>
                  </a:moveTo>
                  <a:cubicBezTo>
                    <a:pt x="179" y="5"/>
                    <a:pt x="156" y="10"/>
                    <a:pt x="118" y="22"/>
                  </a:cubicBezTo>
                  <a:cubicBezTo>
                    <a:pt x="103" y="32"/>
                    <a:pt x="91" y="47"/>
                    <a:pt x="74" y="52"/>
                  </a:cubicBezTo>
                  <a:cubicBezTo>
                    <a:pt x="59" y="57"/>
                    <a:pt x="29" y="66"/>
                    <a:pt x="29" y="66"/>
                  </a:cubicBezTo>
                  <a:cubicBezTo>
                    <a:pt x="24" y="74"/>
                    <a:pt x="18" y="81"/>
                    <a:pt x="14" y="89"/>
                  </a:cubicBezTo>
                  <a:cubicBezTo>
                    <a:pt x="8" y="103"/>
                    <a:pt x="0" y="133"/>
                    <a:pt x="0" y="133"/>
                  </a:cubicBezTo>
                  <a:cubicBezTo>
                    <a:pt x="14" y="418"/>
                    <a:pt x="25" y="288"/>
                    <a:pt x="443" y="281"/>
                  </a:cubicBezTo>
                  <a:cubicBezTo>
                    <a:pt x="481" y="255"/>
                    <a:pt x="496" y="219"/>
                    <a:pt x="509" y="177"/>
                  </a:cubicBezTo>
                  <a:cubicBezTo>
                    <a:pt x="500" y="131"/>
                    <a:pt x="480" y="103"/>
                    <a:pt x="435" y="89"/>
                  </a:cubicBezTo>
                  <a:cubicBezTo>
                    <a:pt x="414" y="75"/>
                    <a:pt x="389" y="68"/>
                    <a:pt x="369" y="52"/>
                  </a:cubicBezTo>
                  <a:cubicBezTo>
                    <a:pt x="361" y="45"/>
                    <a:pt x="356" y="34"/>
                    <a:pt x="347" y="29"/>
                  </a:cubicBezTo>
                  <a:cubicBezTo>
                    <a:pt x="326" y="18"/>
                    <a:pt x="302" y="15"/>
                    <a:pt x="280" y="7"/>
                  </a:cubicBezTo>
                  <a:cubicBezTo>
                    <a:pt x="216" y="16"/>
                    <a:pt x="221" y="35"/>
                    <a:pt x="221" y="0"/>
                  </a:cubicBezTo>
                  <a:close/>
                </a:path>
              </a:pathLst>
            </a:custGeom>
            <a:solidFill>
              <a:schemeClr val="tx1"/>
            </a:solidFill>
            <a:ln w="9525">
              <a:solidFill>
                <a:schemeClr val="tx1"/>
              </a:solidFill>
              <a:round/>
              <a:headEnd/>
              <a:tailEnd/>
            </a:ln>
          </p:spPr>
          <p:txBody>
            <a:bodyPr/>
            <a:lstStyle/>
            <a:p>
              <a:endParaRPr lang="en-US"/>
            </a:p>
          </p:txBody>
        </p:sp>
        <p:sp>
          <p:nvSpPr>
            <p:cNvPr id="10" name="Freeform 20"/>
            <p:cNvSpPr>
              <a:spLocks/>
            </p:cNvSpPr>
            <p:nvPr/>
          </p:nvSpPr>
          <p:spPr bwMode="auto">
            <a:xfrm>
              <a:off x="5467350" y="3352800"/>
              <a:ext cx="857250" cy="538163"/>
            </a:xfrm>
            <a:custGeom>
              <a:avLst/>
              <a:gdLst>
                <a:gd name="T0" fmla="*/ 2147483646 w 540"/>
                <a:gd name="T1" fmla="*/ 2147483646 h 339"/>
                <a:gd name="T2" fmla="*/ 2147483646 w 540"/>
                <a:gd name="T3" fmla="*/ 2147483646 h 339"/>
                <a:gd name="T4" fmla="*/ 2147483646 w 540"/>
                <a:gd name="T5" fmla="*/ 2147483646 h 339"/>
                <a:gd name="T6" fmla="*/ 2147483646 w 540"/>
                <a:gd name="T7" fmla="*/ 2147483646 h 339"/>
                <a:gd name="T8" fmla="*/ 2147483646 w 540"/>
                <a:gd name="T9" fmla="*/ 2147483646 h 339"/>
                <a:gd name="T10" fmla="*/ 2147483646 w 540"/>
                <a:gd name="T11" fmla="*/ 2147483646 h 339"/>
                <a:gd name="T12" fmla="*/ 2147483646 w 540"/>
                <a:gd name="T13" fmla="*/ 2147483646 h 339"/>
                <a:gd name="T14" fmla="*/ 2147483646 w 540"/>
                <a:gd name="T15" fmla="*/ 2147483646 h 339"/>
                <a:gd name="T16" fmla="*/ 2147483646 w 540"/>
                <a:gd name="T17" fmla="*/ 2147483646 h 339"/>
                <a:gd name="T18" fmla="*/ 2147483646 w 540"/>
                <a:gd name="T19" fmla="*/ 2147483646 h 339"/>
                <a:gd name="T20" fmla="*/ 2147483646 w 540"/>
                <a:gd name="T21" fmla="*/ 2147483646 h 339"/>
                <a:gd name="T22" fmla="*/ 2147483646 w 540"/>
                <a:gd name="T23" fmla="*/ 2147483646 h 339"/>
                <a:gd name="T24" fmla="*/ 2147483646 w 540"/>
                <a:gd name="T25" fmla="*/ 2147483646 h 339"/>
                <a:gd name="T26" fmla="*/ 2147483646 w 540"/>
                <a:gd name="T27" fmla="*/ 2147483646 h 3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0"/>
                <a:gd name="T43" fmla="*/ 0 h 339"/>
                <a:gd name="T44" fmla="*/ 540 w 540"/>
                <a:gd name="T45" fmla="*/ 339 h 3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0" h="339">
                  <a:moveTo>
                    <a:pt x="311" y="14"/>
                  </a:moveTo>
                  <a:cubicBezTo>
                    <a:pt x="267" y="0"/>
                    <a:pt x="224" y="3"/>
                    <a:pt x="186" y="29"/>
                  </a:cubicBezTo>
                  <a:cubicBezTo>
                    <a:pt x="154" y="76"/>
                    <a:pt x="104" y="88"/>
                    <a:pt x="60" y="118"/>
                  </a:cubicBezTo>
                  <a:cubicBezTo>
                    <a:pt x="50" y="133"/>
                    <a:pt x="41" y="147"/>
                    <a:pt x="31" y="162"/>
                  </a:cubicBezTo>
                  <a:cubicBezTo>
                    <a:pt x="26" y="169"/>
                    <a:pt x="16" y="184"/>
                    <a:pt x="16" y="184"/>
                  </a:cubicBezTo>
                  <a:cubicBezTo>
                    <a:pt x="0" y="258"/>
                    <a:pt x="7" y="315"/>
                    <a:pt x="82" y="339"/>
                  </a:cubicBezTo>
                  <a:cubicBezTo>
                    <a:pt x="131" y="332"/>
                    <a:pt x="145" y="335"/>
                    <a:pt x="178" y="302"/>
                  </a:cubicBezTo>
                  <a:cubicBezTo>
                    <a:pt x="203" y="305"/>
                    <a:pt x="228" y="305"/>
                    <a:pt x="252" y="310"/>
                  </a:cubicBezTo>
                  <a:cubicBezTo>
                    <a:pt x="267" y="313"/>
                    <a:pt x="281" y="319"/>
                    <a:pt x="296" y="324"/>
                  </a:cubicBezTo>
                  <a:cubicBezTo>
                    <a:pt x="304" y="327"/>
                    <a:pt x="319" y="332"/>
                    <a:pt x="319" y="332"/>
                  </a:cubicBezTo>
                  <a:cubicBezTo>
                    <a:pt x="363" y="322"/>
                    <a:pt x="406" y="313"/>
                    <a:pt x="444" y="287"/>
                  </a:cubicBezTo>
                  <a:cubicBezTo>
                    <a:pt x="462" y="260"/>
                    <a:pt x="474" y="261"/>
                    <a:pt x="503" y="250"/>
                  </a:cubicBezTo>
                  <a:cubicBezTo>
                    <a:pt x="540" y="196"/>
                    <a:pt x="524" y="66"/>
                    <a:pt x="451" y="44"/>
                  </a:cubicBezTo>
                  <a:cubicBezTo>
                    <a:pt x="389" y="2"/>
                    <a:pt x="397" y="6"/>
                    <a:pt x="311" y="14"/>
                  </a:cubicBezTo>
                  <a:close/>
                </a:path>
              </a:pathLst>
            </a:custGeom>
            <a:solidFill>
              <a:schemeClr val="tx1"/>
            </a:solidFill>
            <a:ln w="9525">
              <a:solidFill>
                <a:schemeClr val="tx1"/>
              </a:solidFill>
              <a:round/>
              <a:headEnd/>
              <a:tailEnd/>
            </a:ln>
          </p:spPr>
          <p:txBody>
            <a:bodyPr/>
            <a:lstStyle/>
            <a:p>
              <a:endParaRPr lang="en-US"/>
            </a:p>
          </p:txBody>
        </p:sp>
        <p:sp>
          <p:nvSpPr>
            <p:cNvPr id="11" name="Freeform 21"/>
            <p:cNvSpPr>
              <a:spLocks/>
            </p:cNvSpPr>
            <p:nvPr/>
          </p:nvSpPr>
          <p:spPr bwMode="auto">
            <a:xfrm>
              <a:off x="4343400" y="5791200"/>
              <a:ext cx="1771650" cy="609600"/>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sp>
          <p:nvSpPr>
            <p:cNvPr id="12" name="Freeform 22"/>
            <p:cNvSpPr>
              <a:spLocks/>
            </p:cNvSpPr>
            <p:nvPr/>
          </p:nvSpPr>
          <p:spPr bwMode="auto">
            <a:xfrm>
              <a:off x="6781800" y="5943600"/>
              <a:ext cx="1771650" cy="609600"/>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sp>
          <p:nvSpPr>
            <p:cNvPr id="13" name="Freeform 23"/>
            <p:cNvSpPr>
              <a:spLocks/>
            </p:cNvSpPr>
            <p:nvPr/>
          </p:nvSpPr>
          <p:spPr bwMode="auto">
            <a:xfrm>
              <a:off x="8591550" y="5181600"/>
              <a:ext cx="1771650" cy="609600"/>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sp>
          <p:nvSpPr>
            <p:cNvPr id="14" name="Freeform 24"/>
            <p:cNvSpPr>
              <a:spLocks/>
            </p:cNvSpPr>
            <p:nvPr/>
          </p:nvSpPr>
          <p:spPr bwMode="auto">
            <a:xfrm>
              <a:off x="7823200" y="3962400"/>
              <a:ext cx="1320800" cy="241300"/>
            </a:xfrm>
            <a:custGeom>
              <a:avLst/>
              <a:gdLst>
                <a:gd name="T0" fmla="*/ 2147483646 w 832"/>
                <a:gd name="T1" fmla="*/ 2147483646 h 152"/>
                <a:gd name="T2" fmla="*/ 2147483646 w 832"/>
                <a:gd name="T3" fmla="*/ 2147483646 h 152"/>
                <a:gd name="T4" fmla="*/ 2147483646 w 832"/>
                <a:gd name="T5" fmla="*/ 2147483646 h 152"/>
                <a:gd name="T6" fmla="*/ 2147483646 w 832"/>
                <a:gd name="T7" fmla="*/ 2147483646 h 152"/>
                <a:gd name="T8" fmla="*/ 2147483646 w 832"/>
                <a:gd name="T9" fmla="*/ 2147483646 h 152"/>
                <a:gd name="T10" fmla="*/ 2147483646 w 832"/>
                <a:gd name="T11" fmla="*/ 2147483646 h 152"/>
                <a:gd name="T12" fmla="*/ 2147483646 w 832"/>
                <a:gd name="T13" fmla="*/ 2147483646 h 152"/>
                <a:gd name="T14" fmla="*/ 2147483646 w 832"/>
                <a:gd name="T15" fmla="*/ 2147483646 h 152"/>
                <a:gd name="T16" fmla="*/ 2147483646 w 832"/>
                <a:gd name="T17" fmla="*/ 2147483646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2"/>
                <a:gd name="T28" fmla="*/ 0 h 152"/>
                <a:gd name="T29" fmla="*/ 832 w 83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2" h="152">
                  <a:moveTo>
                    <a:pt x="49" y="101"/>
                  </a:moveTo>
                  <a:cubicBezTo>
                    <a:pt x="0" y="67"/>
                    <a:pt x="8" y="30"/>
                    <a:pt x="71" y="27"/>
                  </a:cubicBezTo>
                  <a:cubicBezTo>
                    <a:pt x="246" y="19"/>
                    <a:pt x="420" y="17"/>
                    <a:pt x="595" y="12"/>
                  </a:cubicBezTo>
                  <a:cubicBezTo>
                    <a:pt x="657" y="4"/>
                    <a:pt x="719" y="0"/>
                    <a:pt x="780" y="19"/>
                  </a:cubicBezTo>
                  <a:cubicBezTo>
                    <a:pt x="825" y="50"/>
                    <a:pt x="832" y="73"/>
                    <a:pt x="810" y="138"/>
                  </a:cubicBezTo>
                  <a:cubicBezTo>
                    <a:pt x="809" y="140"/>
                    <a:pt x="771" y="149"/>
                    <a:pt x="758" y="152"/>
                  </a:cubicBezTo>
                  <a:cubicBezTo>
                    <a:pt x="600" y="150"/>
                    <a:pt x="443" y="149"/>
                    <a:pt x="285" y="145"/>
                  </a:cubicBezTo>
                  <a:cubicBezTo>
                    <a:pt x="251" y="144"/>
                    <a:pt x="222" y="118"/>
                    <a:pt x="189" y="115"/>
                  </a:cubicBezTo>
                  <a:cubicBezTo>
                    <a:pt x="46" y="101"/>
                    <a:pt x="88" y="140"/>
                    <a:pt x="49" y="101"/>
                  </a:cubicBezTo>
                  <a:close/>
                </a:path>
              </a:pathLst>
            </a:custGeom>
            <a:solidFill>
              <a:srgbClr val="FF99CC"/>
            </a:solidFill>
            <a:ln w="9525">
              <a:solidFill>
                <a:schemeClr val="tx1"/>
              </a:solidFill>
              <a:round/>
              <a:headEnd/>
              <a:tailEnd/>
            </a:ln>
          </p:spPr>
          <p:txBody>
            <a:bodyPr/>
            <a:lstStyle/>
            <a:p>
              <a:endParaRPr lang="en-US"/>
            </a:p>
          </p:txBody>
        </p:sp>
        <p:sp>
          <p:nvSpPr>
            <p:cNvPr id="15" name="Freeform 28"/>
            <p:cNvSpPr>
              <a:spLocks/>
            </p:cNvSpPr>
            <p:nvPr/>
          </p:nvSpPr>
          <p:spPr bwMode="auto">
            <a:xfrm>
              <a:off x="2963863" y="4083050"/>
              <a:ext cx="1446212" cy="1260475"/>
            </a:xfrm>
            <a:custGeom>
              <a:avLst/>
              <a:gdLst>
                <a:gd name="T0" fmla="*/ 2147483646 w 911"/>
                <a:gd name="T1" fmla="*/ 2147483646 h 794"/>
                <a:gd name="T2" fmla="*/ 2147483646 w 911"/>
                <a:gd name="T3" fmla="*/ 2147483646 h 794"/>
                <a:gd name="T4" fmla="*/ 2147483646 w 911"/>
                <a:gd name="T5" fmla="*/ 2147483646 h 794"/>
                <a:gd name="T6" fmla="*/ 2147483646 w 911"/>
                <a:gd name="T7" fmla="*/ 2147483646 h 794"/>
                <a:gd name="T8" fmla="*/ 2147483646 w 911"/>
                <a:gd name="T9" fmla="*/ 2147483646 h 794"/>
                <a:gd name="T10" fmla="*/ 2147483646 w 911"/>
                <a:gd name="T11" fmla="*/ 2147483646 h 794"/>
                <a:gd name="T12" fmla="*/ 2147483646 w 911"/>
                <a:gd name="T13" fmla="*/ 2147483646 h 794"/>
                <a:gd name="T14" fmla="*/ 2147483646 w 911"/>
                <a:gd name="T15" fmla="*/ 2147483646 h 794"/>
                <a:gd name="T16" fmla="*/ 2147483646 w 911"/>
                <a:gd name="T17" fmla="*/ 2147483646 h 794"/>
                <a:gd name="T18" fmla="*/ 2147483646 w 911"/>
                <a:gd name="T19" fmla="*/ 2147483646 h 794"/>
                <a:gd name="T20" fmla="*/ 2147483646 w 911"/>
                <a:gd name="T21" fmla="*/ 2147483646 h 794"/>
                <a:gd name="T22" fmla="*/ 2147483646 w 911"/>
                <a:gd name="T23" fmla="*/ 2147483646 h 794"/>
                <a:gd name="T24" fmla="*/ 2147483646 w 911"/>
                <a:gd name="T25" fmla="*/ 2147483646 h 794"/>
                <a:gd name="T26" fmla="*/ 2147483646 w 911"/>
                <a:gd name="T27" fmla="*/ 2147483646 h 794"/>
                <a:gd name="T28" fmla="*/ 2147483646 w 911"/>
                <a:gd name="T29" fmla="*/ 2147483646 h 794"/>
                <a:gd name="T30" fmla="*/ 2147483646 w 911"/>
                <a:gd name="T31" fmla="*/ 2147483646 h 794"/>
                <a:gd name="T32" fmla="*/ 2147483646 w 911"/>
                <a:gd name="T33" fmla="*/ 2147483646 h 794"/>
                <a:gd name="T34" fmla="*/ 2147483646 w 911"/>
                <a:gd name="T35" fmla="*/ 2147483646 h 794"/>
                <a:gd name="T36" fmla="*/ 2147483646 w 911"/>
                <a:gd name="T37" fmla="*/ 2147483646 h 794"/>
                <a:gd name="T38" fmla="*/ 2147483646 w 911"/>
                <a:gd name="T39" fmla="*/ 2147483646 h 794"/>
                <a:gd name="T40" fmla="*/ 2147483646 w 911"/>
                <a:gd name="T41" fmla="*/ 2147483646 h 794"/>
                <a:gd name="T42" fmla="*/ 2147483646 w 911"/>
                <a:gd name="T43" fmla="*/ 2147483646 h 794"/>
                <a:gd name="T44" fmla="*/ 2147483646 w 911"/>
                <a:gd name="T45" fmla="*/ 2147483646 h 794"/>
                <a:gd name="T46" fmla="*/ 2147483646 w 911"/>
                <a:gd name="T47" fmla="*/ 2147483646 h 794"/>
                <a:gd name="T48" fmla="*/ 2147483646 w 911"/>
                <a:gd name="T49" fmla="*/ 2147483646 h 7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1"/>
                <a:gd name="T76" fmla="*/ 0 h 794"/>
                <a:gd name="T77" fmla="*/ 911 w 911"/>
                <a:gd name="T78" fmla="*/ 794 h 7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1" h="794">
                  <a:moveTo>
                    <a:pt x="615" y="77"/>
                  </a:moveTo>
                  <a:cubicBezTo>
                    <a:pt x="598" y="51"/>
                    <a:pt x="585" y="42"/>
                    <a:pt x="556" y="33"/>
                  </a:cubicBezTo>
                  <a:cubicBezTo>
                    <a:pt x="458" y="36"/>
                    <a:pt x="347" y="0"/>
                    <a:pt x="261" y="48"/>
                  </a:cubicBezTo>
                  <a:cubicBezTo>
                    <a:pt x="246" y="57"/>
                    <a:pt x="234" y="71"/>
                    <a:pt x="217" y="77"/>
                  </a:cubicBezTo>
                  <a:cubicBezTo>
                    <a:pt x="209" y="80"/>
                    <a:pt x="201" y="81"/>
                    <a:pt x="194" y="85"/>
                  </a:cubicBezTo>
                  <a:cubicBezTo>
                    <a:pt x="179" y="93"/>
                    <a:pt x="165" y="104"/>
                    <a:pt x="150" y="114"/>
                  </a:cubicBezTo>
                  <a:cubicBezTo>
                    <a:pt x="143" y="119"/>
                    <a:pt x="128" y="129"/>
                    <a:pt x="128" y="129"/>
                  </a:cubicBezTo>
                  <a:cubicBezTo>
                    <a:pt x="111" y="154"/>
                    <a:pt x="94" y="171"/>
                    <a:pt x="69" y="188"/>
                  </a:cubicBezTo>
                  <a:cubicBezTo>
                    <a:pt x="55" y="246"/>
                    <a:pt x="72" y="193"/>
                    <a:pt x="47" y="240"/>
                  </a:cubicBezTo>
                  <a:cubicBezTo>
                    <a:pt x="32" y="269"/>
                    <a:pt x="25" y="304"/>
                    <a:pt x="17" y="336"/>
                  </a:cubicBezTo>
                  <a:cubicBezTo>
                    <a:pt x="21" y="435"/>
                    <a:pt x="0" y="488"/>
                    <a:pt x="47" y="557"/>
                  </a:cubicBezTo>
                  <a:cubicBezTo>
                    <a:pt x="59" y="595"/>
                    <a:pt x="82" y="617"/>
                    <a:pt x="106" y="646"/>
                  </a:cubicBezTo>
                  <a:cubicBezTo>
                    <a:pt x="122" y="666"/>
                    <a:pt x="138" y="696"/>
                    <a:pt x="158" y="712"/>
                  </a:cubicBezTo>
                  <a:cubicBezTo>
                    <a:pt x="161" y="714"/>
                    <a:pt x="199" y="726"/>
                    <a:pt x="202" y="727"/>
                  </a:cubicBezTo>
                  <a:cubicBezTo>
                    <a:pt x="250" y="760"/>
                    <a:pt x="309" y="774"/>
                    <a:pt x="364" y="794"/>
                  </a:cubicBezTo>
                  <a:cubicBezTo>
                    <a:pt x="443" y="791"/>
                    <a:pt x="522" y="791"/>
                    <a:pt x="601" y="786"/>
                  </a:cubicBezTo>
                  <a:cubicBezTo>
                    <a:pt x="634" y="784"/>
                    <a:pt x="657" y="752"/>
                    <a:pt x="689" y="742"/>
                  </a:cubicBezTo>
                  <a:cubicBezTo>
                    <a:pt x="713" y="726"/>
                    <a:pt x="724" y="706"/>
                    <a:pt x="748" y="690"/>
                  </a:cubicBezTo>
                  <a:cubicBezTo>
                    <a:pt x="759" y="661"/>
                    <a:pt x="775" y="648"/>
                    <a:pt x="800" y="631"/>
                  </a:cubicBezTo>
                  <a:cubicBezTo>
                    <a:pt x="826" y="593"/>
                    <a:pt x="859" y="561"/>
                    <a:pt x="881" y="520"/>
                  </a:cubicBezTo>
                  <a:cubicBezTo>
                    <a:pt x="895" y="493"/>
                    <a:pt x="901" y="461"/>
                    <a:pt x="911" y="432"/>
                  </a:cubicBezTo>
                  <a:cubicBezTo>
                    <a:pt x="905" y="359"/>
                    <a:pt x="904" y="325"/>
                    <a:pt x="866" y="269"/>
                  </a:cubicBezTo>
                  <a:cubicBezTo>
                    <a:pt x="841" y="192"/>
                    <a:pt x="793" y="156"/>
                    <a:pt x="719" y="136"/>
                  </a:cubicBezTo>
                  <a:cubicBezTo>
                    <a:pt x="694" y="120"/>
                    <a:pt x="688" y="101"/>
                    <a:pt x="660" y="92"/>
                  </a:cubicBezTo>
                  <a:cubicBezTo>
                    <a:pt x="632" y="73"/>
                    <a:pt x="647" y="77"/>
                    <a:pt x="615" y="77"/>
                  </a:cubicBezTo>
                  <a:close/>
                </a:path>
              </a:pathLst>
            </a:custGeom>
            <a:solidFill>
              <a:schemeClr val="bg2"/>
            </a:solidFill>
            <a:ln w="9525">
              <a:solidFill>
                <a:schemeClr val="tx1"/>
              </a:solidFill>
              <a:round/>
              <a:headEnd/>
              <a:tailEnd/>
            </a:ln>
          </p:spPr>
          <p:txBody>
            <a:bodyPr/>
            <a:lstStyle/>
            <a:p>
              <a:endParaRPr lang="en-US"/>
            </a:p>
          </p:txBody>
        </p:sp>
        <p:sp>
          <p:nvSpPr>
            <p:cNvPr id="16" name="Freeform 29"/>
            <p:cNvSpPr>
              <a:spLocks/>
            </p:cNvSpPr>
            <p:nvPr/>
          </p:nvSpPr>
          <p:spPr bwMode="auto">
            <a:xfrm>
              <a:off x="3352800" y="4495800"/>
              <a:ext cx="442913" cy="685800"/>
            </a:xfrm>
            <a:custGeom>
              <a:avLst/>
              <a:gdLst>
                <a:gd name="T0" fmla="*/ 2147483646 w 279"/>
                <a:gd name="T1" fmla="*/ 2147483646 h 432"/>
                <a:gd name="T2" fmla="*/ 2147483646 w 279"/>
                <a:gd name="T3" fmla="*/ 2147483646 h 432"/>
                <a:gd name="T4" fmla="*/ 2147483646 w 279"/>
                <a:gd name="T5" fmla="*/ 0 h 432"/>
                <a:gd name="T6" fmla="*/ 2147483646 w 279"/>
                <a:gd name="T7" fmla="*/ 2147483646 h 432"/>
                <a:gd name="T8" fmla="*/ 2147483646 w 279"/>
                <a:gd name="T9" fmla="*/ 2147483646 h 432"/>
                <a:gd name="T10" fmla="*/ 2147483646 w 279"/>
                <a:gd name="T11" fmla="*/ 2147483646 h 432"/>
                <a:gd name="T12" fmla="*/ 2147483646 w 279"/>
                <a:gd name="T13" fmla="*/ 2147483646 h 432"/>
                <a:gd name="T14" fmla="*/ 2147483646 w 279"/>
                <a:gd name="T15" fmla="*/ 2147483646 h 432"/>
                <a:gd name="T16" fmla="*/ 2147483646 w 279"/>
                <a:gd name="T17" fmla="*/ 2147483646 h 432"/>
                <a:gd name="T18" fmla="*/ 2147483646 w 279"/>
                <a:gd name="T19" fmla="*/ 2147483646 h 432"/>
                <a:gd name="T20" fmla="*/ 2147483646 w 279"/>
                <a:gd name="T21" fmla="*/ 2147483646 h 432"/>
                <a:gd name="T22" fmla="*/ 2147483646 w 279"/>
                <a:gd name="T23" fmla="*/ 2147483646 h 432"/>
                <a:gd name="T24" fmla="*/ 2147483646 w 279"/>
                <a:gd name="T25" fmla="*/ 2147483646 h 4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9"/>
                <a:gd name="T40" fmla="*/ 0 h 432"/>
                <a:gd name="T41" fmla="*/ 279 w 279"/>
                <a:gd name="T42" fmla="*/ 432 h 4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9" h="432">
                  <a:moveTo>
                    <a:pt x="60" y="162"/>
                  </a:moveTo>
                  <a:cubicBezTo>
                    <a:pt x="24" y="153"/>
                    <a:pt x="20" y="145"/>
                    <a:pt x="9" y="110"/>
                  </a:cubicBezTo>
                  <a:cubicBezTo>
                    <a:pt x="14" y="54"/>
                    <a:pt x="0" y="17"/>
                    <a:pt x="53" y="0"/>
                  </a:cubicBezTo>
                  <a:cubicBezTo>
                    <a:pt x="95" y="8"/>
                    <a:pt x="99" y="12"/>
                    <a:pt x="112" y="51"/>
                  </a:cubicBezTo>
                  <a:cubicBezTo>
                    <a:pt x="117" y="84"/>
                    <a:pt x="124" y="109"/>
                    <a:pt x="134" y="140"/>
                  </a:cubicBezTo>
                  <a:cubicBezTo>
                    <a:pt x="121" y="195"/>
                    <a:pt x="122" y="154"/>
                    <a:pt x="75" y="169"/>
                  </a:cubicBezTo>
                  <a:cubicBezTo>
                    <a:pt x="73" y="197"/>
                    <a:pt x="48" y="348"/>
                    <a:pt x="75" y="376"/>
                  </a:cubicBezTo>
                  <a:cubicBezTo>
                    <a:pt x="91" y="393"/>
                    <a:pt x="119" y="391"/>
                    <a:pt x="141" y="398"/>
                  </a:cubicBezTo>
                  <a:cubicBezTo>
                    <a:pt x="149" y="401"/>
                    <a:pt x="164" y="406"/>
                    <a:pt x="164" y="406"/>
                  </a:cubicBezTo>
                  <a:cubicBezTo>
                    <a:pt x="279" y="397"/>
                    <a:pt x="277" y="432"/>
                    <a:pt x="260" y="332"/>
                  </a:cubicBezTo>
                  <a:cubicBezTo>
                    <a:pt x="259" y="324"/>
                    <a:pt x="257" y="316"/>
                    <a:pt x="252" y="310"/>
                  </a:cubicBezTo>
                  <a:cubicBezTo>
                    <a:pt x="226" y="279"/>
                    <a:pt x="153" y="283"/>
                    <a:pt x="127" y="280"/>
                  </a:cubicBezTo>
                  <a:cubicBezTo>
                    <a:pt x="115" y="278"/>
                    <a:pt x="90" y="273"/>
                    <a:pt x="90" y="273"/>
                  </a:cubicBezTo>
                </a:path>
              </a:pathLst>
            </a:custGeom>
            <a:solidFill>
              <a:srgbClr val="993300"/>
            </a:solidFill>
            <a:ln w="25400">
              <a:solidFill>
                <a:schemeClr val="tx1"/>
              </a:solidFill>
              <a:round/>
              <a:headEnd/>
              <a:tailEnd/>
            </a:ln>
          </p:spPr>
          <p:txBody>
            <a:bodyPr/>
            <a:lstStyle/>
            <a:p>
              <a:endParaRPr lang="en-US"/>
            </a:p>
          </p:txBody>
        </p:sp>
        <p:sp>
          <p:nvSpPr>
            <p:cNvPr id="17" name="Freeform 30"/>
            <p:cNvSpPr>
              <a:spLocks/>
            </p:cNvSpPr>
            <p:nvPr/>
          </p:nvSpPr>
          <p:spPr bwMode="auto">
            <a:xfrm>
              <a:off x="3810000" y="4876800"/>
              <a:ext cx="312738" cy="207963"/>
            </a:xfrm>
            <a:custGeom>
              <a:avLst/>
              <a:gdLst>
                <a:gd name="T0" fmla="*/ 0 w 197"/>
                <a:gd name="T1" fmla="*/ 2147483646 h 131"/>
                <a:gd name="T2" fmla="*/ 2147483646 w 197"/>
                <a:gd name="T3" fmla="*/ 2147483646 h 131"/>
                <a:gd name="T4" fmla="*/ 2147483646 w 197"/>
                <a:gd name="T5" fmla="*/ 2147483646 h 131"/>
                <a:gd name="T6" fmla="*/ 2147483646 w 197"/>
                <a:gd name="T7" fmla="*/ 2147483646 h 131"/>
                <a:gd name="T8" fmla="*/ 2147483646 w 197"/>
                <a:gd name="T9" fmla="*/ 2147483646 h 131"/>
                <a:gd name="T10" fmla="*/ 2147483646 w 197"/>
                <a:gd name="T11" fmla="*/ 2147483646 h 131"/>
                <a:gd name="T12" fmla="*/ 2147483646 w 197"/>
                <a:gd name="T13" fmla="*/ 2147483646 h 131"/>
                <a:gd name="T14" fmla="*/ 2147483646 w 197"/>
                <a:gd name="T15" fmla="*/ 2147483646 h 131"/>
                <a:gd name="T16" fmla="*/ 2147483646 w 197"/>
                <a:gd name="T17" fmla="*/ 2147483646 h 131"/>
                <a:gd name="T18" fmla="*/ 2147483646 w 197"/>
                <a:gd name="T19" fmla="*/ 2147483646 h 131"/>
                <a:gd name="T20" fmla="*/ 2147483646 w 197"/>
                <a:gd name="T21" fmla="*/ 2147483646 h 1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
                <a:gd name="T34" fmla="*/ 0 h 131"/>
                <a:gd name="T35" fmla="*/ 197 w 197"/>
                <a:gd name="T36" fmla="*/ 131 h 1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 h="131">
                  <a:moveTo>
                    <a:pt x="0" y="112"/>
                  </a:moveTo>
                  <a:cubicBezTo>
                    <a:pt x="15" y="102"/>
                    <a:pt x="29" y="93"/>
                    <a:pt x="44" y="83"/>
                  </a:cubicBezTo>
                  <a:cubicBezTo>
                    <a:pt x="51" y="78"/>
                    <a:pt x="66" y="68"/>
                    <a:pt x="66" y="68"/>
                  </a:cubicBezTo>
                  <a:cubicBezTo>
                    <a:pt x="71" y="61"/>
                    <a:pt x="77" y="54"/>
                    <a:pt x="81" y="46"/>
                  </a:cubicBezTo>
                  <a:cubicBezTo>
                    <a:pt x="87" y="32"/>
                    <a:pt x="96" y="1"/>
                    <a:pt x="96" y="1"/>
                  </a:cubicBezTo>
                  <a:cubicBezTo>
                    <a:pt x="125" y="4"/>
                    <a:pt x="156" y="0"/>
                    <a:pt x="184" y="9"/>
                  </a:cubicBezTo>
                  <a:cubicBezTo>
                    <a:pt x="191" y="11"/>
                    <a:pt x="192" y="23"/>
                    <a:pt x="192" y="31"/>
                  </a:cubicBezTo>
                  <a:cubicBezTo>
                    <a:pt x="192" y="61"/>
                    <a:pt x="197" y="93"/>
                    <a:pt x="184" y="120"/>
                  </a:cubicBezTo>
                  <a:cubicBezTo>
                    <a:pt x="179" y="131"/>
                    <a:pt x="159" y="125"/>
                    <a:pt x="147" y="127"/>
                  </a:cubicBezTo>
                  <a:cubicBezTo>
                    <a:pt x="123" y="125"/>
                    <a:pt x="98" y="125"/>
                    <a:pt x="74" y="120"/>
                  </a:cubicBezTo>
                  <a:cubicBezTo>
                    <a:pt x="65" y="118"/>
                    <a:pt x="51" y="105"/>
                    <a:pt x="51" y="105"/>
                  </a:cubicBezTo>
                </a:path>
              </a:pathLst>
            </a:custGeom>
            <a:solidFill>
              <a:srgbClr val="993300"/>
            </a:solidFill>
            <a:ln w="25400">
              <a:solidFill>
                <a:schemeClr val="tx1"/>
              </a:solidFill>
              <a:round/>
              <a:headEnd/>
              <a:tailEnd/>
            </a:ln>
          </p:spPr>
          <p:txBody>
            <a:bodyPr/>
            <a:lstStyle/>
            <a:p>
              <a:endParaRPr lang="en-US"/>
            </a:p>
          </p:txBody>
        </p:sp>
        <p:sp>
          <p:nvSpPr>
            <p:cNvPr id="18" name="Freeform 31"/>
            <p:cNvSpPr>
              <a:spLocks/>
            </p:cNvSpPr>
            <p:nvPr/>
          </p:nvSpPr>
          <p:spPr bwMode="auto">
            <a:xfrm>
              <a:off x="4419600" y="4038600"/>
              <a:ext cx="1446213" cy="1260475"/>
            </a:xfrm>
            <a:custGeom>
              <a:avLst/>
              <a:gdLst>
                <a:gd name="T0" fmla="*/ 2147483646 w 911"/>
                <a:gd name="T1" fmla="*/ 2147483646 h 794"/>
                <a:gd name="T2" fmla="*/ 2147483646 w 911"/>
                <a:gd name="T3" fmla="*/ 2147483646 h 794"/>
                <a:gd name="T4" fmla="*/ 2147483646 w 911"/>
                <a:gd name="T5" fmla="*/ 2147483646 h 794"/>
                <a:gd name="T6" fmla="*/ 2147483646 w 911"/>
                <a:gd name="T7" fmla="*/ 2147483646 h 794"/>
                <a:gd name="T8" fmla="*/ 2147483646 w 911"/>
                <a:gd name="T9" fmla="*/ 2147483646 h 794"/>
                <a:gd name="T10" fmla="*/ 2147483646 w 911"/>
                <a:gd name="T11" fmla="*/ 2147483646 h 794"/>
                <a:gd name="T12" fmla="*/ 2147483646 w 911"/>
                <a:gd name="T13" fmla="*/ 2147483646 h 794"/>
                <a:gd name="T14" fmla="*/ 2147483646 w 911"/>
                <a:gd name="T15" fmla="*/ 2147483646 h 794"/>
                <a:gd name="T16" fmla="*/ 2147483646 w 911"/>
                <a:gd name="T17" fmla="*/ 2147483646 h 794"/>
                <a:gd name="T18" fmla="*/ 2147483646 w 911"/>
                <a:gd name="T19" fmla="*/ 2147483646 h 794"/>
                <a:gd name="T20" fmla="*/ 2147483646 w 911"/>
                <a:gd name="T21" fmla="*/ 2147483646 h 794"/>
                <a:gd name="T22" fmla="*/ 2147483646 w 911"/>
                <a:gd name="T23" fmla="*/ 2147483646 h 794"/>
                <a:gd name="T24" fmla="*/ 2147483646 w 911"/>
                <a:gd name="T25" fmla="*/ 2147483646 h 794"/>
                <a:gd name="T26" fmla="*/ 2147483646 w 911"/>
                <a:gd name="T27" fmla="*/ 2147483646 h 794"/>
                <a:gd name="T28" fmla="*/ 2147483646 w 911"/>
                <a:gd name="T29" fmla="*/ 2147483646 h 794"/>
                <a:gd name="T30" fmla="*/ 2147483646 w 911"/>
                <a:gd name="T31" fmla="*/ 2147483646 h 794"/>
                <a:gd name="T32" fmla="*/ 2147483646 w 911"/>
                <a:gd name="T33" fmla="*/ 2147483646 h 794"/>
                <a:gd name="T34" fmla="*/ 2147483646 w 911"/>
                <a:gd name="T35" fmla="*/ 2147483646 h 794"/>
                <a:gd name="T36" fmla="*/ 2147483646 w 911"/>
                <a:gd name="T37" fmla="*/ 2147483646 h 794"/>
                <a:gd name="T38" fmla="*/ 2147483646 w 911"/>
                <a:gd name="T39" fmla="*/ 2147483646 h 794"/>
                <a:gd name="T40" fmla="*/ 2147483646 w 911"/>
                <a:gd name="T41" fmla="*/ 2147483646 h 794"/>
                <a:gd name="T42" fmla="*/ 2147483646 w 911"/>
                <a:gd name="T43" fmla="*/ 2147483646 h 794"/>
                <a:gd name="T44" fmla="*/ 2147483646 w 911"/>
                <a:gd name="T45" fmla="*/ 2147483646 h 794"/>
                <a:gd name="T46" fmla="*/ 2147483646 w 911"/>
                <a:gd name="T47" fmla="*/ 2147483646 h 794"/>
                <a:gd name="T48" fmla="*/ 2147483646 w 911"/>
                <a:gd name="T49" fmla="*/ 2147483646 h 7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1"/>
                <a:gd name="T76" fmla="*/ 0 h 794"/>
                <a:gd name="T77" fmla="*/ 911 w 911"/>
                <a:gd name="T78" fmla="*/ 794 h 7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1" h="794">
                  <a:moveTo>
                    <a:pt x="615" y="77"/>
                  </a:moveTo>
                  <a:cubicBezTo>
                    <a:pt x="598" y="51"/>
                    <a:pt x="585" y="42"/>
                    <a:pt x="556" y="33"/>
                  </a:cubicBezTo>
                  <a:cubicBezTo>
                    <a:pt x="458" y="36"/>
                    <a:pt x="347" y="0"/>
                    <a:pt x="261" y="48"/>
                  </a:cubicBezTo>
                  <a:cubicBezTo>
                    <a:pt x="246" y="57"/>
                    <a:pt x="234" y="71"/>
                    <a:pt x="217" y="77"/>
                  </a:cubicBezTo>
                  <a:cubicBezTo>
                    <a:pt x="209" y="80"/>
                    <a:pt x="201" y="81"/>
                    <a:pt x="194" y="85"/>
                  </a:cubicBezTo>
                  <a:cubicBezTo>
                    <a:pt x="179" y="93"/>
                    <a:pt x="165" y="104"/>
                    <a:pt x="150" y="114"/>
                  </a:cubicBezTo>
                  <a:cubicBezTo>
                    <a:pt x="143" y="119"/>
                    <a:pt x="128" y="129"/>
                    <a:pt x="128" y="129"/>
                  </a:cubicBezTo>
                  <a:cubicBezTo>
                    <a:pt x="111" y="154"/>
                    <a:pt x="94" y="171"/>
                    <a:pt x="69" y="188"/>
                  </a:cubicBezTo>
                  <a:cubicBezTo>
                    <a:pt x="55" y="246"/>
                    <a:pt x="72" y="193"/>
                    <a:pt x="47" y="240"/>
                  </a:cubicBezTo>
                  <a:cubicBezTo>
                    <a:pt x="32" y="269"/>
                    <a:pt x="25" y="304"/>
                    <a:pt x="17" y="336"/>
                  </a:cubicBezTo>
                  <a:cubicBezTo>
                    <a:pt x="21" y="435"/>
                    <a:pt x="0" y="488"/>
                    <a:pt x="47" y="557"/>
                  </a:cubicBezTo>
                  <a:cubicBezTo>
                    <a:pt x="59" y="595"/>
                    <a:pt x="82" y="617"/>
                    <a:pt x="106" y="646"/>
                  </a:cubicBezTo>
                  <a:cubicBezTo>
                    <a:pt x="122" y="666"/>
                    <a:pt x="138" y="696"/>
                    <a:pt x="158" y="712"/>
                  </a:cubicBezTo>
                  <a:cubicBezTo>
                    <a:pt x="161" y="714"/>
                    <a:pt x="199" y="726"/>
                    <a:pt x="202" y="727"/>
                  </a:cubicBezTo>
                  <a:cubicBezTo>
                    <a:pt x="250" y="760"/>
                    <a:pt x="309" y="774"/>
                    <a:pt x="364" y="794"/>
                  </a:cubicBezTo>
                  <a:cubicBezTo>
                    <a:pt x="443" y="791"/>
                    <a:pt x="522" y="791"/>
                    <a:pt x="601" y="786"/>
                  </a:cubicBezTo>
                  <a:cubicBezTo>
                    <a:pt x="634" y="784"/>
                    <a:pt x="657" y="752"/>
                    <a:pt x="689" y="742"/>
                  </a:cubicBezTo>
                  <a:cubicBezTo>
                    <a:pt x="713" y="726"/>
                    <a:pt x="724" y="706"/>
                    <a:pt x="748" y="690"/>
                  </a:cubicBezTo>
                  <a:cubicBezTo>
                    <a:pt x="759" y="661"/>
                    <a:pt x="775" y="648"/>
                    <a:pt x="800" y="631"/>
                  </a:cubicBezTo>
                  <a:cubicBezTo>
                    <a:pt x="826" y="593"/>
                    <a:pt x="859" y="561"/>
                    <a:pt x="881" y="520"/>
                  </a:cubicBezTo>
                  <a:cubicBezTo>
                    <a:pt x="895" y="493"/>
                    <a:pt x="901" y="461"/>
                    <a:pt x="911" y="432"/>
                  </a:cubicBezTo>
                  <a:cubicBezTo>
                    <a:pt x="905" y="359"/>
                    <a:pt x="904" y="325"/>
                    <a:pt x="866" y="269"/>
                  </a:cubicBezTo>
                  <a:cubicBezTo>
                    <a:pt x="841" y="192"/>
                    <a:pt x="793" y="156"/>
                    <a:pt x="719" y="136"/>
                  </a:cubicBezTo>
                  <a:cubicBezTo>
                    <a:pt x="694" y="120"/>
                    <a:pt x="688" y="101"/>
                    <a:pt x="660" y="92"/>
                  </a:cubicBezTo>
                  <a:cubicBezTo>
                    <a:pt x="632" y="73"/>
                    <a:pt x="647" y="77"/>
                    <a:pt x="615" y="77"/>
                  </a:cubicBezTo>
                  <a:close/>
                </a:path>
              </a:pathLst>
            </a:custGeom>
            <a:solidFill>
              <a:schemeClr val="bg2"/>
            </a:solidFill>
            <a:ln w="9525">
              <a:solidFill>
                <a:schemeClr val="tx1"/>
              </a:solidFill>
              <a:round/>
              <a:headEnd/>
              <a:tailEnd/>
            </a:ln>
          </p:spPr>
          <p:txBody>
            <a:bodyPr/>
            <a:lstStyle/>
            <a:p>
              <a:endParaRPr lang="en-US"/>
            </a:p>
          </p:txBody>
        </p:sp>
        <p:sp>
          <p:nvSpPr>
            <p:cNvPr id="19" name="Freeform 32"/>
            <p:cNvSpPr>
              <a:spLocks/>
            </p:cNvSpPr>
            <p:nvPr/>
          </p:nvSpPr>
          <p:spPr bwMode="auto">
            <a:xfrm>
              <a:off x="4648200" y="4343400"/>
              <a:ext cx="827088" cy="635000"/>
            </a:xfrm>
            <a:custGeom>
              <a:avLst/>
              <a:gdLst>
                <a:gd name="T0" fmla="*/ 2147483646 w 521"/>
                <a:gd name="T1" fmla="*/ 2147483646 h 400"/>
                <a:gd name="T2" fmla="*/ 2147483646 w 521"/>
                <a:gd name="T3" fmla="*/ 2147483646 h 400"/>
                <a:gd name="T4" fmla="*/ 2147483646 w 521"/>
                <a:gd name="T5" fmla="*/ 2147483646 h 400"/>
                <a:gd name="T6" fmla="*/ 2147483646 w 521"/>
                <a:gd name="T7" fmla="*/ 2147483646 h 400"/>
                <a:gd name="T8" fmla="*/ 2147483646 w 521"/>
                <a:gd name="T9" fmla="*/ 2147483646 h 400"/>
                <a:gd name="T10" fmla="*/ 2147483646 w 521"/>
                <a:gd name="T11" fmla="*/ 0 h 400"/>
                <a:gd name="T12" fmla="*/ 2147483646 w 521"/>
                <a:gd name="T13" fmla="*/ 2147483646 h 400"/>
                <a:gd name="T14" fmla="*/ 2147483646 w 521"/>
                <a:gd name="T15" fmla="*/ 2147483646 h 400"/>
                <a:gd name="T16" fmla="*/ 2147483646 w 521"/>
                <a:gd name="T17" fmla="*/ 2147483646 h 400"/>
                <a:gd name="T18" fmla="*/ 2147483646 w 521"/>
                <a:gd name="T19" fmla="*/ 2147483646 h 400"/>
                <a:gd name="T20" fmla="*/ 2147483646 w 521"/>
                <a:gd name="T21" fmla="*/ 2147483646 h 400"/>
                <a:gd name="T22" fmla="*/ 2147483646 w 521"/>
                <a:gd name="T23" fmla="*/ 2147483646 h 400"/>
                <a:gd name="T24" fmla="*/ 2147483646 w 521"/>
                <a:gd name="T25" fmla="*/ 2147483646 h 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1"/>
                <a:gd name="T40" fmla="*/ 0 h 400"/>
                <a:gd name="T41" fmla="*/ 521 w 521"/>
                <a:gd name="T42" fmla="*/ 400 h 4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1" h="400">
                  <a:moveTo>
                    <a:pt x="75" y="221"/>
                  </a:moveTo>
                  <a:cubicBezTo>
                    <a:pt x="55" y="219"/>
                    <a:pt x="34" y="222"/>
                    <a:pt x="16" y="214"/>
                  </a:cubicBezTo>
                  <a:cubicBezTo>
                    <a:pt x="0" y="207"/>
                    <a:pt x="12" y="167"/>
                    <a:pt x="16" y="162"/>
                  </a:cubicBezTo>
                  <a:cubicBezTo>
                    <a:pt x="21" y="156"/>
                    <a:pt x="31" y="157"/>
                    <a:pt x="38" y="155"/>
                  </a:cubicBezTo>
                  <a:cubicBezTo>
                    <a:pt x="64" y="117"/>
                    <a:pt x="57" y="62"/>
                    <a:pt x="90" y="29"/>
                  </a:cubicBezTo>
                  <a:cubicBezTo>
                    <a:pt x="107" y="12"/>
                    <a:pt x="134" y="7"/>
                    <a:pt x="156" y="0"/>
                  </a:cubicBezTo>
                  <a:cubicBezTo>
                    <a:pt x="296" y="8"/>
                    <a:pt x="249" y="5"/>
                    <a:pt x="341" y="37"/>
                  </a:cubicBezTo>
                  <a:cubicBezTo>
                    <a:pt x="363" y="59"/>
                    <a:pt x="378" y="72"/>
                    <a:pt x="407" y="81"/>
                  </a:cubicBezTo>
                  <a:cubicBezTo>
                    <a:pt x="467" y="124"/>
                    <a:pt x="444" y="103"/>
                    <a:pt x="481" y="140"/>
                  </a:cubicBezTo>
                  <a:cubicBezTo>
                    <a:pt x="521" y="267"/>
                    <a:pt x="489" y="359"/>
                    <a:pt x="378" y="399"/>
                  </a:cubicBezTo>
                  <a:cubicBezTo>
                    <a:pt x="363" y="396"/>
                    <a:pt x="345" y="400"/>
                    <a:pt x="333" y="391"/>
                  </a:cubicBezTo>
                  <a:cubicBezTo>
                    <a:pt x="312" y="376"/>
                    <a:pt x="278" y="304"/>
                    <a:pt x="252" y="281"/>
                  </a:cubicBezTo>
                  <a:cubicBezTo>
                    <a:pt x="205" y="239"/>
                    <a:pt x="138" y="206"/>
                    <a:pt x="75" y="221"/>
                  </a:cubicBezTo>
                  <a:close/>
                </a:path>
              </a:pathLst>
            </a:custGeom>
            <a:solidFill>
              <a:srgbClr val="993300"/>
            </a:solidFill>
            <a:ln w="25400">
              <a:solidFill>
                <a:schemeClr val="tx1"/>
              </a:solidFill>
              <a:round/>
              <a:headEnd/>
              <a:tailEnd/>
            </a:ln>
          </p:spPr>
          <p:txBody>
            <a:bodyPr/>
            <a:lstStyle/>
            <a:p>
              <a:endParaRPr lang="en-US"/>
            </a:p>
          </p:txBody>
        </p:sp>
        <p:grpSp>
          <p:nvGrpSpPr>
            <p:cNvPr id="20" name="Group 66"/>
            <p:cNvGrpSpPr>
              <a:grpSpLocks noChangeAspect="1"/>
            </p:cNvGrpSpPr>
            <p:nvPr/>
          </p:nvGrpSpPr>
          <p:grpSpPr bwMode="auto">
            <a:xfrm>
              <a:off x="2090738" y="5256213"/>
              <a:ext cx="742950" cy="692150"/>
              <a:chOff x="824" y="937"/>
              <a:chExt cx="1196" cy="1115"/>
            </a:xfrm>
          </p:grpSpPr>
          <p:sp>
            <p:nvSpPr>
              <p:cNvPr id="142"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43"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144" name="Group 6"/>
              <p:cNvGrpSpPr>
                <a:grpSpLocks noChangeAspect="1"/>
              </p:cNvGrpSpPr>
              <p:nvPr/>
            </p:nvGrpSpPr>
            <p:grpSpPr bwMode="auto">
              <a:xfrm>
                <a:off x="846" y="948"/>
                <a:ext cx="1152" cy="1104"/>
                <a:chOff x="1380" y="723"/>
                <a:chExt cx="2999" cy="2877"/>
              </a:xfrm>
            </p:grpSpPr>
            <p:grpSp>
              <p:nvGrpSpPr>
                <p:cNvPr id="145" name="Group 7"/>
                <p:cNvGrpSpPr>
                  <a:grpSpLocks noChangeAspect="1"/>
                </p:cNvGrpSpPr>
                <p:nvPr/>
              </p:nvGrpSpPr>
              <p:grpSpPr bwMode="auto">
                <a:xfrm>
                  <a:off x="2928" y="723"/>
                  <a:ext cx="1451" cy="2877"/>
                  <a:chOff x="1977" y="1384"/>
                  <a:chExt cx="827" cy="1640"/>
                </a:xfrm>
              </p:grpSpPr>
              <p:sp>
                <p:nvSpPr>
                  <p:cNvPr id="151"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52"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53"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6" name="Group 12"/>
                <p:cNvGrpSpPr>
                  <a:grpSpLocks noChangeAspect="1"/>
                </p:cNvGrpSpPr>
                <p:nvPr/>
              </p:nvGrpSpPr>
              <p:grpSpPr bwMode="auto">
                <a:xfrm flipH="1">
                  <a:off x="1380" y="723"/>
                  <a:ext cx="1451" cy="2877"/>
                  <a:chOff x="1977" y="1384"/>
                  <a:chExt cx="827" cy="1640"/>
                </a:xfrm>
              </p:grpSpPr>
              <p:sp>
                <p:nvSpPr>
                  <p:cNvPr id="147"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48"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49"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21" name="Group 6"/>
            <p:cNvGrpSpPr>
              <a:grpSpLocks noChangeAspect="1"/>
            </p:cNvGrpSpPr>
            <p:nvPr/>
          </p:nvGrpSpPr>
          <p:grpSpPr bwMode="auto">
            <a:xfrm>
              <a:off x="9296400" y="4452938"/>
              <a:ext cx="714375" cy="684212"/>
              <a:chOff x="1380" y="723"/>
              <a:chExt cx="2999" cy="2877"/>
            </a:xfrm>
          </p:grpSpPr>
          <p:grpSp>
            <p:nvGrpSpPr>
              <p:cNvPr id="132" name="Group 7"/>
              <p:cNvGrpSpPr>
                <a:grpSpLocks noChangeAspect="1"/>
              </p:cNvGrpSpPr>
              <p:nvPr/>
            </p:nvGrpSpPr>
            <p:grpSpPr bwMode="auto">
              <a:xfrm>
                <a:off x="2928" y="723"/>
                <a:ext cx="1451" cy="2877"/>
                <a:chOff x="1977" y="1384"/>
                <a:chExt cx="827" cy="1640"/>
              </a:xfrm>
            </p:grpSpPr>
            <p:sp>
              <p:nvSpPr>
                <p:cNvPr id="138"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39"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40"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3" name="Group 12"/>
              <p:cNvGrpSpPr>
                <a:grpSpLocks noChangeAspect="1"/>
              </p:cNvGrpSpPr>
              <p:nvPr/>
            </p:nvGrpSpPr>
            <p:grpSpPr bwMode="auto">
              <a:xfrm flipH="1">
                <a:off x="1380" y="723"/>
                <a:ext cx="1451" cy="2877"/>
                <a:chOff x="1977" y="1384"/>
                <a:chExt cx="827" cy="1640"/>
              </a:xfrm>
            </p:grpSpPr>
            <p:sp>
              <p:nvSpPr>
                <p:cNvPr id="134"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35"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36"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22" name="Group 66"/>
            <p:cNvGrpSpPr>
              <a:grpSpLocks noChangeAspect="1"/>
            </p:cNvGrpSpPr>
            <p:nvPr/>
          </p:nvGrpSpPr>
          <p:grpSpPr bwMode="auto">
            <a:xfrm>
              <a:off x="5659438" y="5100638"/>
              <a:ext cx="741362" cy="690562"/>
              <a:chOff x="824" y="937"/>
              <a:chExt cx="1196" cy="1115"/>
            </a:xfrm>
          </p:grpSpPr>
          <p:sp>
            <p:nvSpPr>
              <p:cNvPr id="119"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20"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121" name="Group 6"/>
              <p:cNvGrpSpPr>
                <a:grpSpLocks noChangeAspect="1"/>
              </p:cNvGrpSpPr>
              <p:nvPr/>
            </p:nvGrpSpPr>
            <p:grpSpPr bwMode="auto">
              <a:xfrm>
                <a:off x="846" y="948"/>
                <a:ext cx="1152" cy="1104"/>
                <a:chOff x="1380" y="723"/>
                <a:chExt cx="2999" cy="2877"/>
              </a:xfrm>
            </p:grpSpPr>
            <p:grpSp>
              <p:nvGrpSpPr>
                <p:cNvPr id="122" name="Group 7"/>
                <p:cNvGrpSpPr>
                  <a:grpSpLocks noChangeAspect="1"/>
                </p:cNvGrpSpPr>
                <p:nvPr/>
              </p:nvGrpSpPr>
              <p:grpSpPr bwMode="auto">
                <a:xfrm>
                  <a:off x="2928" y="723"/>
                  <a:ext cx="1451" cy="2877"/>
                  <a:chOff x="1977" y="1384"/>
                  <a:chExt cx="827" cy="1640"/>
                </a:xfrm>
              </p:grpSpPr>
              <p:sp>
                <p:nvSpPr>
                  <p:cNvPr id="128"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29"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30"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23" name="Group 12"/>
                <p:cNvGrpSpPr>
                  <a:grpSpLocks noChangeAspect="1"/>
                </p:cNvGrpSpPr>
                <p:nvPr/>
              </p:nvGrpSpPr>
              <p:grpSpPr bwMode="auto">
                <a:xfrm flipH="1">
                  <a:off x="1380" y="723"/>
                  <a:ext cx="1451" cy="2877"/>
                  <a:chOff x="1977" y="1384"/>
                  <a:chExt cx="827" cy="1640"/>
                </a:xfrm>
              </p:grpSpPr>
              <p:sp>
                <p:nvSpPr>
                  <p:cNvPr id="124"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25"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26"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23" name="Isosceles Triangle 84"/>
            <p:cNvSpPr>
              <a:spLocks noChangeArrowheads="1"/>
            </p:cNvSpPr>
            <p:nvPr/>
          </p:nvSpPr>
          <p:spPr bwMode="auto">
            <a:xfrm rot="5400000">
              <a:off x="2496344" y="5709444"/>
              <a:ext cx="284162" cy="184150"/>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4" name="Isosceles Triangle 85"/>
            <p:cNvSpPr>
              <a:spLocks noChangeArrowheads="1"/>
            </p:cNvSpPr>
            <p:nvPr/>
          </p:nvSpPr>
          <p:spPr bwMode="auto">
            <a:xfrm rot="5400000">
              <a:off x="6078537" y="5513388"/>
              <a:ext cx="282575" cy="184150"/>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5" name="Isosceles Triangle 86"/>
            <p:cNvSpPr>
              <a:spLocks noChangeArrowheads="1"/>
            </p:cNvSpPr>
            <p:nvPr/>
          </p:nvSpPr>
          <p:spPr bwMode="auto">
            <a:xfrm rot="5400000">
              <a:off x="8101013" y="3652838"/>
              <a:ext cx="166687" cy="115887"/>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26" name="Group 66"/>
            <p:cNvGrpSpPr>
              <a:grpSpLocks noChangeAspect="1"/>
            </p:cNvGrpSpPr>
            <p:nvPr/>
          </p:nvGrpSpPr>
          <p:grpSpPr bwMode="auto">
            <a:xfrm>
              <a:off x="3897313" y="3549650"/>
              <a:ext cx="193675" cy="180975"/>
              <a:chOff x="824" y="937"/>
              <a:chExt cx="1196" cy="1115"/>
            </a:xfrm>
          </p:grpSpPr>
          <p:sp>
            <p:nvSpPr>
              <p:cNvPr id="106"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07"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108" name="Group 6"/>
              <p:cNvGrpSpPr>
                <a:grpSpLocks noChangeAspect="1"/>
              </p:cNvGrpSpPr>
              <p:nvPr/>
            </p:nvGrpSpPr>
            <p:grpSpPr bwMode="auto">
              <a:xfrm>
                <a:off x="846" y="948"/>
                <a:ext cx="1152" cy="1104"/>
                <a:chOff x="1380" y="723"/>
                <a:chExt cx="2999" cy="2877"/>
              </a:xfrm>
            </p:grpSpPr>
            <p:grpSp>
              <p:nvGrpSpPr>
                <p:cNvPr id="109" name="Group 7"/>
                <p:cNvGrpSpPr>
                  <a:grpSpLocks noChangeAspect="1"/>
                </p:cNvGrpSpPr>
                <p:nvPr/>
              </p:nvGrpSpPr>
              <p:grpSpPr bwMode="auto">
                <a:xfrm>
                  <a:off x="2928" y="723"/>
                  <a:ext cx="1451" cy="2877"/>
                  <a:chOff x="1977" y="1384"/>
                  <a:chExt cx="827" cy="1640"/>
                </a:xfrm>
              </p:grpSpPr>
              <p:sp>
                <p:nvSpPr>
                  <p:cNvPr id="115"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16"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17"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0" name="Group 12"/>
                <p:cNvGrpSpPr>
                  <a:grpSpLocks noChangeAspect="1"/>
                </p:cNvGrpSpPr>
                <p:nvPr/>
              </p:nvGrpSpPr>
              <p:grpSpPr bwMode="auto">
                <a:xfrm flipH="1">
                  <a:off x="1380" y="723"/>
                  <a:ext cx="1451" cy="2877"/>
                  <a:chOff x="1977" y="1384"/>
                  <a:chExt cx="827" cy="1640"/>
                </a:xfrm>
              </p:grpSpPr>
              <p:sp>
                <p:nvSpPr>
                  <p:cNvPr id="111"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12"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13"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27" name="Group 66"/>
            <p:cNvGrpSpPr>
              <a:grpSpLocks noChangeAspect="1"/>
            </p:cNvGrpSpPr>
            <p:nvPr/>
          </p:nvGrpSpPr>
          <p:grpSpPr bwMode="auto">
            <a:xfrm>
              <a:off x="4745038" y="3590925"/>
              <a:ext cx="193675" cy="180975"/>
              <a:chOff x="824" y="937"/>
              <a:chExt cx="1196" cy="1115"/>
            </a:xfrm>
          </p:grpSpPr>
          <p:sp>
            <p:nvSpPr>
              <p:cNvPr id="93"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94"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95" name="Group 6"/>
              <p:cNvGrpSpPr>
                <a:grpSpLocks noChangeAspect="1"/>
              </p:cNvGrpSpPr>
              <p:nvPr/>
            </p:nvGrpSpPr>
            <p:grpSpPr bwMode="auto">
              <a:xfrm>
                <a:off x="846" y="948"/>
                <a:ext cx="1152" cy="1104"/>
                <a:chOff x="1380" y="723"/>
                <a:chExt cx="2999" cy="2877"/>
              </a:xfrm>
            </p:grpSpPr>
            <p:grpSp>
              <p:nvGrpSpPr>
                <p:cNvPr id="96" name="Group 7"/>
                <p:cNvGrpSpPr>
                  <a:grpSpLocks noChangeAspect="1"/>
                </p:cNvGrpSpPr>
                <p:nvPr/>
              </p:nvGrpSpPr>
              <p:grpSpPr bwMode="auto">
                <a:xfrm>
                  <a:off x="2928" y="723"/>
                  <a:ext cx="1451" cy="2877"/>
                  <a:chOff x="1977" y="1384"/>
                  <a:chExt cx="827" cy="1640"/>
                </a:xfrm>
              </p:grpSpPr>
              <p:sp>
                <p:nvSpPr>
                  <p:cNvPr id="102"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03"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04"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7" name="Group 12"/>
                <p:cNvGrpSpPr>
                  <a:grpSpLocks noChangeAspect="1"/>
                </p:cNvGrpSpPr>
                <p:nvPr/>
              </p:nvGrpSpPr>
              <p:grpSpPr bwMode="auto">
                <a:xfrm flipH="1">
                  <a:off x="1380" y="723"/>
                  <a:ext cx="1451" cy="2877"/>
                  <a:chOff x="1977" y="1384"/>
                  <a:chExt cx="827" cy="1640"/>
                </a:xfrm>
              </p:grpSpPr>
              <p:sp>
                <p:nvSpPr>
                  <p:cNvPr id="98"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99"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00"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28" name="Group 66"/>
            <p:cNvGrpSpPr>
              <a:grpSpLocks noChangeAspect="1"/>
            </p:cNvGrpSpPr>
            <p:nvPr/>
          </p:nvGrpSpPr>
          <p:grpSpPr bwMode="auto">
            <a:xfrm>
              <a:off x="5776913" y="3581400"/>
              <a:ext cx="193675" cy="180975"/>
              <a:chOff x="824" y="937"/>
              <a:chExt cx="1196" cy="1115"/>
            </a:xfrm>
          </p:grpSpPr>
          <p:sp>
            <p:nvSpPr>
              <p:cNvPr id="80"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1"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82" name="Group 6"/>
              <p:cNvGrpSpPr>
                <a:grpSpLocks noChangeAspect="1"/>
              </p:cNvGrpSpPr>
              <p:nvPr/>
            </p:nvGrpSpPr>
            <p:grpSpPr bwMode="auto">
              <a:xfrm>
                <a:off x="846" y="948"/>
                <a:ext cx="1152" cy="1104"/>
                <a:chOff x="1380" y="723"/>
                <a:chExt cx="2999" cy="2877"/>
              </a:xfrm>
            </p:grpSpPr>
            <p:grpSp>
              <p:nvGrpSpPr>
                <p:cNvPr id="83" name="Group 7"/>
                <p:cNvGrpSpPr>
                  <a:grpSpLocks noChangeAspect="1"/>
                </p:cNvGrpSpPr>
                <p:nvPr/>
              </p:nvGrpSpPr>
              <p:grpSpPr bwMode="auto">
                <a:xfrm>
                  <a:off x="2928" y="723"/>
                  <a:ext cx="1451" cy="2877"/>
                  <a:chOff x="1977" y="1384"/>
                  <a:chExt cx="827" cy="1640"/>
                </a:xfrm>
              </p:grpSpPr>
              <p:sp>
                <p:nvSpPr>
                  <p:cNvPr id="89"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90"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91"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4" name="Group 12"/>
                <p:cNvGrpSpPr>
                  <a:grpSpLocks noChangeAspect="1"/>
                </p:cNvGrpSpPr>
                <p:nvPr/>
              </p:nvGrpSpPr>
              <p:grpSpPr bwMode="auto">
                <a:xfrm flipH="1">
                  <a:off x="1380" y="723"/>
                  <a:ext cx="1451" cy="2877"/>
                  <a:chOff x="1977" y="1384"/>
                  <a:chExt cx="827" cy="1640"/>
                </a:xfrm>
              </p:grpSpPr>
              <p:sp>
                <p:nvSpPr>
                  <p:cNvPr id="85"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86"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87"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29" name="Isosceles Triangle 129"/>
            <p:cNvSpPr>
              <a:spLocks noChangeArrowheads="1"/>
            </p:cNvSpPr>
            <p:nvPr/>
          </p:nvSpPr>
          <p:spPr bwMode="auto">
            <a:xfrm rot="5400000">
              <a:off x="5918994" y="3682207"/>
              <a:ext cx="130175" cy="103187"/>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0" name="Isosceles Triangle 130"/>
            <p:cNvSpPr>
              <a:spLocks noChangeArrowheads="1"/>
            </p:cNvSpPr>
            <p:nvPr/>
          </p:nvSpPr>
          <p:spPr bwMode="auto">
            <a:xfrm rot="5400000">
              <a:off x="4879182" y="3696494"/>
              <a:ext cx="128587" cy="104775"/>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1" name="Isosceles Triangle 131"/>
            <p:cNvSpPr>
              <a:spLocks noChangeArrowheads="1"/>
            </p:cNvSpPr>
            <p:nvPr/>
          </p:nvSpPr>
          <p:spPr bwMode="auto">
            <a:xfrm rot="5400000">
              <a:off x="4012407" y="3655219"/>
              <a:ext cx="128587" cy="104775"/>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32" name="Group 6"/>
            <p:cNvGrpSpPr>
              <a:grpSpLocks noChangeAspect="1"/>
            </p:cNvGrpSpPr>
            <p:nvPr/>
          </p:nvGrpSpPr>
          <p:grpSpPr bwMode="auto">
            <a:xfrm>
              <a:off x="7677150" y="3624263"/>
              <a:ext cx="247650" cy="238125"/>
              <a:chOff x="1380" y="723"/>
              <a:chExt cx="2999" cy="2877"/>
            </a:xfrm>
          </p:grpSpPr>
          <p:grpSp>
            <p:nvGrpSpPr>
              <p:cNvPr id="70" name="Group 7"/>
              <p:cNvGrpSpPr>
                <a:grpSpLocks noChangeAspect="1"/>
              </p:cNvGrpSpPr>
              <p:nvPr/>
            </p:nvGrpSpPr>
            <p:grpSpPr bwMode="auto">
              <a:xfrm>
                <a:off x="2928" y="723"/>
                <a:ext cx="1451" cy="2877"/>
                <a:chOff x="1977" y="1384"/>
                <a:chExt cx="827" cy="1640"/>
              </a:xfrm>
            </p:grpSpPr>
            <p:sp>
              <p:nvSpPr>
                <p:cNvPr id="76"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77"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78"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1" name="Group 12"/>
              <p:cNvGrpSpPr>
                <a:grpSpLocks noChangeAspect="1"/>
              </p:cNvGrpSpPr>
              <p:nvPr/>
            </p:nvGrpSpPr>
            <p:grpSpPr bwMode="auto">
              <a:xfrm flipH="1">
                <a:off x="1380" y="723"/>
                <a:ext cx="1451" cy="2877"/>
                <a:chOff x="1977" y="1384"/>
                <a:chExt cx="827" cy="1640"/>
              </a:xfrm>
            </p:grpSpPr>
            <p:sp>
              <p:nvSpPr>
                <p:cNvPr id="72"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73"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74"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33" name="Isosceles Triangle 171"/>
            <p:cNvSpPr>
              <a:spLocks noChangeArrowheads="1"/>
            </p:cNvSpPr>
            <p:nvPr/>
          </p:nvSpPr>
          <p:spPr bwMode="auto">
            <a:xfrm rot="5400000">
              <a:off x="8672513" y="4465638"/>
              <a:ext cx="284162" cy="182562"/>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4" name="Freeform 6"/>
            <p:cNvSpPr>
              <a:spLocks/>
            </p:cNvSpPr>
            <p:nvPr/>
          </p:nvSpPr>
          <p:spPr bwMode="auto">
            <a:xfrm>
              <a:off x="2181225" y="831851"/>
              <a:ext cx="1147763" cy="1557338"/>
            </a:xfrm>
            <a:custGeom>
              <a:avLst/>
              <a:gdLst>
                <a:gd name="T0" fmla="*/ 2147483646 w 723"/>
                <a:gd name="T1" fmla="*/ 0 h 981"/>
                <a:gd name="T2" fmla="*/ 2147483646 w 723"/>
                <a:gd name="T3" fmla="*/ 2147483646 h 981"/>
                <a:gd name="T4" fmla="*/ 2147483646 w 723"/>
                <a:gd name="T5" fmla="*/ 2147483646 h 981"/>
                <a:gd name="T6" fmla="*/ 2147483646 w 723"/>
                <a:gd name="T7" fmla="*/ 2147483646 h 981"/>
                <a:gd name="T8" fmla="*/ 2147483646 w 723"/>
                <a:gd name="T9" fmla="*/ 2147483646 h 981"/>
                <a:gd name="T10" fmla="*/ 0 w 723"/>
                <a:gd name="T11" fmla="*/ 2147483646 h 981"/>
                <a:gd name="T12" fmla="*/ 2147483646 w 723"/>
                <a:gd name="T13" fmla="*/ 2147483646 h 981"/>
                <a:gd name="T14" fmla="*/ 2147483646 w 723"/>
                <a:gd name="T15" fmla="*/ 2147483646 h 981"/>
                <a:gd name="T16" fmla="*/ 2147483646 w 723"/>
                <a:gd name="T17" fmla="*/ 2147483646 h 981"/>
                <a:gd name="T18" fmla="*/ 2147483646 w 723"/>
                <a:gd name="T19" fmla="*/ 2147483646 h 981"/>
                <a:gd name="T20" fmla="*/ 2147483646 w 723"/>
                <a:gd name="T21" fmla="*/ 2147483646 h 981"/>
                <a:gd name="T22" fmla="*/ 2147483646 w 723"/>
                <a:gd name="T23" fmla="*/ 2147483646 h 981"/>
                <a:gd name="T24" fmla="*/ 2147483646 w 723"/>
                <a:gd name="T25" fmla="*/ 2147483646 h 9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3"/>
                <a:gd name="T40" fmla="*/ 0 h 981"/>
                <a:gd name="T41" fmla="*/ 723 w 723"/>
                <a:gd name="T42" fmla="*/ 981 h 9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3" h="981">
                  <a:moveTo>
                    <a:pt x="199" y="0"/>
                  </a:moveTo>
                  <a:cubicBezTo>
                    <a:pt x="185" y="45"/>
                    <a:pt x="177" y="94"/>
                    <a:pt x="169" y="141"/>
                  </a:cubicBezTo>
                  <a:cubicBezTo>
                    <a:pt x="188" y="337"/>
                    <a:pt x="183" y="254"/>
                    <a:pt x="169" y="606"/>
                  </a:cubicBezTo>
                  <a:cubicBezTo>
                    <a:pt x="165" y="699"/>
                    <a:pt x="187" y="776"/>
                    <a:pt x="96" y="805"/>
                  </a:cubicBezTo>
                  <a:cubicBezTo>
                    <a:pt x="71" y="821"/>
                    <a:pt x="61" y="841"/>
                    <a:pt x="36" y="857"/>
                  </a:cubicBezTo>
                  <a:cubicBezTo>
                    <a:pt x="3" y="907"/>
                    <a:pt x="12" y="884"/>
                    <a:pt x="0" y="923"/>
                  </a:cubicBezTo>
                  <a:cubicBezTo>
                    <a:pt x="9" y="954"/>
                    <a:pt x="1" y="952"/>
                    <a:pt x="44" y="953"/>
                  </a:cubicBezTo>
                  <a:cubicBezTo>
                    <a:pt x="169" y="957"/>
                    <a:pt x="295" y="958"/>
                    <a:pt x="420" y="960"/>
                  </a:cubicBezTo>
                  <a:cubicBezTo>
                    <a:pt x="512" y="967"/>
                    <a:pt x="611" y="981"/>
                    <a:pt x="701" y="953"/>
                  </a:cubicBezTo>
                  <a:cubicBezTo>
                    <a:pt x="709" y="941"/>
                    <a:pt x="723" y="925"/>
                    <a:pt x="723" y="909"/>
                  </a:cubicBezTo>
                  <a:cubicBezTo>
                    <a:pt x="723" y="821"/>
                    <a:pt x="567" y="820"/>
                    <a:pt x="509" y="805"/>
                  </a:cubicBezTo>
                  <a:cubicBezTo>
                    <a:pt x="497" y="802"/>
                    <a:pt x="477" y="794"/>
                    <a:pt x="465" y="790"/>
                  </a:cubicBezTo>
                  <a:cubicBezTo>
                    <a:pt x="419" y="585"/>
                    <a:pt x="457" y="350"/>
                    <a:pt x="457" y="141"/>
                  </a:cubicBezTo>
                </a:path>
              </a:pathLst>
            </a:custGeom>
            <a:solidFill>
              <a:srgbClr val="993300"/>
            </a:solidFill>
            <a:ln w="9525">
              <a:solidFill>
                <a:schemeClr val="tx1"/>
              </a:solidFill>
              <a:round/>
              <a:headEnd/>
              <a:tailEnd/>
            </a:ln>
          </p:spPr>
          <p:txBody>
            <a:bodyPr/>
            <a:lstStyle/>
            <a:p>
              <a:endParaRPr lang="en-US"/>
            </a:p>
          </p:txBody>
        </p:sp>
        <p:sp>
          <p:nvSpPr>
            <p:cNvPr id="35" name="Freeform 7"/>
            <p:cNvSpPr>
              <a:spLocks/>
            </p:cNvSpPr>
            <p:nvPr/>
          </p:nvSpPr>
          <p:spPr bwMode="auto">
            <a:xfrm>
              <a:off x="3587750" y="1125539"/>
              <a:ext cx="966788" cy="1230312"/>
            </a:xfrm>
            <a:custGeom>
              <a:avLst/>
              <a:gdLst>
                <a:gd name="T0" fmla="*/ 2147483646 w 609"/>
                <a:gd name="T1" fmla="*/ 0 h 775"/>
                <a:gd name="T2" fmla="*/ 2147483646 w 609"/>
                <a:gd name="T3" fmla="*/ 2147483646 h 775"/>
                <a:gd name="T4" fmla="*/ 2147483646 w 609"/>
                <a:gd name="T5" fmla="*/ 2147483646 h 775"/>
                <a:gd name="T6" fmla="*/ 2147483646 w 609"/>
                <a:gd name="T7" fmla="*/ 2147483646 h 775"/>
                <a:gd name="T8" fmla="*/ 0 w 609"/>
                <a:gd name="T9" fmla="*/ 2147483646 h 775"/>
                <a:gd name="T10" fmla="*/ 2147483646 w 609"/>
                <a:gd name="T11" fmla="*/ 2147483646 h 775"/>
                <a:gd name="T12" fmla="*/ 2147483646 w 609"/>
                <a:gd name="T13" fmla="*/ 2147483646 h 775"/>
                <a:gd name="T14" fmla="*/ 2147483646 w 609"/>
                <a:gd name="T15" fmla="*/ 2147483646 h 775"/>
                <a:gd name="T16" fmla="*/ 2147483646 w 609"/>
                <a:gd name="T17" fmla="*/ 2147483646 h 775"/>
                <a:gd name="T18" fmla="*/ 2147483646 w 609"/>
                <a:gd name="T19" fmla="*/ 2147483646 h 775"/>
                <a:gd name="T20" fmla="*/ 2147483646 w 609"/>
                <a:gd name="T21" fmla="*/ 2147483646 h 775"/>
                <a:gd name="T22" fmla="*/ 2147483646 w 609"/>
                <a:gd name="T23" fmla="*/ 2147483646 h 775"/>
                <a:gd name="T24" fmla="*/ 2147483646 w 609"/>
                <a:gd name="T25" fmla="*/ 2147483646 h 775"/>
                <a:gd name="T26" fmla="*/ 2147483646 w 609"/>
                <a:gd name="T27" fmla="*/ 2147483646 h 775"/>
                <a:gd name="T28" fmla="*/ 2147483646 w 609"/>
                <a:gd name="T29" fmla="*/ 2147483646 h 775"/>
                <a:gd name="T30" fmla="*/ 2147483646 w 609"/>
                <a:gd name="T31" fmla="*/ 2147483646 h 775"/>
                <a:gd name="T32" fmla="*/ 2147483646 w 609"/>
                <a:gd name="T33" fmla="*/ 2147483646 h 7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9"/>
                <a:gd name="T52" fmla="*/ 0 h 775"/>
                <a:gd name="T53" fmla="*/ 609 w 609"/>
                <a:gd name="T54" fmla="*/ 775 h 7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9" h="775">
                  <a:moveTo>
                    <a:pt x="199" y="0"/>
                  </a:moveTo>
                  <a:cubicBezTo>
                    <a:pt x="197" y="155"/>
                    <a:pt x="197" y="310"/>
                    <a:pt x="192" y="465"/>
                  </a:cubicBezTo>
                  <a:cubicBezTo>
                    <a:pt x="191" y="506"/>
                    <a:pt x="173" y="592"/>
                    <a:pt x="133" y="605"/>
                  </a:cubicBezTo>
                  <a:cubicBezTo>
                    <a:pt x="105" y="624"/>
                    <a:pt x="76" y="625"/>
                    <a:pt x="44" y="635"/>
                  </a:cubicBezTo>
                  <a:cubicBezTo>
                    <a:pt x="19" y="652"/>
                    <a:pt x="9" y="665"/>
                    <a:pt x="0" y="694"/>
                  </a:cubicBezTo>
                  <a:cubicBezTo>
                    <a:pt x="3" y="702"/>
                    <a:pt x="11" y="735"/>
                    <a:pt x="22" y="738"/>
                  </a:cubicBezTo>
                  <a:cubicBezTo>
                    <a:pt x="60" y="747"/>
                    <a:pt x="101" y="743"/>
                    <a:pt x="140" y="746"/>
                  </a:cubicBezTo>
                  <a:cubicBezTo>
                    <a:pt x="209" y="752"/>
                    <a:pt x="278" y="768"/>
                    <a:pt x="347" y="775"/>
                  </a:cubicBezTo>
                  <a:cubicBezTo>
                    <a:pt x="379" y="773"/>
                    <a:pt x="411" y="772"/>
                    <a:pt x="443" y="768"/>
                  </a:cubicBezTo>
                  <a:cubicBezTo>
                    <a:pt x="473" y="764"/>
                    <a:pt x="459" y="758"/>
                    <a:pt x="487" y="746"/>
                  </a:cubicBezTo>
                  <a:cubicBezTo>
                    <a:pt x="515" y="734"/>
                    <a:pt x="547" y="733"/>
                    <a:pt x="576" y="724"/>
                  </a:cubicBezTo>
                  <a:cubicBezTo>
                    <a:pt x="609" y="702"/>
                    <a:pt x="606" y="676"/>
                    <a:pt x="576" y="650"/>
                  </a:cubicBezTo>
                  <a:cubicBezTo>
                    <a:pt x="542" y="620"/>
                    <a:pt x="506" y="611"/>
                    <a:pt x="465" y="598"/>
                  </a:cubicBezTo>
                  <a:cubicBezTo>
                    <a:pt x="458" y="593"/>
                    <a:pt x="449" y="590"/>
                    <a:pt x="443" y="583"/>
                  </a:cubicBezTo>
                  <a:cubicBezTo>
                    <a:pt x="431" y="570"/>
                    <a:pt x="413" y="539"/>
                    <a:pt x="413" y="539"/>
                  </a:cubicBezTo>
                  <a:cubicBezTo>
                    <a:pt x="402" y="505"/>
                    <a:pt x="396" y="481"/>
                    <a:pt x="391" y="443"/>
                  </a:cubicBezTo>
                  <a:cubicBezTo>
                    <a:pt x="393" y="338"/>
                    <a:pt x="406" y="181"/>
                    <a:pt x="406" y="59"/>
                  </a:cubicBezTo>
                </a:path>
              </a:pathLst>
            </a:custGeom>
            <a:solidFill>
              <a:srgbClr val="993300"/>
            </a:solidFill>
            <a:ln w="9525">
              <a:solidFill>
                <a:schemeClr val="tx1"/>
              </a:solidFill>
              <a:round/>
              <a:headEnd/>
              <a:tailEnd/>
            </a:ln>
          </p:spPr>
          <p:txBody>
            <a:bodyPr/>
            <a:lstStyle/>
            <a:p>
              <a:endParaRPr lang="en-US"/>
            </a:p>
          </p:txBody>
        </p:sp>
        <p:sp>
          <p:nvSpPr>
            <p:cNvPr id="36" name="Freeform 8"/>
            <p:cNvSpPr>
              <a:spLocks/>
            </p:cNvSpPr>
            <p:nvPr/>
          </p:nvSpPr>
          <p:spPr bwMode="auto">
            <a:xfrm>
              <a:off x="3341688" y="2238376"/>
              <a:ext cx="233362" cy="49213"/>
            </a:xfrm>
            <a:custGeom>
              <a:avLst/>
              <a:gdLst>
                <a:gd name="T0" fmla="*/ 0 w 147"/>
                <a:gd name="T1" fmla="*/ 0 h 31"/>
                <a:gd name="T2" fmla="*/ 2147483646 w 147"/>
                <a:gd name="T3" fmla="*/ 0 h 31"/>
                <a:gd name="T4" fmla="*/ 0 60000 65536"/>
                <a:gd name="T5" fmla="*/ 0 60000 65536"/>
                <a:gd name="T6" fmla="*/ 0 w 147"/>
                <a:gd name="T7" fmla="*/ 0 h 31"/>
                <a:gd name="T8" fmla="*/ 147 w 147"/>
                <a:gd name="T9" fmla="*/ 31 h 31"/>
              </a:gdLst>
              <a:ahLst/>
              <a:cxnLst>
                <a:cxn ang="T4">
                  <a:pos x="T0" y="T1"/>
                </a:cxn>
                <a:cxn ang="T5">
                  <a:pos x="T2" y="T3"/>
                </a:cxn>
              </a:cxnLst>
              <a:rect l="T6" t="T7" r="T8" b="T9"/>
              <a:pathLst>
                <a:path w="147" h="31">
                  <a:moveTo>
                    <a:pt x="0" y="0"/>
                  </a:moveTo>
                  <a:cubicBezTo>
                    <a:pt x="46" y="31"/>
                    <a:pt x="96" y="0"/>
                    <a:pt x="14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9"/>
            <p:cNvSpPr>
              <a:spLocks/>
            </p:cNvSpPr>
            <p:nvPr/>
          </p:nvSpPr>
          <p:spPr bwMode="auto">
            <a:xfrm>
              <a:off x="5041900" y="1385889"/>
              <a:ext cx="971550" cy="976312"/>
            </a:xfrm>
            <a:custGeom>
              <a:avLst/>
              <a:gdLst>
                <a:gd name="T0" fmla="*/ 2147483646 w 612"/>
                <a:gd name="T1" fmla="*/ 2147483646 h 615"/>
                <a:gd name="T2" fmla="*/ 2147483646 w 612"/>
                <a:gd name="T3" fmla="*/ 2147483646 h 615"/>
                <a:gd name="T4" fmla="*/ 2147483646 w 612"/>
                <a:gd name="T5" fmla="*/ 2147483646 h 615"/>
                <a:gd name="T6" fmla="*/ 2147483646 w 612"/>
                <a:gd name="T7" fmla="*/ 2147483646 h 615"/>
                <a:gd name="T8" fmla="*/ 2147483646 w 612"/>
                <a:gd name="T9" fmla="*/ 2147483646 h 615"/>
                <a:gd name="T10" fmla="*/ 2147483646 w 612"/>
                <a:gd name="T11" fmla="*/ 2147483646 h 615"/>
                <a:gd name="T12" fmla="*/ 2147483646 w 612"/>
                <a:gd name="T13" fmla="*/ 2147483646 h 615"/>
                <a:gd name="T14" fmla="*/ 2147483646 w 612"/>
                <a:gd name="T15" fmla="*/ 2147483646 h 615"/>
                <a:gd name="T16" fmla="*/ 2147483646 w 612"/>
                <a:gd name="T17" fmla="*/ 2147483646 h 615"/>
                <a:gd name="T18" fmla="*/ 2147483646 w 612"/>
                <a:gd name="T19" fmla="*/ 2147483646 h 615"/>
                <a:gd name="T20" fmla="*/ 2147483646 w 612"/>
                <a:gd name="T21" fmla="*/ 2147483646 h 615"/>
                <a:gd name="T22" fmla="*/ 2147483646 w 612"/>
                <a:gd name="T23" fmla="*/ 2147483646 h 615"/>
                <a:gd name="T24" fmla="*/ 2147483646 w 612"/>
                <a:gd name="T25" fmla="*/ 2147483646 h 615"/>
                <a:gd name="T26" fmla="*/ 2147483646 w 612"/>
                <a:gd name="T27" fmla="*/ 0 h 6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2"/>
                <a:gd name="T43" fmla="*/ 0 h 615"/>
                <a:gd name="T44" fmla="*/ 612 w 612"/>
                <a:gd name="T45" fmla="*/ 615 h 6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2" h="615">
                  <a:moveTo>
                    <a:pt x="132" y="8"/>
                  </a:moveTo>
                  <a:cubicBezTo>
                    <a:pt x="124" y="421"/>
                    <a:pt x="153" y="256"/>
                    <a:pt x="88" y="451"/>
                  </a:cubicBezTo>
                  <a:cubicBezTo>
                    <a:pt x="83" y="466"/>
                    <a:pt x="59" y="461"/>
                    <a:pt x="44" y="466"/>
                  </a:cubicBezTo>
                  <a:cubicBezTo>
                    <a:pt x="13" y="497"/>
                    <a:pt x="0" y="521"/>
                    <a:pt x="22" y="569"/>
                  </a:cubicBezTo>
                  <a:cubicBezTo>
                    <a:pt x="28" y="583"/>
                    <a:pt x="51" y="583"/>
                    <a:pt x="66" y="584"/>
                  </a:cubicBezTo>
                  <a:cubicBezTo>
                    <a:pt x="159" y="589"/>
                    <a:pt x="253" y="589"/>
                    <a:pt x="346" y="591"/>
                  </a:cubicBezTo>
                  <a:cubicBezTo>
                    <a:pt x="424" y="615"/>
                    <a:pt x="480" y="603"/>
                    <a:pt x="568" y="598"/>
                  </a:cubicBezTo>
                  <a:cubicBezTo>
                    <a:pt x="598" y="589"/>
                    <a:pt x="603" y="576"/>
                    <a:pt x="612" y="547"/>
                  </a:cubicBezTo>
                  <a:cubicBezTo>
                    <a:pt x="603" y="499"/>
                    <a:pt x="584" y="481"/>
                    <a:pt x="546" y="451"/>
                  </a:cubicBezTo>
                  <a:cubicBezTo>
                    <a:pt x="532" y="440"/>
                    <a:pt x="517" y="431"/>
                    <a:pt x="502" y="421"/>
                  </a:cubicBezTo>
                  <a:cubicBezTo>
                    <a:pt x="494" y="416"/>
                    <a:pt x="479" y="406"/>
                    <a:pt x="479" y="406"/>
                  </a:cubicBezTo>
                  <a:cubicBezTo>
                    <a:pt x="440" y="345"/>
                    <a:pt x="493" y="421"/>
                    <a:pt x="442" y="370"/>
                  </a:cubicBezTo>
                  <a:cubicBezTo>
                    <a:pt x="429" y="357"/>
                    <a:pt x="423" y="340"/>
                    <a:pt x="413" y="325"/>
                  </a:cubicBezTo>
                  <a:cubicBezTo>
                    <a:pt x="379" y="217"/>
                    <a:pt x="391" y="117"/>
                    <a:pt x="391" y="0"/>
                  </a:cubicBezTo>
                </a:path>
              </a:pathLst>
            </a:custGeom>
            <a:solidFill>
              <a:srgbClr val="993300"/>
            </a:solidFill>
            <a:ln w="9525">
              <a:solidFill>
                <a:schemeClr val="tx1"/>
              </a:solidFill>
              <a:round/>
              <a:headEnd/>
              <a:tailEnd/>
            </a:ln>
          </p:spPr>
          <p:txBody>
            <a:bodyPr/>
            <a:lstStyle/>
            <a:p>
              <a:endParaRPr lang="en-US"/>
            </a:p>
          </p:txBody>
        </p:sp>
        <p:sp>
          <p:nvSpPr>
            <p:cNvPr id="38" name="Freeform 11"/>
            <p:cNvSpPr>
              <a:spLocks/>
            </p:cNvSpPr>
            <p:nvPr/>
          </p:nvSpPr>
          <p:spPr bwMode="auto">
            <a:xfrm>
              <a:off x="4524375" y="2216151"/>
              <a:ext cx="539750" cy="22225"/>
            </a:xfrm>
            <a:custGeom>
              <a:avLst/>
              <a:gdLst>
                <a:gd name="T0" fmla="*/ 0 w 340"/>
                <a:gd name="T1" fmla="*/ 2147483646 h 14"/>
                <a:gd name="T2" fmla="*/ 2147483646 w 340"/>
                <a:gd name="T3" fmla="*/ 0 h 14"/>
                <a:gd name="T4" fmla="*/ 0 60000 65536"/>
                <a:gd name="T5" fmla="*/ 0 60000 65536"/>
                <a:gd name="T6" fmla="*/ 0 w 340"/>
                <a:gd name="T7" fmla="*/ 0 h 14"/>
                <a:gd name="T8" fmla="*/ 340 w 340"/>
                <a:gd name="T9" fmla="*/ 14 h 14"/>
              </a:gdLst>
              <a:ahLst/>
              <a:cxnLst>
                <a:cxn ang="T4">
                  <a:pos x="T0" y="T1"/>
                </a:cxn>
                <a:cxn ang="T5">
                  <a:pos x="T2" y="T3"/>
                </a:cxn>
              </a:cxnLst>
              <a:rect l="T6" t="T7" r="T8" b="T9"/>
              <a:pathLst>
                <a:path w="340" h="14">
                  <a:moveTo>
                    <a:pt x="0" y="14"/>
                  </a:moveTo>
                  <a:cubicBezTo>
                    <a:pt x="117" y="5"/>
                    <a:pt x="220" y="0"/>
                    <a:pt x="34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19"/>
            <p:cNvSpPr>
              <a:spLocks/>
            </p:cNvSpPr>
            <p:nvPr/>
          </p:nvSpPr>
          <p:spPr bwMode="auto">
            <a:xfrm>
              <a:off x="5967413" y="2144714"/>
              <a:ext cx="515937" cy="47625"/>
            </a:xfrm>
            <a:custGeom>
              <a:avLst/>
              <a:gdLst>
                <a:gd name="T0" fmla="*/ 0 w 325"/>
                <a:gd name="T1" fmla="*/ 2147483646 h 30"/>
                <a:gd name="T2" fmla="*/ 2147483646 w 325"/>
                <a:gd name="T3" fmla="*/ 2147483646 h 30"/>
                <a:gd name="T4" fmla="*/ 2147483646 w 325"/>
                <a:gd name="T5" fmla="*/ 0 h 30"/>
                <a:gd name="T6" fmla="*/ 0 60000 65536"/>
                <a:gd name="T7" fmla="*/ 0 60000 65536"/>
                <a:gd name="T8" fmla="*/ 0 60000 65536"/>
                <a:gd name="T9" fmla="*/ 0 w 325"/>
                <a:gd name="T10" fmla="*/ 0 h 30"/>
                <a:gd name="T11" fmla="*/ 325 w 325"/>
                <a:gd name="T12" fmla="*/ 30 h 30"/>
              </a:gdLst>
              <a:ahLst/>
              <a:cxnLst>
                <a:cxn ang="T6">
                  <a:pos x="T0" y="T1"/>
                </a:cxn>
                <a:cxn ang="T7">
                  <a:pos x="T2" y="T3"/>
                </a:cxn>
                <a:cxn ang="T8">
                  <a:pos x="T4" y="T5"/>
                </a:cxn>
              </a:cxnLst>
              <a:rect l="T9" t="T10" r="T11" b="T12"/>
              <a:pathLst>
                <a:path w="325" h="30">
                  <a:moveTo>
                    <a:pt x="0" y="30"/>
                  </a:moveTo>
                  <a:cubicBezTo>
                    <a:pt x="61" y="28"/>
                    <a:pt x="123" y="27"/>
                    <a:pt x="184" y="23"/>
                  </a:cubicBezTo>
                  <a:cubicBezTo>
                    <a:pt x="231" y="20"/>
                    <a:pt x="278" y="0"/>
                    <a:pt x="32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4" name="Group 6"/>
            <p:cNvGrpSpPr>
              <a:grpSpLocks noChangeAspect="1"/>
            </p:cNvGrpSpPr>
            <p:nvPr/>
          </p:nvGrpSpPr>
          <p:grpSpPr bwMode="auto">
            <a:xfrm>
              <a:off x="7492199" y="2963187"/>
              <a:ext cx="211150" cy="0"/>
              <a:chOff x="1601" y="428"/>
              <a:chExt cx="2557" cy="0"/>
            </a:xfrm>
          </p:grpSpPr>
          <p:grpSp>
            <p:nvGrpSpPr>
              <p:cNvPr id="60" name="Group 7"/>
              <p:cNvGrpSpPr>
                <a:grpSpLocks noChangeAspect="1"/>
              </p:cNvGrpSpPr>
              <p:nvPr/>
            </p:nvGrpSpPr>
            <p:grpSpPr bwMode="auto">
              <a:xfrm>
                <a:off x="1601" y="428"/>
                <a:ext cx="0" cy="0"/>
                <a:chOff x="2142" y="2133"/>
                <a:chExt cx="0" cy="0"/>
              </a:xfrm>
            </p:grpSpPr>
            <p:sp>
              <p:nvSpPr>
                <p:cNvPr id="68"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 name="Group 12"/>
              <p:cNvGrpSpPr>
                <a:grpSpLocks noChangeAspect="1"/>
              </p:cNvGrpSpPr>
              <p:nvPr/>
            </p:nvGrpSpPr>
            <p:grpSpPr bwMode="auto">
              <a:xfrm flipH="1">
                <a:off x="4158" y="428"/>
                <a:ext cx="0" cy="0"/>
                <a:chOff x="2142" y="2133"/>
                <a:chExt cx="0" cy="0"/>
              </a:xfrm>
            </p:grpSpPr>
            <p:sp>
              <p:nvSpPr>
                <p:cNvPr id="64"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46" name="Group 6"/>
            <p:cNvGrpSpPr>
              <a:grpSpLocks noChangeAspect="1"/>
            </p:cNvGrpSpPr>
            <p:nvPr/>
          </p:nvGrpSpPr>
          <p:grpSpPr bwMode="auto">
            <a:xfrm>
              <a:off x="7895424" y="2815550"/>
              <a:ext cx="211150" cy="0"/>
              <a:chOff x="1601" y="428"/>
              <a:chExt cx="2557" cy="0"/>
            </a:xfrm>
          </p:grpSpPr>
          <p:grpSp>
            <p:nvGrpSpPr>
              <p:cNvPr id="50" name="Group 7"/>
              <p:cNvGrpSpPr>
                <a:grpSpLocks noChangeAspect="1"/>
              </p:cNvGrpSpPr>
              <p:nvPr/>
            </p:nvGrpSpPr>
            <p:grpSpPr bwMode="auto">
              <a:xfrm>
                <a:off x="1601" y="428"/>
                <a:ext cx="0" cy="0"/>
                <a:chOff x="2142" y="2133"/>
                <a:chExt cx="0" cy="0"/>
              </a:xfrm>
            </p:grpSpPr>
            <p:sp>
              <p:nvSpPr>
                <p:cNvPr id="58"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1" name="Group 12"/>
              <p:cNvGrpSpPr>
                <a:grpSpLocks noChangeAspect="1"/>
              </p:cNvGrpSpPr>
              <p:nvPr/>
            </p:nvGrpSpPr>
            <p:grpSpPr bwMode="auto">
              <a:xfrm flipH="1">
                <a:off x="4158" y="428"/>
                <a:ext cx="0" cy="0"/>
                <a:chOff x="2142" y="2133"/>
                <a:chExt cx="0" cy="0"/>
              </a:xfrm>
            </p:grpSpPr>
            <p:sp>
              <p:nvSpPr>
                <p:cNvPr id="54"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156" name="Rectangle 155"/>
          <p:cNvSpPr/>
          <p:nvPr/>
        </p:nvSpPr>
        <p:spPr>
          <a:xfrm>
            <a:off x="342202" y="125086"/>
            <a:ext cx="11471028" cy="646331"/>
          </a:xfrm>
          <a:prstGeom prst="rect">
            <a:avLst/>
          </a:prstGeom>
        </p:spPr>
        <p:txBody>
          <a:bodyPr wrap="square">
            <a:spAutoFit/>
          </a:bodyPr>
          <a:lstStyle/>
          <a:p>
            <a:pPr algn="ctr">
              <a:defRPr/>
            </a:pPr>
            <a:r>
              <a:rPr lang="en-US" sz="3600" dirty="0"/>
              <a:t>Glomerular filtration </a:t>
            </a:r>
            <a:r>
              <a:rPr lang="en-US" sz="3600" dirty="0" smtClean="0"/>
              <a:t>barrier proximal </a:t>
            </a:r>
            <a:r>
              <a:rPr lang="en-US" sz="3600" dirty="0"/>
              <a:t>versus distal zones</a:t>
            </a:r>
            <a:endParaRPr lang="en-US" sz="3600" dirty="0">
              <a:effectLst>
                <a:outerShdw blurRad="38100" dist="38100" dir="2700000" algn="tl">
                  <a:srgbClr val="C0C0C0"/>
                </a:outerShdw>
              </a:effectLst>
            </a:endParaRPr>
          </a:p>
        </p:txBody>
      </p:sp>
      <p:cxnSp>
        <p:nvCxnSpPr>
          <p:cNvPr id="157" name="Straight Arrow Connector 2"/>
          <p:cNvCxnSpPr>
            <a:cxnSpLocks noChangeShapeType="1"/>
          </p:cNvCxnSpPr>
          <p:nvPr/>
        </p:nvCxnSpPr>
        <p:spPr bwMode="auto">
          <a:xfrm flipV="1">
            <a:off x="8399561" y="1981200"/>
            <a:ext cx="60325" cy="2811463"/>
          </a:xfrm>
          <a:prstGeom prst="straightConnector1">
            <a:avLst/>
          </a:prstGeom>
          <a:noFill/>
          <a:ln w="76200" algn="ctr">
            <a:solidFill>
              <a:srgbClr val="0033CC"/>
            </a:solidFill>
            <a:round/>
            <a:headEnd/>
            <a:tailEnd type="triangle" w="med" len="med"/>
          </a:ln>
          <a:extLst>
            <a:ext uri="{909E8E84-426E-40DD-AFC4-6F175D3DCCD1}">
              <a14:hiddenFill xmlns:a14="http://schemas.microsoft.com/office/drawing/2010/main">
                <a:noFill/>
              </a14:hiddenFill>
            </a:ext>
          </a:extLst>
        </p:spPr>
      </p:cxnSp>
      <p:sp>
        <p:nvSpPr>
          <p:cNvPr id="159" name="TextBox 158"/>
          <p:cNvSpPr txBox="1"/>
          <p:nvPr/>
        </p:nvSpPr>
        <p:spPr>
          <a:xfrm>
            <a:off x="8604729" y="846864"/>
            <a:ext cx="3612446" cy="5078313"/>
          </a:xfrm>
          <a:prstGeom prst="rect">
            <a:avLst/>
          </a:prstGeom>
          <a:noFill/>
        </p:spPr>
        <p:txBody>
          <a:bodyPr wrap="square" rtlCol="0">
            <a:spAutoFit/>
          </a:bodyPr>
          <a:lstStyle/>
          <a:p>
            <a:pPr>
              <a:spcBef>
                <a:spcPct val="0"/>
              </a:spcBef>
              <a:buFontTx/>
              <a:buNone/>
              <a:defRPr/>
            </a:pPr>
            <a:endParaRPr lang="en-US" altLang="en-US" dirty="0" smtClean="0"/>
          </a:p>
          <a:p>
            <a:pPr>
              <a:spcBef>
                <a:spcPct val="0"/>
              </a:spcBef>
              <a:buFontTx/>
              <a:buNone/>
              <a:defRPr/>
            </a:pPr>
            <a:endParaRPr lang="en-US" altLang="en-US" dirty="0"/>
          </a:p>
          <a:p>
            <a:pPr>
              <a:spcBef>
                <a:spcPct val="0"/>
              </a:spcBef>
              <a:buFontTx/>
              <a:buNone/>
              <a:defRPr/>
            </a:pPr>
            <a:endParaRPr lang="en-US" altLang="en-US" dirty="0" smtClean="0"/>
          </a:p>
          <a:p>
            <a:pPr>
              <a:spcBef>
                <a:spcPct val="0"/>
              </a:spcBef>
              <a:buFontTx/>
              <a:buNone/>
              <a:defRPr/>
            </a:pPr>
            <a:endParaRPr lang="en-US" altLang="en-US" dirty="0"/>
          </a:p>
          <a:p>
            <a:pPr>
              <a:spcBef>
                <a:spcPct val="0"/>
              </a:spcBef>
              <a:buFontTx/>
              <a:buNone/>
              <a:defRPr/>
            </a:pPr>
            <a:endParaRPr lang="en-US" altLang="en-US" dirty="0" smtClean="0"/>
          </a:p>
          <a:p>
            <a:pPr>
              <a:spcBef>
                <a:spcPct val="0"/>
              </a:spcBef>
              <a:buFontTx/>
              <a:buNone/>
              <a:defRPr/>
            </a:pPr>
            <a:endParaRPr lang="en-US" altLang="en-US" dirty="0"/>
          </a:p>
          <a:p>
            <a:pPr>
              <a:spcBef>
                <a:spcPct val="0"/>
              </a:spcBef>
              <a:buFontTx/>
              <a:buNone/>
              <a:defRPr/>
            </a:pPr>
            <a:endParaRPr lang="en-US" altLang="en-US" dirty="0" smtClean="0"/>
          </a:p>
          <a:p>
            <a:pPr>
              <a:spcBef>
                <a:spcPct val="0"/>
              </a:spcBef>
              <a:buFontTx/>
              <a:buNone/>
              <a:defRPr/>
            </a:pPr>
            <a:endParaRPr lang="en-US" altLang="en-US" dirty="0"/>
          </a:p>
          <a:p>
            <a:pPr>
              <a:spcBef>
                <a:spcPct val="0"/>
              </a:spcBef>
              <a:buFontTx/>
              <a:buNone/>
              <a:defRPr/>
            </a:pPr>
            <a:endParaRPr lang="en-US" altLang="en-US" dirty="0" smtClean="0"/>
          </a:p>
          <a:p>
            <a:pPr>
              <a:spcBef>
                <a:spcPct val="0"/>
              </a:spcBef>
              <a:buFontTx/>
              <a:buNone/>
              <a:defRPr/>
            </a:pPr>
            <a:r>
              <a:rPr lang="en-US" altLang="en-US" dirty="0" smtClean="0"/>
              <a:t>Complexes </a:t>
            </a:r>
            <a:r>
              <a:rPr lang="en-US" altLang="en-US" dirty="0"/>
              <a:t>deposited in the </a:t>
            </a:r>
            <a:endParaRPr lang="en-US" altLang="en-US" dirty="0" smtClean="0"/>
          </a:p>
          <a:p>
            <a:pPr>
              <a:spcBef>
                <a:spcPct val="0"/>
              </a:spcBef>
              <a:buFontTx/>
              <a:buNone/>
              <a:defRPr/>
            </a:pPr>
            <a:r>
              <a:rPr lang="en-US" altLang="en-US" b="1" dirty="0" smtClean="0"/>
              <a:t>proximal zone</a:t>
            </a:r>
            <a:r>
              <a:rPr lang="en-US" altLang="en-US" dirty="0" smtClean="0"/>
              <a:t> </a:t>
            </a:r>
            <a:r>
              <a:rPr lang="en-US" altLang="en-US" dirty="0"/>
              <a:t>of the glomerular </a:t>
            </a:r>
          </a:p>
          <a:p>
            <a:pPr>
              <a:spcBef>
                <a:spcPct val="0"/>
              </a:spcBef>
              <a:buFontTx/>
              <a:buNone/>
              <a:defRPr/>
            </a:pPr>
            <a:r>
              <a:rPr lang="en-US" altLang="en-US" dirty="0"/>
              <a:t>basement membrane </a:t>
            </a:r>
            <a:endParaRPr lang="en-US" altLang="en-US" dirty="0" smtClean="0"/>
          </a:p>
          <a:p>
            <a:pPr>
              <a:spcBef>
                <a:spcPct val="0"/>
              </a:spcBef>
              <a:buFontTx/>
              <a:buNone/>
              <a:defRPr/>
            </a:pPr>
            <a:r>
              <a:rPr lang="en-US" altLang="en-US" dirty="0" smtClean="0"/>
              <a:t>(sub-/endothelial space):</a:t>
            </a:r>
            <a:endParaRPr lang="en-US" altLang="en-US" dirty="0"/>
          </a:p>
          <a:p>
            <a:pPr marL="342900" indent="-342900">
              <a:spcBef>
                <a:spcPct val="0"/>
              </a:spcBef>
              <a:buFontTx/>
              <a:buAutoNum type="arabicPeriod"/>
              <a:defRPr/>
            </a:pPr>
            <a:r>
              <a:rPr lang="en-US" altLang="en-US" dirty="0"/>
              <a:t>elicit inflammatory reaction and </a:t>
            </a:r>
            <a:endParaRPr lang="en-US" altLang="en-US" dirty="0" smtClean="0"/>
          </a:p>
          <a:p>
            <a:pPr>
              <a:spcBef>
                <a:spcPct val="0"/>
              </a:spcBef>
              <a:defRPr/>
            </a:pPr>
            <a:r>
              <a:rPr lang="en-US" altLang="en-US" dirty="0" smtClean="0"/>
              <a:t>proliferation </a:t>
            </a:r>
            <a:r>
              <a:rPr lang="en-US" altLang="en-US" dirty="0"/>
              <a:t>in the glomerulus</a:t>
            </a:r>
          </a:p>
          <a:p>
            <a:pPr marL="342900" indent="-342900">
              <a:spcBef>
                <a:spcPct val="0"/>
              </a:spcBef>
              <a:buFontTx/>
              <a:buAutoNum type="arabicPeriod" startAt="2"/>
              <a:defRPr/>
            </a:pPr>
            <a:r>
              <a:rPr lang="en-US" altLang="en-US" dirty="0" smtClean="0"/>
              <a:t>infiltration </a:t>
            </a:r>
            <a:r>
              <a:rPr lang="en-US" altLang="en-US" dirty="0"/>
              <a:t>of leukocytes and </a:t>
            </a:r>
            <a:endParaRPr lang="en-US" altLang="en-US" dirty="0" smtClean="0"/>
          </a:p>
          <a:p>
            <a:pPr>
              <a:spcBef>
                <a:spcPct val="0"/>
              </a:spcBef>
              <a:defRPr/>
            </a:pPr>
            <a:r>
              <a:rPr lang="en-US" altLang="en-US" dirty="0" smtClean="0"/>
              <a:t>structural </a:t>
            </a:r>
            <a:r>
              <a:rPr lang="en-US" altLang="en-US" dirty="0"/>
              <a:t>injury of the filtration </a:t>
            </a:r>
            <a:endParaRPr lang="en-US" altLang="en-US" dirty="0" smtClean="0"/>
          </a:p>
          <a:p>
            <a:pPr>
              <a:spcBef>
                <a:spcPct val="0"/>
              </a:spcBef>
              <a:defRPr/>
            </a:pPr>
            <a:r>
              <a:rPr lang="en-US" altLang="en-US" dirty="0" smtClean="0"/>
              <a:t>barrier </a:t>
            </a:r>
            <a:r>
              <a:rPr lang="en-US" altLang="en-US" dirty="0"/>
              <a:t>with </a:t>
            </a:r>
            <a:r>
              <a:rPr lang="en-US" altLang="en-US" b="1" i="1" dirty="0" smtClean="0">
                <a:solidFill>
                  <a:srgbClr val="FF0000"/>
                </a:solidFill>
              </a:rPr>
              <a:t>hematuria</a:t>
            </a:r>
            <a:endParaRPr lang="en-US" dirty="0"/>
          </a:p>
        </p:txBody>
      </p:sp>
      <p:sp>
        <p:nvSpPr>
          <p:cNvPr id="160" name="Freeform 9"/>
          <p:cNvSpPr>
            <a:spLocks/>
          </p:cNvSpPr>
          <p:nvPr/>
        </p:nvSpPr>
        <p:spPr bwMode="auto">
          <a:xfrm>
            <a:off x="4535243" y="1470328"/>
            <a:ext cx="977987" cy="976312"/>
          </a:xfrm>
          <a:custGeom>
            <a:avLst/>
            <a:gdLst>
              <a:gd name="T0" fmla="*/ 2147483646 w 612"/>
              <a:gd name="T1" fmla="*/ 2147483646 h 615"/>
              <a:gd name="T2" fmla="*/ 2147483646 w 612"/>
              <a:gd name="T3" fmla="*/ 2147483646 h 615"/>
              <a:gd name="T4" fmla="*/ 2147483646 w 612"/>
              <a:gd name="T5" fmla="*/ 2147483646 h 615"/>
              <a:gd name="T6" fmla="*/ 2147483646 w 612"/>
              <a:gd name="T7" fmla="*/ 2147483646 h 615"/>
              <a:gd name="T8" fmla="*/ 2147483646 w 612"/>
              <a:gd name="T9" fmla="*/ 2147483646 h 615"/>
              <a:gd name="T10" fmla="*/ 2147483646 w 612"/>
              <a:gd name="T11" fmla="*/ 2147483646 h 615"/>
              <a:gd name="T12" fmla="*/ 2147483646 w 612"/>
              <a:gd name="T13" fmla="*/ 2147483646 h 615"/>
              <a:gd name="T14" fmla="*/ 2147483646 w 612"/>
              <a:gd name="T15" fmla="*/ 2147483646 h 615"/>
              <a:gd name="T16" fmla="*/ 2147483646 w 612"/>
              <a:gd name="T17" fmla="*/ 2147483646 h 615"/>
              <a:gd name="T18" fmla="*/ 2147483646 w 612"/>
              <a:gd name="T19" fmla="*/ 2147483646 h 615"/>
              <a:gd name="T20" fmla="*/ 2147483646 w 612"/>
              <a:gd name="T21" fmla="*/ 2147483646 h 615"/>
              <a:gd name="T22" fmla="*/ 2147483646 w 612"/>
              <a:gd name="T23" fmla="*/ 2147483646 h 615"/>
              <a:gd name="T24" fmla="*/ 2147483646 w 612"/>
              <a:gd name="T25" fmla="*/ 2147483646 h 615"/>
              <a:gd name="T26" fmla="*/ 2147483646 w 612"/>
              <a:gd name="T27" fmla="*/ 0 h 6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2"/>
              <a:gd name="T43" fmla="*/ 0 h 615"/>
              <a:gd name="T44" fmla="*/ 612 w 612"/>
              <a:gd name="T45" fmla="*/ 615 h 6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2" h="615">
                <a:moveTo>
                  <a:pt x="132" y="8"/>
                </a:moveTo>
                <a:cubicBezTo>
                  <a:pt x="124" y="421"/>
                  <a:pt x="153" y="256"/>
                  <a:pt x="88" y="451"/>
                </a:cubicBezTo>
                <a:cubicBezTo>
                  <a:pt x="83" y="466"/>
                  <a:pt x="59" y="461"/>
                  <a:pt x="44" y="466"/>
                </a:cubicBezTo>
                <a:cubicBezTo>
                  <a:pt x="13" y="497"/>
                  <a:pt x="0" y="521"/>
                  <a:pt x="22" y="569"/>
                </a:cubicBezTo>
                <a:cubicBezTo>
                  <a:pt x="28" y="583"/>
                  <a:pt x="51" y="583"/>
                  <a:pt x="66" y="584"/>
                </a:cubicBezTo>
                <a:cubicBezTo>
                  <a:pt x="159" y="589"/>
                  <a:pt x="253" y="589"/>
                  <a:pt x="346" y="591"/>
                </a:cubicBezTo>
                <a:cubicBezTo>
                  <a:pt x="424" y="615"/>
                  <a:pt x="480" y="603"/>
                  <a:pt x="568" y="598"/>
                </a:cubicBezTo>
                <a:cubicBezTo>
                  <a:pt x="598" y="589"/>
                  <a:pt x="603" y="576"/>
                  <a:pt x="612" y="547"/>
                </a:cubicBezTo>
                <a:cubicBezTo>
                  <a:pt x="603" y="499"/>
                  <a:pt x="584" y="481"/>
                  <a:pt x="546" y="451"/>
                </a:cubicBezTo>
                <a:cubicBezTo>
                  <a:pt x="532" y="440"/>
                  <a:pt x="517" y="431"/>
                  <a:pt x="502" y="421"/>
                </a:cubicBezTo>
                <a:cubicBezTo>
                  <a:pt x="494" y="416"/>
                  <a:pt x="479" y="406"/>
                  <a:pt x="479" y="406"/>
                </a:cubicBezTo>
                <a:cubicBezTo>
                  <a:pt x="440" y="345"/>
                  <a:pt x="493" y="421"/>
                  <a:pt x="442" y="370"/>
                </a:cubicBezTo>
                <a:cubicBezTo>
                  <a:pt x="429" y="357"/>
                  <a:pt x="423" y="340"/>
                  <a:pt x="413" y="325"/>
                </a:cubicBezTo>
                <a:cubicBezTo>
                  <a:pt x="379" y="217"/>
                  <a:pt x="391" y="117"/>
                  <a:pt x="391" y="0"/>
                </a:cubicBezTo>
              </a:path>
            </a:pathLst>
          </a:custGeom>
          <a:solidFill>
            <a:srgbClr val="993300"/>
          </a:solidFill>
          <a:ln w="9525">
            <a:solidFill>
              <a:schemeClr val="tx1"/>
            </a:solidFill>
            <a:round/>
            <a:headEnd/>
            <a:tailEnd/>
          </a:ln>
        </p:spPr>
        <p:txBody>
          <a:bodyPr/>
          <a:lstStyle/>
          <a:p>
            <a:endParaRPr lang="en-US"/>
          </a:p>
        </p:txBody>
      </p:sp>
      <p:sp>
        <p:nvSpPr>
          <p:cNvPr id="161" name="Freeform 9"/>
          <p:cNvSpPr>
            <a:spLocks/>
          </p:cNvSpPr>
          <p:nvPr/>
        </p:nvSpPr>
        <p:spPr bwMode="auto">
          <a:xfrm>
            <a:off x="5960390" y="1486802"/>
            <a:ext cx="977987" cy="976312"/>
          </a:xfrm>
          <a:custGeom>
            <a:avLst/>
            <a:gdLst>
              <a:gd name="T0" fmla="*/ 2147483646 w 612"/>
              <a:gd name="T1" fmla="*/ 2147483646 h 615"/>
              <a:gd name="T2" fmla="*/ 2147483646 w 612"/>
              <a:gd name="T3" fmla="*/ 2147483646 h 615"/>
              <a:gd name="T4" fmla="*/ 2147483646 w 612"/>
              <a:gd name="T5" fmla="*/ 2147483646 h 615"/>
              <a:gd name="T6" fmla="*/ 2147483646 w 612"/>
              <a:gd name="T7" fmla="*/ 2147483646 h 615"/>
              <a:gd name="T8" fmla="*/ 2147483646 w 612"/>
              <a:gd name="T9" fmla="*/ 2147483646 h 615"/>
              <a:gd name="T10" fmla="*/ 2147483646 w 612"/>
              <a:gd name="T11" fmla="*/ 2147483646 h 615"/>
              <a:gd name="T12" fmla="*/ 2147483646 w 612"/>
              <a:gd name="T13" fmla="*/ 2147483646 h 615"/>
              <a:gd name="T14" fmla="*/ 2147483646 w 612"/>
              <a:gd name="T15" fmla="*/ 2147483646 h 615"/>
              <a:gd name="T16" fmla="*/ 2147483646 w 612"/>
              <a:gd name="T17" fmla="*/ 2147483646 h 615"/>
              <a:gd name="T18" fmla="*/ 2147483646 w 612"/>
              <a:gd name="T19" fmla="*/ 2147483646 h 615"/>
              <a:gd name="T20" fmla="*/ 2147483646 w 612"/>
              <a:gd name="T21" fmla="*/ 2147483646 h 615"/>
              <a:gd name="T22" fmla="*/ 2147483646 w 612"/>
              <a:gd name="T23" fmla="*/ 2147483646 h 615"/>
              <a:gd name="T24" fmla="*/ 2147483646 w 612"/>
              <a:gd name="T25" fmla="*/ 2147483646 h 615"/>
              <a:gd name="T26" fmla="*/ 2147483646 w 612"/>
              <a:gd name="T27" fmla="*/ 0 h 6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2"/>
              <a:gd name="T43" fmla="*/ 0 h 615"/>
              <a:gd name="T44" fmla="*/ 612 w 612"/>
              <a:gd name="T45" fmla="*/ 615 h 6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2" h="615">
                <a:moveTo>
                  <a:pt x="132" y="8"/>
                </a:moveTo>
                <a:cubicBezTo>
                  <a:pt x="124" y="421"/>
                  <a:pt x="153" y="256"/>
                  <a:pt x="88" y="451"/>
                </a:cubicBezTo>
                <a:cubicBezTo>
                  <a:pt x="83" y="466"/>
                  <a:pt x="59" y="461"/>
                  <a:pt x="44" y="466"/>
                </a:cubicBezTo>
                <a:cubicBezTo>
                  <a:pt x="13" y="497"/>
                  <a:pt x="0" y="521"/>
                  <a:pt x="22" y="569"/>
                </a:cubicBezTo>
                <a:cubicBezTo>
                  <a:pt x="28" y="583"/>
                  <a:pt x="51" y="583"/>
                  <a:pt x="66" y="584"/>
                </a:cubicBezTo>
                <a:cubicBezTo>
                  <a:pt x="159" y="589"/>
                  <a:pt x="253" y="589"/>
                  <a:pt x="346" y="591"/>
                </a:cubicBezTo>
                <a:cubicBezTo>
                  <a:pt x="424" y="615"/>
                  <a:pt x="480" y="603"/>
                  <a:pt x="568" y="598"/>
                </a:cubicBezTo>
                <a:cubicBezTo>
                  <a:pt x="598" y="589"/>
                  <a:pt x="603" y="576"/>
                  <a:pt x="612" y="547"/>
                </a:cubicBezTo>
                <a:cubicBezTo>
                  <a:pt x="603" y="499"/>
                  <a:pt x="584" y="481"/>
                  <a:pt x="546" y="451"/>
                </a:cubicBezTo>
                <a:cubicBezTo>
                  <a:pt x="532" y="440"/>
                  <a:pt x="517" y="431"/>
                  <a:pt x="502" y="421"/>
                </a:cubicBezTo>
                <a:cubicBezTo>
                  <a:pt x="494" y="416"/>
                  <a:pt x="479" y="406"/>
                  <a:pt x="479" y="406"/>
                </a:cubicBezTo>
                <a:cubicBezTo>
                  <a:pt x="440" y="345"/>
                  <a:pt x="493" y="421"/>
                  <a:pt x="442" y="370"/>
                </a:cubicBezTo>
                <a:cubicBezTo>
                  <a:pt x="429" y="357"/>
                  <a:pt x="423" y="340"/>
                  <a:pt x="413" y="325"/>
                </a:cubicBezTo>
                <a:cubicBezTo>
                  <a:pt x="379" y="217"/>
                  <a:pt x="391" y="117"/>
                  <a:pt x="391" y="0"/>
                </a:cubicBezTo>
              </a:path>
            </a:pathLst>
          </a:custGeom>
          <a:solidFill>
            <a:srgbClr val="993300"/>
          </a:solidFill>
          <a:ln w="9525">
            <a:solidFill>
              <a:schemeClr val="tx1"/>
            </a:solidFill>
            <a:round/>
            <a:headEnd/>
            <a:tailEnd/>
          </a:ln>
        </p:spPr>
        <p:txBody>
          <a:bodyPr/>
          <a:lstStyle/>
          <a:p>
            <a:endParaRPr lang="en-US"/>
          </a:p>
        </p:txBody>
      </p:sp>
      <p:sp>
        <p:nvSpPr>
          <p:cNvPr id="162" name="Freeform 19"/>
          <p:cNvSpPr>
            <a:spLocks/>
          </p:cNvSpPr>
          <p:nvPr/>
        </p:nvSpPr>
        <p:spPr bwMode="auto">
          <a:xfrm>
            <a:off x="5466886" y="2278580"/>
            <a:ext cx="519356" cy="47625"/>
          </a:xfrm>
          <a:custGeom>
            <a:avLst/>
            <a:gdLst>
              <a:gd name="T0" fmla="*/ 0 w 325"/>
              <a:gd name="T1" fmla="*/ 2147483646 h 30"/>
              <a:gd name="T2" fmla="*/ 2147483646 w 325"/>
              <a:gd name="T3" fmla="*/ 2147483646 h 30"/>
              <a:gd name="T4" fmla="*/ 2147483646 w 325"/>
              <a:gd name="T5" fmla="*/ 0 h 30"/>
              <a:gd name="T6" fmla="*/ 0 60000 65536"/>
              <a:gd name="T7" fmla="*/ 0 60000 65536"/>
              <a:gd name="T8" fmla="*/ 0 60000 65536"/>
              <a:gd name="T9" fmla="*/ 0 w 325"/>
              <a:gd name="T10" fmla="*/ 0 h 30"/>
              <a:gd name="T11" fmla="*/ 325 w 325"/>
              <a:gd name="T12" fmla="*/ 30 h 30"/>
            </a:gdLst>
            <a:ahLst/>
            <a:cxnLst>
              <a:cxn ang="T6">
                <a:pos x="T0" y="T1"/>
              </a:cxn>
              <a:cxn ang="T7">
                <a:pos x="T2" y="T3"/>
              </a:cxn>
              <a:cxn ang="T8">
                <a:pos x="T4" y="T5"/>
              </a:cxn>
            </a:cxnLst>
            <a:rect l="T9" t="T10" r="T11" b="T12"/>
            <a:pathLst>
              <a:path w="325" h="30">
                <a:moveTo>
                  <a:pt x="0" y="30"/>
                </a:moveTo>
                <a:cubicBezTo>
                  <a:pt x="61" y="28"/>
                  <a:pt x="123" y="27"/>
                  <a:pt x="184" y="23"/>
                </a:cubicBezTo>
                <a:cubicBezTo>
                  <a:pt x="231" y="20"/>
                  <a:pt x="278" y="0"/>
                  <a:pt x="32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 name="Freeform 19"/>
          <p:cNvSpPr>
            <a:spLocks/>
          </p:cNvSpPr>
          <p:nvPr/>
        </p:nvSpPr>
        <p:spPr bwMode="auto">
          <a:xfrm>
            <a:off x="6929110" y="2325946"/>
            <a:ext cx="519356" cy="47625"/>
          </a:xfrm>
          <a:custGeom>
            <a:avLst/>
            <a:gdLst>
              <a:gd name="T0" fmla="*/ 0 w 325"/>
              <a:gd name="T1" fmla="*/ 2147483646 h 30"/>
              <a:gd name="T2" fmla="*/ 2147483646 w 325"/>
              <a:gd name="T3" fmla="*/ 2147483646 h 30"/>
              <a:gd name="T4" fmla="*/ 2147483646 w 325"/>
              <a:gd name="T5" fmla="*/ 0 h 30"/>
              <a:gd name="T6" fmla="*/ 0 60000 65536"/>
              <a:gd name="T7" fmla="*/ 0 60000 65536"/>
              <a:gd name="T8" fmla="*/ 0 60000 65536"/>
              <a:gd name="T9" fmla="*/ 0 w 325"/>
              <a:gd name="T10" fmla="*/ 0 h 30"/>
              <a:gd name="T11" fmla="*/ 325 w 325"/>
              <a:gd name="T12" fmla="*/ 30 h 30"/>
            </a:gdLst>
            <a:ahLst/>
            <a:cxnLst>
              <a:cxn ang="T6">
                <a:pos x="T0" y="T1"/>
              </a:cxn>
              <a:cxn ang="T7">
                <a:pos x="T2" y="T3"/>
              </a:cxn>
              <a:cxn ang="T8">
                <a:pos x="T4" y="T5"/>
              </a:cxn>
            </a:cxnLst>
            <a:rect l="T9" t="T10" r="T11" b="T12"/>
            <a:pathLst>
              <a:path w="325" h="30">
                <a:moveTo>
                  <a:pt x="0" y="30"/>
                </a:moveTo>
                <a:cubicBezTo>
                  <a:pt x="61" y="28"/>
                  <a:pt x="123" y="27"/>
                  <a:pt x="184" y="23"/>
                </a:cubicBezTo>
                <a:cubicBezTo>
                  <a:pt x="231" y="20"/>
                  <a:pt x="278" y="0"/>
                  <a:pt x="32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Slide Number Placeholder 38"/>
          <p:cNvSpPr>
            <a:spLocks noGrp="1"/>
          </p:cNvSpPr>
          <p:nvPr>
            <p:ph type="sldNum" sz="quarter" idx="12"/>
          </p:nvPr>
        </p:nvSpPr>
        <p:spPr/>
        <p:txBody>
          <a:bodyPr/>
          <a:lstStyle/>
          <a:p>
            <a:fld id="{28A9F5CF-8439-4EA8-BB16-A2FBA1A87F1A}" type="slidenum">
              <a:rPr lang="en-US" smtClean="0"/>
              <a:pPr/>
              <a:t>19</a:t>
            </a:fld>
            <a:endParaRPr lang="en-US"/>
          </a:p>
        </p:txBody>
      </p:sp>
    </p:spTree>
    <p:custDataLst>
      <p:tags r:id="rId1"/>
    </p:custDataLst>
    <p:extLst>
      <p:ext uri="{BB962C8B-B14F-4D97-AF65-F5344CB8AC3E}">
        <p14:creationId xmlns:p14="http://schemas.microsoft.com/office/powerpoint/2010/main" val="34982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9">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9">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9">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9">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9">
                                            <p:txEl>
                                              <p:pRg st="15" end="1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9">
                                            <p:txEl>
                                              <p:pRg st="16" end="1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a:grpSpLocks/>
          </p:cNvGrpSpPr>
          <p:nvPr/>
        </p:nvGrpSpPr>
        <p:grpSpPr>
          <a:xfrm>
            <a:off x="10319888" y="4919246"/>
            <a:ext cx="1920240" cy="1920240"/>
            <a:chOff x="10098503" y="4523874"/>
            <a:chExt cx="2164937" cy="2357045"/>
          </a:xfrm>
        </p:grpSpPr>
        <p:sp>
          <p:nvSpPr>
            <p:cNvPr id="30" name="Right Triangle 2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31" name="Straight Connector 3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6146" name="Text Box 4"/>
          <p:cNvSpPr txBox="1">
            <a:spLocks noChangeArrowheads="1"/>
          </p:cNvSpPr>
          <p:nvPr/>
        </p:nvSpPr>
        <p:spPr bwMode="auto">
          <a:xfrm>
            <a:off x="825137" y="1933547"/>
            <a:ext cx="10210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800" b="1" dirty="0">
              <a:solidFill>
                <a:srgbClr val="0000FF"/>
              </a:solidFill>
              <a:latin typeface="Calibri Light" panose="020F0302020204030204" pitchFamily="34" charset="0"/>
            </a:endParaRPr>
          </a:p>
          <a:p>
            <a:pPr marL="457200" indent="-457200">
              <a:spcBef>
                <a:spcPct val="0"/>
              </a:spcBef>
              <a:buFont typeface="Arial" panose="020B0604020202020204" pitchFamily="34" charset="0"/>
              <a:buChar char="•"/>
            </a:pPr>
            <a:r>
              <a:rPr lang="en-US" altLang="en-US" sz="2800" b="1" dirty="0" smtClean="0">
                <a:latin typeface="Calibri Light" panose="020F0302020204030204" pitchFamily="34" charset="0"/>
              </a:rPr>
              <a:t>To </a:t>
            </a:r>
            <a:r>
              <a:rPr lang="en-US" altLang="en-US" sz="2800" b="1" dirty="0">
                <a:latin typeface="Calibri Light" panose="020F0302020204030204" pitchFamily="34" charset="0"/>
              </a:rPr>
              <a:t>explain the general mechanisms leading to glomerular diseases </a:t>
            </a:r>
            <a:endParaRPr lang="en-US" altLang="en-US" sz="2800" b="1" dirty="0" smtClean="0">
              <a:latin typeface="Calibri Light" panose="020F0302020204030204" pitchFamily="34" charset="0"/>
            </a:endParaRPr>
          </a:p>
          <a:p>
            <a:pPr marL="457200" indent="-457200">
              <a:spcBef>
                <a:spcPct val="0"/>
              </a:spcBef>
              <a:buFont typeface="Arial" panose="020B0604020202020204" pitchFamily="34" charset="0"/>
              <a:buChar char="•"/>
            </a:pPr>
            <a:r>
              <a:rPr lang="en-US" altLang="en-US" sz="2800" b="1" dirty="0" smtClean="0">
                <a:latin typeface="Calibri Light" panose="020F0302020204030204" pitchFamily="34" charset="0"/>
              </a:rPr>
              <a:t>Analyze what </a:t>
            </a:r>
            <a:r>
              <a:rPr lang="en-US" altLang="en-US" sz="2800" b="1" dirty="0">
                <a:latin typeface="Calibri Light" panose="020F0302020204030204" pitchFamily="34" charset="0"/>
              </a:rPr>
              <a:t>is known about their relationship to morphologic and clinical manifestations of glomerular injury </a:t>
            </a:r>
            <a:endParaRPr lang="en-US" altLang="en-US" sz="2800" dirty="0">
              <a:latin typeface="Calibri Light" panose="020F0302020204030204" pitchFamily="34" charset="0"/>
            </a:endParaRPr>
          </a:p>
        </p:txBody>
      </p:sp>
      <p:sp>
        <p:nvSpPr>
          <p:cNvPr id="3" name="TextBox 2"/>
          <p:cNvSpPr txBox="1"/>
          <p:nvPr/>
        </p:nvSpPr>
        <p:spPr>
          <a:xfrm>
            <a:off x="825137" y="1466939"/>
            <a:ext cx="10398034" cy="769441"/>
          </a:xfrm>
          <a:prstGeom prst="rect">
            <a:avLst/>
          </a:prstGeom>
          <a:noFill/>
        </p:spPr>
        <p:txBody>
          <a:bodyPr wrap="square" rtlCol="0">
            <a:spAutoFit/>
          </a:bodyPr>
          <a:lstStyle/>
          <a:p>
            <a:r>
              <a:rPr lang="en-US" sz="4400" b="1" dirty="0" smtClean="0">
                <a:solidFill>
                  <a:srgbClr val="A2204B"/>
                </a:solidFill>
                <a:latin typeface="+mj-lt"/>
              </a:rPr>
              <a:t>Goals</a:t>
            </a:r>
            <a:endParaRPr lang="en-US" sz="4400" b="1" dirty="0">
              <a:solidFill>
                <a:srgbClr val="A2204B"/>
              </a:solidFill>
              <a:latin typeface="+mj-lt"/>
            </a:endParaRPr>
          </a:p>
        </p:txBody>
      </p:sp>
      <p:grpSp>
        <p:nvGrpSpPr>
          <p:cNvPr id="25" name="Group 24"/>
          <p:cNvGrpSpPr>
            <a:grpSpLocks/>
          </p:cNvGrpSpPr>
          <p:nvPr/>
        </p:nvGrpSpPr>
        <p:grpSpPr>
          <a:xfrm rot="16200000" flipV="1">
            <a:off x="0" y="-73047"/>
            <a:ext cx="1920240" cy="1920240"/>
            <a:chOff x="10098503" y="4523874"/>
            <a:chExt cx="2164937" cy="2357045"/>
          </a:xfrm>
        </p:grpSpPr>
        <p:sp>
          <p:nvSpPr>
            <p:cNvPr id="26" name="Right Triangle 2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27" name="Straight Connector 2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28A9F5CF-8439-4EA8-BB16-A2FBA1A87F1A}" type="slidenum">
              <a:rPr lang="en-US" smtClean="0"/>
              <a:pPr/>
              <a:t>2</a:t>
            </a:fld>
            <a:endParaRPr lang="en-US"/>
          </a:p>
        </p:txBody>
      </p:sp>
    </p:spTree>
    <p:custDataLst>
      <p:tags r:id="rId1"/>
    </p:custDataLst>
    <p:extLst>
      <p:ext uri="{BB962C8B-B14F-4D97-AF65-F5344CB8AC3E}">
        <p14:creationId xmlns:p14="http://schemas.microsoft.com/office/powerpoint/2010/main" val="38274680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0"/>
          <p:cNvSpPr>
            <a:spLocks/>
          </p:cNvSpPr>
          <p:nvPr/>
        </p:nvSpPr>
        <p:spPr bwMode="auto">
          <a:xfrm>
            <a:off x="632807" y="2708276"/>
            <a:ext cx="7737475" cy="1019175"/>
          </a:xfrm>
          <a:custGeom>
            <a:avLst/>
            <a:gdLst>
              <a:gd name="T0" fmla="*/ 2147483646 w 4874"/>
              <a:gd name="T1" fmla="*/ 2147483646 h 642"/>
              <a:gd name="T2" fmla="*/ 2147483646 w 4874"/>
              <a:gd name="T3" fmla="*/ 2147483646 h 642"/>
              <a:gd name="T4" fmla="*/ 2147483646 w 4874"/>
              <a:gd name="T5" fmla="*/ 2147483646 h 642"/>
              <a:gd name="T6" fmla="*/ 2147483646 w 4874"/>
              <a:gd name="T7" fmla="*/ 2147483646 h 642"/>
              <a:gd name="T8" fmla="*/ 2147483646 w 4874"/>
              <a:gd name="T9" fmla="*/ 2147483646 h 642"/>
              <a:gd name="T10" fmla="*/ 2147483646 w 4874"/>
              <a:gd name="T11" fmla="*/ 2147483646 h 642"/>
              <a:gd name="T12" fmla="*/ 2147483646 w 4874"/>
              <a:gd name="T13" fmla="*/ 2147483646 h 642"/>
              <a:gd name="T14" fmla="*/ 2147483646 w 4874"/>
              <a:gd name="T15" fmla="*/ 2147483646 h 642"/>
              <a:gd name="T16" fmla="*/ 2147483646 w 4874"/>
              <a:gd name="T17" fmla="*/ 0 h 642"/>
              <a:gd name="T18" fmla="*/ 2147483646 w 4874"/>
              <a:gd name="T19" fmla="*/ 2147483646 h 642"/>
              <a:gd name="T20" fmla="*/ 2147483646 w 4874"/>
              <a:gd name="T21" fmla="*/ 2147483646 h 642"/>
              <a:gd name="T22" fmla="*/ 2147483646 w 4874"/>
              <a:gd name="T23" fmla="*/ 2147483646 h 642"/>
              <a:gd name="T24" fmla="*/ 2147483646 w 4874"/>
              <a:gd name="T25" fmla="*/ 2147483646 h 642"/>
              <a:gd name="T26" fmla="*/ 2147483646 w 4874"/>
              <a:gd name="T27" fmla="*/ 2147483646 h 642"/>
              <a:gd name="T28" fmla="*/ 2147483646 w 4874"/>
              <a:gd name="T29" fmla="*/ 2147483646 h 642"/>
              <a:gd name="T30" fmla="*/ 2147483646 w 4874"/>
              <a:gd name="T31" fmla="*/ 2147483646 h 642"/>
              <a:gd name="T32" fmla="*/ 2147483646 w 4874"/>
              <a:gd name="T33" fmla="*/ 2147483646 h 642"/>
              <a:gd name="T34" fmla="*/ 2147483646 w 4874"/>
              <a:gd name="T35" fmla="*/ 2147483646 h 642"/>
              <a:gd name="T36" fmla="*/ 2147483646 w 4874"/>
              <a:gd name="T37" fmla="*/ 2147483646 h 642"/>
              <a:gd name="T38" fmla="*/ 2147483646 w 4874"/>
              <a:gd name="T39" fmla="*/ 2147483646 h 642"/>
              <a:gd name="T40" fmla="*/ 2147483646 w 4874"/>
              <a:gd name="T41" fmla="*/ 2147483646 h 642"/>
              <a:gd name="T42" fmla="*/ 2147483646 w 4874"/>
              <a:gd name="T43" fmla="*/ 2147483646 h 642"/>
              <a:gd name="T44" fmla="*/ 2147483646 w 4874"/>
              <a:gd name="T45" fmla="*/ 2147483646 h 642"/>
              <a:gd name="T46" fmla="*/ 2147483646 w 4874"/>
              <a:gd name="T47" fmla="*/ 2147483646 h 642"/>
              <a:gd name="T48" fmla="*/ 2147483646 w 4874"/>
              <a:gd name="T49" fmla="*/ 2147483646 h 642"/>
              <a:gd name="T50" fmla="*/ 2147483646 w 4874"/>
              <a:gd name="T51" fmla="*/ 2147483646 h 642"/>
              <a:gd name="T52" fmla="*/ 2147483646 w 4874"/>
              <a:gd name="T53" fmla="*/ 2147483646 h 642"/>
              <a:gd name="T54" fmla="*/ 2147483646 w 4874"/>
              <a:gd name="T55" fmla="*/ 2147483646 h 642"/>
              <a:gd name="T56" fmla="*/ 2147483646 w 4874"/>
              <a:gd name="T57" fmla="*/ 2147483646 h 642"/>
              <a:gd name="T58" fmla="*/ 2147483646 w 4874"/>
              <a:gd name="T59" fmla="*/ 2147483646 h 642"/>
              <a:gd name="T60" fmla="*/ 2147483646 w 4874"/>
              <a:gd name="T61" fmla="*/ 2147483646 h 642"/>
              <a:gd name="T62" fmla="*/ 2147483646 w 4874"/>
              <a:gd name="T63" fmla="*/ 2147483646 h 642"/>
              <a:gd name="T64" fmla="*/ 2147483646 w 4874"/>
              <a:gd name="T65" fmla="*/ 2147483646 h 642"/>
              <a:gd name="T66" fmla="*/ 2147483646 w 4874"/>
              <a:gd name="T67" fmla="*/ 2147483646 h 642"/>
              <a:gd name="T68" fmla="*/ 0 w 4874"/>
              <a:gd name="T69" fmla="*/ 2147483646 h 642"/>
              <a:gd name="T70" fmla="*/ 2147483646 w 4874"/>
              <a:gd name="T71" fmla="*/ 2147483646 h 642"/>
              <a:gd name="T72" fmla="*/ 2147483646 w 4874"/>
              <a:gd name="T73" fmla="*/ 2147483646 h 642"/>
              <a:gd name="T74" fmla="*/ 2147483646 w 4874"/>
              <a:gd name="T75" fmla="*/ 2147483646 h 642"/>
              <a:gd name="T76" fmla="*/ 2147483646 w 4874"/>
              <a:gd name="T77" fmla="*/ 2147483646 h 642"/>
              <a:gd name="T78" fmla="*/ 2147483646 w 4874"/>
              <a:gd name="T79" fmla="*/ 2147483646 h 6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74"/>
              <a:gd name="T121" fmla="*/ 0 h 642"/>
              <a:gd name="T122" fmla="*/ 4874 w 4874"/>
              <a:gd name="T123" fmla="*/ 642 h 6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74" h="642">
                <a:moveTo>
                  <a:pt x="67" y="111"/>
                </a:moveTo>
                <a:cubicBezTo>
                  <a:pt x="74" y="108"/>
                  <a:pt x="82" y="107"/>
                  <a:pt x="89" y="103"/>
                </a:cubicBezTo>
                <a:cubicBezTo>
                  <a:pt x="97" y="99"/>
                  <a:pt x="103" y="92"/>
                  <a:pt x="111" y="88"/>
                </a:cubicBezTo>
                <a:cubicBezTo>
                  <a:pt x="125" y="82"/>
                  <a:pt x="155" y="74"/>
                  <a:pt x="155" y="74"/>
                </a:cubicBezTo>
                <a:cubicBezTo>
                  <a:pt x="377" y="77"/>
                  <a:pt x="774" y="118"/>
                  <a:pt x="1027" y="59"/>
                </a:cubicBezTo>
                <a:cubicBezTo>
                  <a:pt x="1372" y="82"/>
                  <a:pt x="1580" y="70"/>
                  <a:pt x="2009" y="66"/>
                </a:cubicBezTo>
                <a:cubicBezTo>
                  <a:pt x="2081" y="72"/>
                  <a:pt x="2146" y="84"/>
                  <a:pt x="2216" y="96"/>
                </a:cubicBezTo>
                <a:cubicBezTo>
                  <a:pt x="2609" y="89"/>
                  <a:pt x="2997" y="60"/>
                  <a:pt x="3390" y="52"/>
                </a:cubicBezTo>
                <a:cubicBezTo>
                  <a:pt x="3512" y="41"/>
                  <a:pt x="3630" y="13"/>
                  <a:pt x="3752" y="0"/>
                </a:cubicBezTo>
                <a:cubicBezTo>
                  <a:pt x="3976" y="5"/>
                  <a:pt x="4099" y="12"/>
                  <a:pt x="4298" y="44"/>
                </a:cubicBezTo>
                <a:cubicBezTo>
                  <a:pt x="4346" y="61"/>
                  <a:pt x="4396" y="63"/>
                  <a:pt x="4446" y="74"/>
                </a:cubicBezTo>
                <a:cubicBezTo>
                  <a:pt x="4622" y="67"/>
                  <a:pt x="4623" y="62"/>
                  <a:pt x="4756" y="37"/>
                </a:cubicBezTo>
                <a:cubicBezTo>
                  <a:pt x="4776" y="39"/>
                  <a:pt x="4802" y="29"/>
                  <a:pt x="4815" y="44"/>
                </a:cubicBezTo>
                <a:cubicBezTo>
                  <a:pt x="4831" y="63"/>
                  <a:pt x="4819" y="93"/>
                  <a:pt x="4822" y="118"/>
                </a:cubicBezTo>
                <a:cubicBezTo>
                  <a:pt x="4826" y="148"/>
                  <a:pt x="4835" y="178"/>
                  <a:pt x="4844" y="207"/>
                </a:cubicBezTo>
                <a:cubicBezTo>
                  <a:pt x="4837" y="212"/>
                  <a:pt x="4830" y="217"/>
                  <a:pt x="4822" y="221"/>
                </a:cubicBezTo>
                <a:cubicBezTo>
                  <a:pt x="4815" y="224"/>
                  <a:pt x="4803" y="222"/>
                  <a:pt x="4800" y="229"/>
                </a:cubicBezTo>
                <a:cubicBezTo>
                  <a:pt x="4790" y="255"/>
                  <a:pt x="4827" y="291"/>
                  <a:pt x="4844" y="303"/>
                </a:cubicBezTo>
                <a:cubicBezTo>
                  <a:pt x="4853" y="327"/>
                  <a:pt x="4866" y="345"/>
                  <a:pt x="4874" y="369"/>
                </a:cubicBezTo>
                <a:cubicBezTo>
                  <a:pt x="4872" y="384"/>
                  <a:pt x="4874" y="400"/>
                  <a:pt x="4867" y="413"/>
                </a:cubicBezTo>
                <a:cubicBezTo>
                  <a:pt x="4863" y="420"/>
                  <a:pt x="4850" y="416"/>
                  <a:pt x="4844" y="421"/>
                </a:cubicBezTo>
                <a:cubicBezTo>
                  <a:pt x="4833" y="430"/>
                  <a:pt x="4827" y="452"/>
                  <a:pt x="4822" y="465"/>
                </a:cubicBezTo>
                <a:cubicBezTo>
                  <a:pt x="4815" y="524"/>
                  <a:pt x="4822" y="530"/>
                  <a:pt x="4771" y="546"/>
                </a:cubicBezTo>
                <a:cubicBezTo>
                  <a:pt x="4748" y="580"/>
                  <a:pt x="4747" y="599"/>
                  <a:pt x="4741" y="642"/>
                </a:cubicBezTo>
                <a:cubicBezTo>
                  <a:pt x="4680" y="627"/>
                  <a:pt x="4618" y="630"/>
                  <a:pt x="4556" y="620"/>
                </a:cubicBezTo>
                <a:cubicBezTo>
                  <a:pt x="4489" y="609"/>
                  <a:pt x="4424" y="588"/>
                  <a:pt x="4357" y="576"/>
                </a:cubicBezTo>
                <a:cubicBezTo>
                  <a:pt x="4224" y="551"/>
                  <a:pt x="4086" y="564"/>
                  <a:pt x="3951" y="561"/>
                </a:cubicBezTo>
                <a:cubicBezTo>
                  <a:pt x="3799" y="551"/>
                  <a:pt x="3662" y="523"/>
                  <a:pt x="3508" y="517"/>
                </a:cubicBezTo>
                <a:cubicBezTo>
                  <a:pt x="3338" y="519"/>
                  <a:pt x="3168" y="519"/>
                  <a:pt x="2998" y="524"/>
                </a:cubicBezTo>
                <a:cubicBezTo>
                  <a:pt x="2937" y="526"/>
                  <a:pt x="2868" y="548"/>
                  <a:pt x="2806" y="554"/>
                </a:cubicBezTo>
                <a:cubicBezTo>
                  <a:pt x="2713" y="548"/>
                  <a:pt x="2625" y="534"/>
                  <a:pt x="2533" y="524"/>
                </a:cubicBezTo>
                <a:cubicBezTo>
                  <a:pt x="2029" y="530"/>
                  <a:pt x="1629" y="537"/>
                  <a:pt x="1123" y="532"/>
                </a:cubicBezTo>
                <a:cubicBezTo>
                  <a:pt x="927" y="511"/>
                  <a:pt x="726" y="514"/>
                  <a:pt x="532" y="472"/>
                </a:cubicBezTo>
                <a:cubicBezTo>
                  <a:pt x="380" y="477"/>
                  <a:pt x="292" y="471"/>
                  <a:pt x="163" y="502"/>
                </a:cubicBezTo>
                <a:cubicBezTo>
                  <a:pt x="24" y="495"/>
                  <a:pt x="34" y="521"/>
                  <a:pt x="0" y="428"/>
                </a:cubicBezTo>
                <a:cubicBezTo>
                  <a:pt x="13" y="391"/>
                  <a:pt x="40" y="388"/>
                  <a:pt x="74" y="376"/>
                </a:cubicBezTo>
                <a:cubicBezTo>
                  <a:pt x="86" y="338"/>
                  <a:pt x="67" y="337"/>
                  <a:pt x="37" y="317"/>
                </a:cubicBezTo>
                <a:cubicBezTo>
                  <a:pt x="79" y="309"/>
                  <a:pt x="83" y="305"/>
                  <a:pt x="96" y="266"/>
                </a:cubicBezTo>
                <a:cubicBezTo>
                  <a:pt x="90" y="249"/>
                  <a:pt x="59" y="177"/>
                  <a:pt x="59" y="155"/>
                </a:cubicBezTo>
                <a:cubicBezTo>
                  <a:pt x="59" y="140"/>
                  <a:pt x="64" y="126"/>
                  <a:pt x="67" y="111"/>
                </a:cubicBezTo>
                <a:close/>
              </a:path>
            </a:pathLst>
          </a:custGeom>
          <a:solidFill>
            <a:srgbClr val="DDDDDD"/>
          </a:solidFill>
          <a:ln w="9525">
            <a:solidFill>
              <a:schemeClr val="tx1"/>
            </a:solidFill>
            <a:round/>
            <a:headEnd/>
            <a:tailEnd/>
          </a:ln>
        </p:spPr>
        <p:txBody>
          <a:bodyPr/>
          <a:lstStyle/>
          <a:p>
            <a:endParaRPr lang="en-US"/>
          </a:p>
        </p:txBody>
      </p:sp>
      <p:grpSp>
        <p:nvGrpSpPr>
          <p:cNvPr id="3" name="Group 2"/>
          <p:cNvGrpSpPr/>
          <p:nvPr/>
        </p:nvGrpSpPr>
        <p:grpSpPr>
          <a:xfrm>
            <a:off x="-234456" y="831851"/>
            <a:ext cx="8907356" cy="5721349"/>
            <a:chOff x="1676400" y="831851"/>
            <a:chExt cx="8848725" cy="5721349"/>
          </a:xfrm>
        </p:grpSpPr>
        <p:sp>
          <p:nvSpPr>
            <p:cNvPr id="4" name="Freeform 2"/>
            <p:cNvSpPr>
              <a:spLocks/>
            </p:cNvSpPr>
            <p:nvPr/>
          </p:nvSpPr>
          <p:spPr bwMode="auto">
            <a:xfrm>
              <a:off x="2746375" y="3892550"/>
              <a:ext cx="1376363" cy="317500"/>
            </a:xfrm>
            <a:custGeom>
              <a:avLst/>
              <a:gdLst>
                <a:gd name="T0" fmla="*/ 2147483646 w 867"/>
                <a:gd name="T1" fmla="*/ 2147483646 h 200"/>
                <a:gd name="T2" fmla="*/ 2147483646 w 867"/>
                <a:gd name="T3" fmla="*/ 2147483646 h 200"/>
                <a:gd name="T4" fmla="*/ 2147483646 w 867"/>
                <a:gd name="T5" fmla="*/ 2147483646 h 200"/>
                <a:gd name="T6" fmla="*/ 2147483646 w 867"/>
                <a:gd name="T7" fmla="*/ 2147483646 h 200"/>
                <a:gd name="T8" fmla="*/ 2147483646 w 867"/>
                <a:gd name="T9" fmla="*/ 2147483646 h 200"/>
                <a:gd name="T10" fmla="*/ 2147483646 w 867"/>
                <a:gd name="T11" fmla="*/ 2147483646 h 200"/>
                <a:gd name="T12" fmla="*/ 2147483646 w 867"/>
                <a:gd name="T13" fmla="*/ 2147483646 h 200"/>
                <a:gd name="T14" fmla="*/ 2147483646 w 867"/>
                <a:gd name="T15" fmla="*/ 2147483646 h 200"/>
                <a:gd name="T16" fmla="*/ 2147483646 w 867"/>
                <a:gd name="T17" fmla="*/ 2147483646 h 200"/>
                <a:gd name="T18" fmla="*/ 2147483646 w 867"/>
                <a:gd name="T19" fmla="*/ 2147483646 h 200"/>
                <a:gd name="T20" fmla="*/ 2147483646 w 867"/>
                <a:gd name="T21" fmla="*/ 0 h 200"/>
                <a:gd name="T22" fmla="*/ 2147483646 w 867"/>
                <a:gd name="T23" fmla="*/ 2147483646 h 200"/>
                <a:gd name="T24" fmla="*/ 2147483646 w 867"/>
                <a:gd name="T25" fmla="*/ 2147483646 h 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7"/>
                <a:gd name="T40" fmla="*/ 0 h 200"/>
                <a:gd name="T41" fmla="*/ 867 w 867"/>
                <a:gd name="T42" fmla="*/ 200 h 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7" h="200">
                  <a:moveTo>
                    <a:pt x="5" y="88"/>
                  </a:moveTo>
                  <a:cubicBezTo>
                    <a:pt x="13" y="93"/>
                    <a:pt x="21" y="97"/>
                    <a:pt x="28" y="103"/>
                  </a:cubicBezTo>
                  <a:cubicBezTo>
                    <a:pt x="36" y="110"/>
                    <a:pt x="41" y="119"/>
                    <a:pt x="50" y="125"/>
                  </a:cubicBezTo>
                  <a:cubicBezTo>
                    <a:pt x="55" y="129"/>
                    <a:pt x="88" y="137"/>
                    <a:pt x="94" y="140"/>
                  </a:cubicBezTo>
                  <a:cubicBezTo>
                    <a:pt x="235" y="200"/>
                    <a:pt x="284" y="179"/>
                    <a:pt x="485" y="184"/>
                  </a:cubicBezTo>
                  <a:cubicBezTo>
                    <a:pt x="637" y="180"/>
                    <a:pt x="708" y="185"/>
                    <a:pt x="832" y="155"/>
                  </a:cubicBezTo>
                  <a:cubicBezTo>
                    <a:pt x="837" y="148"/>
                    <a:pt x="843" y="141"/>
                    <a:pt x="847" y="133"/>
                  </a:cubicBezTo>
                  <a:cubicBezTo>
                    <a:pt x="853" y="119"/>
                    <a:pt x="862" y="88"/>
                    <a:pt x="862" y="88"/>
                  </a:cubicBezTo>
                  <a:cubicBezTo>
                    <a:pt x="851" y="30"/>
                    <a:pt x="867" y="66"/>
                    <a:pt x="832" y="37"/>
                  </a:cubicBezTo>
                  <a:cubicBezTo>
                    <a:pt x="824" y="30"/>
                    <a:pt x="819" y="19"/>
                    <a:pt x="810" y="14"/>
                  </a:cubicBezTo>
                  <a:cubicBezTo>
                    <a:pt x="797" y="6"/>
                    <a:pt x="766" y="0"/>
                    <a:pt x="766" y="0"/>
                  </a:cubicBezTo>
                  <a:cubicBezTo>
                    <a:pt x="513" y="13"/>
                    <a:pt x="278" y="32"/>
                    <a:pt x="20" y="37"/>
                  </a:cubicBezTo>
                  <a:cubicBezTo>
                    <a:pt x="0" y="67"/>
                    <a:pt x="5" y="50"/>
                    <a:pt x="5" y="88"/>
                  </a:cubicBezTo>
                  <a:close/>
                </a:path>
              </a:pathLst>
            </a:custGeom>
            <a:solidFill>
              <a:srgbClr val="FF99CC"/>
            </a:solidFill>
            <a:ln w="9525">
              <a:solidFill>
                <a:schemeClr val="tx1"/>
              </a:solidFill>
              <a:round/>
              <a:headEnd/>
              <a:tailEnd/>
            </a:ln>
          </p:spPr>
          <p:txBody>
            <a:bodyPr/>
            <a:lstStyle/>
            <a:p>
              <a:endParaRPr lang="en-US"/>
            </a:p>
          </p:txBody>
        </p:sp>
        <p:sp>
          <p:nvSpPr>
            <p:cNvPr id="5" name="Freeform 3"/>
            <p:cNvSpPr>
              <a:spLocks/>
            </p:cNvSpPr>
            <p:nvPr/>
          </p:nvSpPr>
          <p:spPr bwMode="auto">
            <a:xfrm>
              <a:off x="4552950" y="3943350"/>
              <a:ext cx="1320800" cy="241300"/>
            </a:xfrm>
            <a:custGeom>
              <a:avLst/>
              <a:gdLst>
                <a:gd name="T0" fmla="*/ 2147483646 w 832"/>
                <a:gd name="T1" fmla="*/ 2147483646 h 152"/>
                <a:gd name="T2" fmla="*/ 2147483646 w 832"/>
                <a:gd name="T3" fmla="*/ 2147483646 h 152"/>
                <a:gd name="T4" fmla="*/ 2147483646 w 832"/>
                <a:gd name="T5" fmla="*/ 2147483646 h 152"/>
                <a:gd name="T6" fmla="*/ 2147483646 w 832"/>
                <a:gd name="T7" fmla="*/ 2147483646 h 152"/>
                <a:gd name="T8" fmla="*/ 2147483646 w 832"/>
                <a:gd name="T9" fmla="*/ 2147483646 h 152"/>
                <a:gd name="T10" fmla="*/ 2147483646 w 832"/>
                <a:gd name="T11" fmla="*/ 2147483646 h 152"/>
                <a:gd name="T12" fmla="*/ 2147483646 w 832"/>
                <a:gd name="T13" fmla="*/ 2147483646 h 152"/>
                <a:gd name="T14" fmla="*/ 2147483646 w 832"/>
                <a:gd name="T15" fmla="*/ 2147483646 h 152"/>
                <a:gd name="T16" fmla="*/ 2147483646 w 832"/>
                <a:gd name="T17" fmla="*/ 2147483646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2"/>
                <a:gd name="T28" fmla="*/ 0 h 152"/>
                <a:gd name="T29" fmla="*/ 832 w 83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2" h="152">
                  <a:moveTo>
                    <a:pt x="49" y="101"/>
                  </a:moveTo>
                  <a:cubicBezTo>
                    <a:pt x="0" y="67"/>
                    <a:pt x="8" y="30"/>
                    <a:pt x="71" y="27"/>
                  </a:cubicBezTo>
                  <a:cubicBezTo>
                    <a:pt x="246" y="19"/>
                    <a:pt x="420" y="17"/>
                    <a:pt x="595" y="12"/>
                  </a:cubicBezTo>
                  <a:cubicBezTo>
                    <a:pt x="657" y="4"/>
                    <a:pt x="719" y="0"/>
                    <a:pt x="780" y="19"/>
                  </a:cubicBezTo>
                  <a:cubicBezTo>
                    <a:pt x="825" y="50"/>
                    <a:pt x="832" y="73"/>
                    <a:pt x="810" y="138"/>
                  </a:cubicBezTo>
                  <a:cubicBezTo>
                    <a:pt x="809" y="140"/>
                    <a:pt x="771" y="149"/>
                    <a:pt x="758" y="152"/>
                  </a:cubicBezTo>
                  <a:cubicBezTo>
                    <a:pt x="600" y="150"/>
                    <a:pt x="443" y="149"/>
                    <a:pt x="285" y="145"/>
                  </a:cubicBezTo>
                  <a:cubicBezTo>
                    <a:pt x="251" y="144"/>
                    <a:pt x="222" y="118"/>
                    <a:pt x="189" y="115"/>
                  </a:cubicBezTo>
                  <a:cubicBezTo>
                    <a:pt x="46" y="101"/>
                    <a:pt x="88" y="140"/>
                    <a:pt x="49" y="101"/>
                  </a:cubicBezTo>
                  <a:close/>
                </a:path>
              </a:pathLst>
            </a:custGeom>
            <a:solidFill>
              <a:srgbClr val="FF99CC"/>
            </a:solidFill>
            <a:ln w="9525">
              <a:solidFill>
                <a:schemeClr val="tx1"/>
              </a:solidFill>
              <a:round/>
              <a:headEnd/>
              <a:tailEnd/>
            </a:ln>
          </p:spPr>
          <p:txBody>
            <a:bodyPr/>
            <a:lstStyle/>
            <a:p>
              <a:endParaRPr lang="en-US"/>
            </a:p>
          </p:txBody>
        </p:sp>
        <p:sp>
          <p:nvSpPr>
            <p:cNvPr id="6" name="Freeform 4"/>
            <p:cNvSpPr>
              <a:spLocks/>
            </p:cNvSpPr>
            <p:nvPr/>
          </p:nvSpPr>
          <p:spPr bwMode="auto">
            <a:xfrm>
              <a:off x="6270625" y="3690938"/>
              <a:ext cx="1295400" cy="517525"/>
            </a:xfrm>
            <a:custGeom>
              <a:avLst/>
              <a:gdLst>
                <a:gd name="T0" fmla="*/ 2147483646 w 816"/>
                <a:gd name="T1" fmla="*/ 2147483646 h 326"/>
                <a:gd name="T2" fmla="*/ 2147483646 w 816"/>
                <a:gd name="T3" fmla="*/ 2147483646 h 326"/>
                <a:gd name="T4" fmla="*/ 2147483646 w 816"/>
                <a:gd name="T5" fmla="*/ 2147483646 h 326"/>
                <a:gd name="T6" fmla="*/ 2147483646 w 816"/>
                <a:gd name="T7" fmla="*/ 2147483646 h 326"/>
                <a:gd name="T8" fmla="*/ 2147483646 w 816"/>
                <a:gd name="T9" fmla="*/ 2147483646 h 326"/>
                <a:gd name="T10" fmla="*/ 2147483646 w 816"/>
                <a:gd name="T11" fmla="*/ 2147483646 h 326"/>
                <a:gd name="T12" fmla="*/ 2147483646 w 816"/>
                <a:gd name="T13" fmla="*/ 2147483646 h 326"/>
                <a:gd name="T14" fmla="*/ 2147483646 w 816"/>
                <a:gd name="T15" fmla="*/ 2147483646 h 326"/>
                <a:gd name="T16" fmla="*/ 2147483646 w 816"/>
                <a:gd name="T17" fmla="*/ 2147483646 h 326"/>
                <a:gd name="T18" fmla="*/ 2147483646 w 816"/>
                <a:gd name="T19" fmla="*/ 2147483646 h 326"/>
                <a:gd name="T20" fmla="*/ 2147483646 w 816"/>
                <a:gd name="T21" fmla="*/ 2147483646 h 3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16"/>
                <a:gd name="T34" fmla="*/ 0 h 326"/>
                <a:gd name="T35" fmla="*/ 816 w 816"/>
                <a:gd name="T36" fmla="*/ 326 h 3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16" h="326">
                  <a:moveTo>
                    <a:pt x="89" y="289"/>
                  </a:moveTo>
                  <a:cubicBezTo>
                    <a:pt x="64" y="283"/>
                    <a:pt x="41" y="275"/>
                    <a:pt x="16" y="267"/>
                  </a:cubicBezTo>
                  <a:cubicBezTo>
                    <a:pt x="10" y="251"/>
                    <a:pt x="0" y="239"/>
                    <a:pt x="16" y="223"/>
                  </a:cubicBezTo>
                  <a:cubicBezTo>
                    <a:pt x="22" y="217"/>
                    <a:pt x="31" y="218"/>
                    <a:pt x="38" y="215"/>
                  </a:cubicBezTo>
                  <a:cubicBezTo>
                    <a:pt x="77" y="196"/>
                    <a:pt x="113" y="181"/>
                    <a:pt x="156" y="171"/>
                  </a:cubicBezTo>
                  <a:cubicBezTo>
                    <a:pt x="816" y="179"/>
                    <a:pt x="666" y="0"/>
                    <a:pt x="747" y="223"/>
                  </a:cubicBezTo>
                  <a:cubicBezTo>
                    <a:pt x="744" y="248"/>
                    <a:pt x="752" y="276"/>
                    <a:pt x="739" y="297"/>
                  </a:cubicBezTo>
                  <a:cubicBezTo>
                    <a:pt x="727" y="317"/>
                    <a:pt x="696" y="317"/>
                    <a:pt x="673" y="319"/>
                  </a:cubicBezTo>
                  <a:cubicBezTo>
                    <a:pt x="619" y="323"/>
                    <a:pt x="564" y="324"/>
                    <a:pt x="510" y="326"/>
                  </a:cubicBezTo>
                  <a:cubicBezTo>
                    <a:pt x="368" y="322"/>
                    <a:pt x="277" y="315"/>
                    <a:pt x="148" y="304"/>
                  </a:cubicBezTo>
                  <a:cubicBezTo>
                    <a:pt x="129" y="298"/>
                    <a:pt x="109" y="289"/>
                    <a:pt x="89" y="289"/>
                  </a:cubicBezTo>
                  <a:close/>
                </a:path>
              </a:pathLst>
            </a:custGeom>
            <a:solidFill>
              <a:srgbClr val="FF99CC"/>
            </a:solidFill>
            <a:ln w="9525">
              <a:solidFill>
                <a:schemeClr val="tx1"/>
              </a:solidFill>
              <a:round/>
              <a:headEnd/>
              <a:tailEnd/>
            </a:ln>
          </p:spPr>
          <p:txBody>
            <a:bodyPr/>
            <a:lstStyle/>
            <a:p>
              <a:endParaRPr lang="en-US"/>
            </a:p>
          </p:txBody>
        </p:sp>
        <p:sp>
          <p:nvSpPr>
            <p:cNvPr id="7" name="Freeform 12"/>
            <p:cNvSpPr>
              <a:spLocks/>
            </p:cNvSpPr>
            <p:nvPr/>
          </p:nvSpPr>
          <p:spPr bwMode="auto">
            <a:xfrm>
              <a:off x="1676400" y="3224213"/>
              <a:ext cx="8848725" cy="276225"/>
            </a:xfrm>
            <a:custGeom>
              <a:avLst/>
              <a:gdLst>
                <a:gd name="T0" fmla="*/ 0 w 5574"/>
                <a:gd name="T1" fmla="*/ 0 h 174"/>
                <a:gd name="T2" fmla="*/ 2147483646 w 5574"/>
                <a:gd name="T3" fmla="*/ 2147483646 h 174"/>
                <a:gd name="T4" fmla="*/ 2147483646 w 5574"/>
                <a:gd name="T5" fmla="*/ 2147483646 h 174"/>
                <a:gd name="T6" fmla="*/ 2147483646 w 5574"/>
                <a:gd name="T7" fmla="*/ 2147483646 h 174"/>
                <a:gd name="T8" fmla="*/ 2147483646 w 5574"/>
                <a:gd name="T9" fmla="*/ 2147483646 h 174"/>
                <a:gd name="T10" fmla="*/ 2147483646 w 5574"/>
                <a:gd name="T11" fmla="*/ 2147483646 h 174"/>
                <a:gd name="T12" fmla="*/ 2147483646 w 5574"/>
                <a:gd name="T13" fmla="*/ 2147483646 h 174"/>
                <a:gd name="T14" fmla="*/ 0 60000 65536"/>
                <a:gd name="T15" fmla="*/ 0 60000 65536"/>
                <a:gd name="T16" fmla="*/ 0 60000 65536"/>
                <a:gd name="T17" fmla="*/ 0 60000 65536"/>
                <a:gd name="T18" fmla="*/ 0 60000 65536"/>
                <a:gd name="T19" fmla="*/ 0 60000 65536"/>
                <a:gd name="T20" fmla="*/ 0 60000 65536"/>
                <a:gd name="T21" fmla="*/ 0 w 5574"/>
                <a:gd name="T22" fmla="*/ 0 h 174"/>
                <a:gd name="T23" fmla="*/ 5574 w 5574"/>
                <a:gd name="T24" fmla="*/ 174 h 1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74" h="174">
                  <a:moveTo>
                    <a:pt x="0" y="0"/>
                  </a:moveTo>
                  <a:cubicBezTo>
                    <a:pt x="154" y="3"/>
                    <a:pt x="368" y="21"/>
                    <a:pt x="539" y="7"/>
                  </a:cubicBezTo>
                  <a:cubicBezTo>
                    <a:pt x="856" y="24"/>
                    <a:pt x="1172" y="38"/>
                    <a:pt x="1491" y="44"/>
                  </a:cubicBezTo>
                  <a:cubicBezTo>
                    <a:pt x="1740" y="77"/>
                    <a:pt x="1562" y="56"/>
                    <a:pt x="2148" y="59"/>
                  </a:cubicBezTo>
                  <a:cubicBezTo>
                    <a:pt x="2830" y="63"/>
                    <a:pt x="3512" y="64"/>
                    <a:pt x="4194" y="66"/>
                  </a:cubicBezTo>
                  <a:cubicBezTo>
                    <a:pt x="4468" y="61"/>
                    <a:pt x="4740" y="43"/>
                    <a:pt x="5014" y="37"/>
                  </a:cubicBezTo>
                  <a:cubicBezTo>
                    <a:pt x="5505" y="26"/>
                    <a:pt x="5574" y="174"/>
                    <a:pt x="5494" y="15"/>
                  </a:cubicBezTo>
                </a:path>
              </a:pathLst>
            </a:custGeom>
            <a:noFill/>
            <a:ln w="508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Freeform 21"/>
            <p:cNvSpPr>
              <a:spLocks/>
            </p:cNvSpPr>
            <p:nvPr/>
          </p:nvSpPr>
          <p:spPr bwMode="auto">
            <a:xfrm>
              <a:off x="4343400" y="5791200"/>
              <a:ext cx="1771650" cy="609600"/>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sp>
          <p:nvSpPr>
            <p:cNvPr id="12" name="Freeform 22"/>
            <p:cNvSpPr>
              <a:spLocks/>
            </p:cNvSpPr>
            <p:nvPr/>
          </p:nvSpPr>
          <p:spPr bwMode="auto">
            <a:xfrm>
              <a:off x="6781800" y="5943600"/>
              <a:ext cx="1771650" cy="609600"/>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sp>
          <p:nvSpPr>
            <p:cNvPr id="13" name="Freeform 23"/>
            <p:cNvSpPr>
              <a:spLocks/>
            </p:cNvSpPr>
            <p:nvPr/>
          </p:nvSpPr>
          <p:spPr bwMode="auto">
            <a:xfrm>
              <a:off x="8591550" y="5181600"/>
              <a:ext cx="1771650" cy="609600"/>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sp>
          <p:nvSpPr>
            <p:cNvPr id="14" name="Freeform 24"/>
            <p:cNvSpPr>
              <a:spLocks/>
            </p:cNvSpPr>
            <p:nvPr/>
          </p:nvSpPr>
          <p:spPr bwMode="auto">
            <a:xfrm>
              <a:off x="7823200" y="3962400"/>
              <a:ext cx="1320800" cy="241300"/>
            </a:xfrm>
            <a:custGeom>
              <a:avLst/>
              <a:gdLst>
                <a:gd name="T0" fmla="*/ 2147483646 w 832"/>
                <a:gd name="T1" fmla="*/ 2147483646 h 152"/>
                <a:gd name="T2" fmla="*/ 2147483646 w 832"/>
                <a:gd name="T3" fmla="*/ 2147483646 h 152"/>
                <a:gd name="T4" fmla="*/ 2147483646 w 832"/>
                <a:gd name="T5" fmla="*/ 2147483646 h 152"/>
                <a:gd name="T6" fmla="*/ 2147483646 w 832"/>
                <a:gd name="T7" fmla="*/ 2147483646 h 152"/>
                <a:gd name="T8" fmla="*/ 2147483646 w 832"/>
                <a:gd name="T9" fmla="*/ 2147483646 h 152"/>
                <a:gd name="T10" fmla="*/ 2147483646 w 832"/>
                <a:gd name="T11" fmla="*/ 2147483646 h 152"/>
                <a:gd name="T12" fmla="*/ 2147483646 w 832"/>
                <a:gd name="T13" fmla="*/ 2147483646 h 152"/>
                <a:gd name="T14" fmla="*/ 2147483646 w 832"/>
                <a:gd name="T15" fmla="*/ 2147483646 h 152"/>
                <a:gd name="T16" fmla="*/ 2147483646 w 832"/>
                <a:gd name="T17" fmla="*/ 2147483646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2"/>
                <a:gd name="T28" fmla="*/ 0 h 152"/>
                <a:gd name="T29" fmla="*/ 832 w 83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2" h="152">
                  <a:moveTo>
                    <a:pt x="49" y="101"/>
                  </a:moveTo>
                  <a:cubicBezTo>
                    <a:pt x="0" y="67"/>
                    <a:pt x="8" y="30"/>
                    <a:pt x="71" y="27"/>
                  </a:cubicBezTo>
                  <a:cubicBezTo>
                    <a:pt x="246" y="19"/>
                    <a:pt x="420" y="17"/>
                    <a:pt x="595" y="12"/>
                  </a:cubicBezTo>
                  <a:cubicBezTo>
                    <a:pt x="657" y="4"/>
                    <a:pt x="719" y="0"/>
                    <a:pt x="780" y="19"/>
                  </a:cubicBezTo>
                  <a:cubicBezTo>
                    <a:pt x="825" y="50"/>
                    <a:pt x="832" y="73"/>
                    <a:pt x="810" y="138"/>
                  </a:cubicBezTo>
                  <a:cubicBezTo>
                    <a:pt x="809" y="140"/>
                    <a:pt x="771" y="149"/>
                    <a:pt x="758" y="152"/>
                  </a:cubicBezTo>
                  <a:cubicBezTo>
                    <a:pt x="600" y="150"/>
                    <a:pt x="443" y="149"/>
                    <a:pt x="285" y="145"/>
                  </a:cubicBezTo>
                  <a:cubicBezTo>
                    <a:pt x="251" y="144"/>
                    <a:pt x="222" y="118"/>
                    <a:pt x="189" y="115"/>
                  </a:cubicBezTo>
                  <a:cubicBezTo>
                    <a:pt x="46" y="101"/>
                    <a:pt x="88" y="140"/>
                    <a:pt x="49" y="101"/>
                  </a:cubicBezTo>
                  <a:close/>
                </a:path>
              </a:pathLst>
            </a:custGeom>
            <a:solidFill>
              <a:srgbClr val="FF99CC"/>
            </a:solidFill>
            <a:ln w="9525">
              <a:solidFill>
                <a:schemeClr val="tx1"/>
              </a:solidFill>
              <a:round/>
              <a:headEnd/>
              <a:tailEnd/>
            </a:ln>
          </p:spPr>
          <p:txBody>
            <a:bodyPr/>
            <a:lstStyle/>
            <a:p>
              <a:endParaRPr lang="en-US"/>
            </a:p>
          </p:txBody>
        </p:sp>
        <p:sp>
          <p:nvSpPr>
            <p:cNvPr id="15" name="Freeform 28"/>
            <p:cNvSpPr>
              <a:spLocks/>
            </p:cNvSpPr>
            <p:nvPr/>
          </p:nvSpPr>
          <p:spPr bwMode="auto">
            <a:xfrm>
              <a:off x="2963863" y="4083050"/>
              <a:ext cx="1446212" cy="1260475"/>
            </a:xfrm>
            <a:custGeom>
              <a:avLst/>
              <a:gdLst>
                <a:gd name="T0" fmla="*/ 2147483646 w 911"/>
                <a:gd name="T1" fmla="*/ 2147483646 h 794"/>
                <a:gd name="T2" fmla="*/ 2147483646 w 911"/>
                <a:gd name="T3" fmla="*/ 2147483646 h 794"/>
                <a:gd name="T4" fmla="*/ 2147483646 w 911"/>
                <a:gd name="T5" fmla="*/ 2147483646 h 794"/>
                <a:gd name="T6" fmla="*/ 2147483646 w 911"/>
                <a:gd name="T7" fmla="*/ 2147483646 h 794"/>
                <a:gd name="T8" fmla="*/ 2147483646 w 911"/>
                <a:gd name="T9" fmla="*/ 2147483646 h 794"/>
                <a:gd name="T10" fmla="*/ 2147483646 w 911"/>
                <a:gd name="T11" fmla="*/ 2147483646 h 794"/>
                <a:gd name="T12" fmla="*/ 2147483646 w 911"/>
                <a:gd name="T13" fmla="*/ 2147483646 h 794"/>
                <a:gd name="T14" fmla="*/ 2147483646 w 911"/>
                <a:gd name="T15" fmla="*/ 2147483646 h 794"/>
                <a:gd name="T16" fmla="*/ 2147483646 w 911"/>
                <a:gd name="T17" fmla="*/ 2147483646 h 794"/>
                <a:gd name="T18" fmla="*/ 2147483646 w 911"/>
                <a:gd name="T19" fmla="*/ 2147483646 h 794"/>
                <a:gd name="T20" fmla="*/ 2147483646 w 911"/>
                <a:gd name="T21" fmla="*/ 2147483646 h 794"/>
                <a:gd name="T22" fmla="*/ 2147483646 w 911"/>
                <a:gd name="T23" fmla="*/ 2147483646 h 794"/>
                <a:gd name="T24" fmla="*/ 2147483646 w 911"/>
                <a:gd name="T25" fmla="*/ 2147483646 h 794"/>
                <a:gd name="T26" fmla="*/ 2147483646 w 911"/>
                <a:gd name="T27" fmla="*/ 2147483646 h 794"/>
                <a:gd name="T28" fmla="*/ 2147483646 w 911"/>
                <a:gd name="T29" fmla="*/ 2147483646 h 794"/>
                <a:gd name="T30" fmla="*/ 2147483646 w 911"/>
                <a:gd name="T31" fmla="*/ 2147483646 h 794"/>
                <a:gd name="T32" fmla="*/ 2147483646 w 911"/>
                <a:gd name="T33" fmla="*/ 2147483646 h 794"/>
                <a:gd name="T34" fmla="*/ 2147483646 w 911"/>
                <a:gd name="T35" fmla="*/ 2147483646 h 794"/>
                <a:gd name="T36" fmla="*/ 2147483646 w 911"/>
                <a:gd name="T37" fmla="*/ 2147483646 h 794"/>
                <a:gd name="T38" fmla="*/ 2147483646 w 911"/>
                <a:gd name="T39" fmla="*/ 2147483646 h 794"/>
                <a:gd name="T40" fmla="*/ 2147483646 w 911"/>
                <a:gd name="T41" fmla="*/ 2147483646 h 794"/>
                <a:gd name="T42" fmla="*/ 2147483646 w 911"/>
                <a:gd name="T43" fmla="*/ 2147483646 h 794"/>
                <a:gd name="T44" fmla="*/ 2147483646 w 911"/>
                <a:gd name="T45" fmla="*/ 2147483646 h 794"/>
                <a:gd name="T46" fmla="*/ 2147483646 w 911"/>
                <a:gd name="T47" fmla="*/ 2147483646 h 794"/>
                <a:gd name="T48" fmla="*/ 2147483646 w 911"/>
                <a:gd name="T49" fmla="*/ 2147483646 h 7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1"/>
                <a:gd name="T76" fmla="*/ 0 h 794"/>
                <a:gd name="T77" fmla="*/ 911 w 911"/>
                <a:gd name="T78" fmla="*/ 794 h 7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1" h="794">
                  <a:moveTo>
                    <a:pt x="615" y="77"/>
                  </a:moveTo>
                  <a:cubicBezTo>
                    <a:pt x="598" y="51"/>
                    <a:pt x="585" y="42"/>
                    <a:pt x="556" y="33"/>
                  </a:cubicBezTo>
                  <a:cubicBezTo>
                    <a:pt x="458" y="36"/>
                    <a:pt x="347" y="0"/>
                    <a:pt x="261" y="48"/>
                  </a:cubicBezTo>
                  <a:cubicBezTo>
                    <a:pt x="246" y="57"/>
                    <a:pt x="234" y="71"/>
                    <a:pt x="217" y="77"/>
                  </a:cubicBezTo>
                  <a:cubicBezTo>
                    <a:pt x="209" y="80"/>
                    <a:pt x="201" y="81"/>
                    <a:pt x="194" y="85"/>
                  </a:cubicBezTo>
                  <a:cubicBezTo>
                    <a:pt x="179" y="93"/>
                    <a:pt x="165" y="104"/>
                    <a:pt x="150" y="114"/>
                  </a:cubicBezTo>
                  <a:cubicBezTo>
                    <a:pt x="143" y="119"/>
                    <a:pt x="128" y="129"/>
                    <a:pt x="128" y="129"/>
                  </a:cubicBezTo>
                  <a:cubicBezTo>
                    <a:pt x="111" y="154"/>
                    <a:pt x="94" y="171"/>
                    <a:pt x="69" y="188"/>
                  </a:cubicBezTo>
                  <a:cubicBezTo>
                    <a:pt x="55" y="246"/>
                    <a:pt x="72" y="193"/>
                    <a:pt x="47" y="240"/>
                  </a:cubicBezTo>
                  <a:cubicBezTo>
                    <a:pt x="32" y="269"/>
                    <a:pt x="25" y="304"/>
                    <a:pt x="17" y="336"/>
                  </a:cubicBezTo>
                  <a:cubicBezTo>
                    <a:pt x="21" y="435"/>
                    <a:pt x="0" y="488"/>
                    <a:pt x="47" y="557"/>
                  </a:cubicBezTo>
                  <a:cubicBezTo>
                    <a:pt x="59" y="595"/>
                    <a:pt x="82" y="617"/>
                    <a:pt x="106" y="646"/>
                  </a:cubicBezTo>
                  <a:cubicBezTo>
                    <a:pt x="122" y="666"/>
                    <a:pt x="138" y="696"/>
                    <a:pt x="158" y="712"/>
                  </a:cubicBezTo>
                  <a:cubicBezTo>
                    <a:pt x="161" y="714"/>
                    <a:pt x="199" y="726"/>
                    <a:pt x="202" y="727"/>
                  </a:cubicBezTo>
                  <a:cubicBezTo>
                    <a:pt x="250" y="760"/>
                    <a:pt x="309" y="774"/>
                    <a:pt x="364" y="794"/>
                  </a:cubicBezTo>
                  <a:cubicBezTo>
                    <a:pt x="443" y="791"/>
                    <a:pt x="522" y="791"/>
                    <a:pt x="601" y="786"/>
                  </a:cubicBezTo>
                  <a:cubicBezTo>
                    <a:pt x="634" y="784"/>
                    <a:pt x="657" y="752"/>
                    <a:pt x="689" y="742"/>
                  </a:cubicBezTo>
                  <a:cubicBezTo>
                    <a:pt x="713" y="726"/>
                    <a:pt x="724" y="706"/>
                    <a:pt x="748" y="690"/>
                  </a:cubicBezTo>
                  <a:cubicBezTo>
                    <a:pt x="759" y="661"/>
                    <a:pt x="775" y="648"/>
                    <a:pt x="800" y="631"/>
                  </a:cubicBezTo>
                  <a:cubicBezTo>
                    <a:pt x="826" y="593"/>
                    <a:pt x="859" y="561"/>
                    <a:pt x="881" y="520"/>
                  </a:cubicBezTo>
                  <a:cubicBezTo>
                    <a:pt x="895" y="493"/>
                    <a:pt x="901" y="461"/>
                    <a:pt x="911" y="432"/>
                  </a:cubicBezTo>
                  <a:cubicBezTo>
                    <a:pt x="905" y="359"/>
                    <a:pt x="904" y="325"/>
                    <a:pt x="866" y="269"/>
                  </a:cubicBezTo>
                  <a:cubicBezTo>
                    <a:pt x="841" y="192"/>
                    <a:pt x="793" y="156"/>
                    <a:pt x="719" y="136"/>
                  </a:cubicBezTo>
                  <a:cubicBezTo>
                    <a:pt x="694" y="120"/>
                    <a:pt x="688" y="101"/>
                    <a:pt x="660" y="92"/>
                  </a:cubicBezTo>
                  <a:cubicBezTo>
                    <a:pt x="632" y="73"/>
                    <a:pt x="647" y="77"/>
                    <a:pt x="615" y="77"/>
                  </a:cubicBezTo>
                  <a:close/>
                </a:path>
              </a:pathLst>
            </a:custGeom>
            <a:solidFill>
              <a:schemeClr val="bg2"/>
            </a:solidFill>
            <a:ln w="9525">
              <a:solidFill>
                <a:schemeClr val="tx1"/>
              </a:solidFill>
              <a:round/>
              <a:headEnd/>
              <a:tailEnd/>
            </a:ln>
          </p:spPr>
          <p:txBody>
            <a:bodyPr/>
            <a:lstStyle/>
            <a:p>
              <a:endParaRPr lang="en-US"/>
            </a:p>
          </p:txBody>
        </p:sp>
        <p:sp>
          <p:nvSpPr>
            <p:cNvPr id="16" name="Freeform 29"/>
            <p:cNvSpPr>
              <a:spLocks/>
            </p:cNvSpPr>
            <p:nvPr/>
          </p:nvSpPr>
          <p:spPr bwMode="auto">
            <a:xfrm>
              <a:off x="3352800" y="4495800"/>
              <a:ext cx="442913" cy="685800"/>
            </a:xfrm>
            <a:custGeom>
              <a:avLst/>
              <a:gdLst>
                <a:gd name="T0" fmla="*/ 2147483646 w 279"/>
                <a:gd name="T1" fmla="*/ 2147483646 h 432"/>
                <a:gd name="T2" fmla="*/ 2147483646 w 279"/>
                <a:gd name="T3" fmla="*/ 2147483646 h 432"/>
                <a:gd name="T4" fmla="*/ 2147483646 w 279"/>
                <a:gd name="T5" fmla="*/ 0 h 432"/>
                <a:gd name="T6" fmla="*/ 2147483646 w 279"/>
                <a:gd name="T7" fmla="*/ 2147483646 h 432"/>
                <a:gd name="T8" fmla="*/ 2147483646 w 279"/>
                <a:gd name="T9" fmla="*/ 2147483646 h 432"/>
                <a:gd name="T10" fmla="*/ 2147483646 w 279"/>
                <a:gd name="T11" fmla="*/ 2147483646 h 432"/>
                <a:gd name="T12" fmla="*/ 2147483646 w 279"/>
                <a:gd name="T13" fmla="*/ 2147483646 h 432"/>
                <a:gd name="T14" fmla="*/ 2147483646 w 279"/>
                <a:gd name="T15" fmla="*/ 2147483646 h 432"/>
                <a:gd name="T16" fmla="*/ 2147483646 w 279"/>
                <a:gd name="T17" fmla="*/ 2147483646 h 432"/>
                <a:gd name="T18" fmla="*/ 2147483646 w 279"/>
                <a:gd name="T19" fmla="*/ 2147483646 h 432"/>
                <a:gd name="T20" fmla="*/ 2147483646 w 279"/>
                <a:gd name="T21" fmla="*/ 2147483646 h 432"/>
                <a:gd name="T22" fmla="*/ 2147483646 w 279"/>
                <a:gd name="T23" fmla="*/ 2147483646 h 432"/>
                <a:gd name="T24" fmla="*/ 2147483646 w 279"/>
                <a:gd name="T25" fmla="*/ 2147483646 h 4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9"/>
                <a:gd name="T40" fmla="*/ 0 h 432"/>
                <a:gd name="T41" fmla="*/ 279 w 279"/>
                <a:gd name="T42" fmla="*/ 432 h 4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9" h="432">
                  <a:moveTo>
                    <a:pt x="60" y="162"/>
                  </a:moveTo>
                  <a:cubicBezTo>
                    <a:pt x="24" y="153"/>
                    <a:pt x="20" y="145"/>
                    <a:pt x="9" y="110"/>
                  </a:cubicBezTo>
                  <a:cubicBezTo>
                    <a:pt x="14" y="54"/>
                    <a:pt x="0" y="17"/>
                    <a:pt x="53" y="0"/>
                  </a:cubicBezTo>
                  <a:cubicBezTo>
                    <a:pt x="95" y="8"/>
                    <a:pt x="99" y="12"/>
                    <a:pt x="112" y="51"/>
                  </a:cubicBezTo>
                  <a:cubicBezTo>
                    <a:pt x="117" y="84"/>
                    <a:pt x="124" y="109"/>
                    <a:pt x="134" y="140"/>
                  </a:cubicBezTo>
                  <a:cubicBezTo>
                    <a:pt x="121" y="195"/>
                    <a:pt x="122" y="154"/>
                    <a:pt x="75" y="169"/>
                  </a:cubicBezTo>
                  <a:cubicBezTo>
                    <a:pt x="73" y="197"/>
                    <a:pt x="48" y="348"/>
                    <a:pt x="75" y="376"/>
                  </a:cubicBezTo>
                  <a:cubicBezTo>
                    <a:pt x="91" y="393"/>
                    <a:pt x="119" y="391"/>
                    <a:pt x="141" y="398"/>
                  </a:cubicBezTo>
                  <a:cubicBezTo>
                    <a:pt x="149" y="401"/>
                    <a:pt x="164" y="406"/>
                    <a:pt x="164" y="406"/>
                  </a:cubicBezTo>
                  <a:cubicBezTo>
                    <a:pt x="279" y="397"/>
                    <a:pt x="277" y="432"/>
                    <a:pt x="260" y="332"/>
                  </a:cubicBezTo>
                  <a:cubicBezTo>
                    <a:pt x="259" y="324"/>
                    <a:pt x="257" y="316"/>
                    <a:pt x="252" y="310"/>
                  </a:cubicBezTo>
                  <a:cubicBezTo>
                    <a:pt x="226" y="279"/>
                    <a:pt x="153" y="283"/>
                    <a:pt x="127" y="280"/>
                  </a:cubicBezTo>
                  <a:cubicBezTo>
                    <a:pt x="115" y="278"/>
                    <a:pt x="90" y="273"/>
                    <a:pt x="90" y="273"/>
                  </a:cubicBezTo>
                </a:path>
              </a:pathLst>
            </a:custGeom>
            <a:solidFill>
              <a:srgbClr val="993300"/>
            </a:solidFill>
            <a:ln w="25400">
              <a:solidFill>
                <a:schemeClr val="tx1"/>
              </a:solidFill>
              <a:round/>
              <a:headEnd/>
              <a:tailEnd/>
            </a:ln>
          </p:spPr>
          <p:txBody>
            <a:bodyPr/>
            <a:lstStyle/>
            <a:p>
              <a:endParaRPr lang="en-US"/>
            </a:p>
          </p:txBody>
        </p:sp>
        <p:sp>
          <p:nvSpPr>
            <p:cNvPr id="17" name="Freeform 30"/>
            <p:cNvSpPr>
              <a:spLocks/>
            </p:cNvSpPr>
            <p:nvPr/>
          </p:nvSpPr>
          <p:spPr bwMode="auto">
            <a:xfrm>
              <a:off x="3810000" y="4876800"/>
              <a:ext cx="312738" cy="207963"/>
            </a:xfrm>
            <a:custGeom>
              <a:avLst/>
              <a:gdLst>
                <a:gd name="T0" fmla="*/ 0 w 197"/>
                <a:gd name="T1" fmla="*/ 2147483646 h 131"/>
                <a:gd name="T2" fmla="*/ 2147483646 w 197"/>
                <a:gd name="T3" fmla="*/ 2147483646 h 131"/>
                <a:gd name="T4" fmla="*/ 2147483646 w 197"/>
                <a:gd name="T5" fmla="*/ 2147483646 h 131"/>
                <a:gd name="T6" fmla="*/ 2147483646 w 197"/>
                <a:gd name="T7" fmla="*/ 2147483646 h 131"/>
                <a:gd name="T8" fmla="*/ 2147483646 w 197"/>
                <a:gd name="T9" fmla="*/ 2147483646 h 131"/>
                <a:gd name="T10" fmla="*/ 2147483646 w 197"/>
                <a:gd name="T11" fmla="*/ 2147483646 h 131"/>
                <a:gd name="T12" fmla="*/ 2147483646 w 197"/>
                <a:gd name="T13" fmla="*/ 2147483646 h 131"/>
                <a:gd name="T14" fmla="*/ 2147483646 w 197"/>
                <a:gd name="T15" fmla="*/ 2147483646 h 131"/>
                <a:gd name="T16" fmla="*/ 2147483646 w 197"/>
                <a:gd name="T17" fmla="*/ 2147483646 h 131"/>
                <a:gd name="T18" fmla="*/ 2147483646 w 197"/>
                <a:gd name="T19" fmla="*/ 2147483646 h 131"/>
                <a:gd name="T20" fmla="*/ 2147483646 w 197"/>
                <a:gd name="T21" fmla="*/ 2147483646 h 1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
                <a:gd name="T34" fmla="*/ 0 h 131"/>
                <a:gd name="T35" fmla="*/ 197 w 197"/>
                <a:gd name="T36" fmla="*/ 131 h 1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 h="131">
                  <a:moveTo>
                    <a:pt x="0" y="112"/>
                  </a:moveTo>
                  <a:cubicBezTo>
                    <a:pt x="15" y="102"/>
                    <a:pt x="29" y="93"/>
                    <a:pt x="44" y="83"/>
                  </a:cubicBezTo>
                  <a:cubicBezTo>
                    <a:pt x="51" y="78"/>
                    <a:pt x="66" y="68"/>
                    <a:pt x="66" y="68"/>
                  </a:cubicBezTo>
                  <a:cubicBezTo>
                    <a:pt x="71" y="61"/>
                    <a:pt x="77" y="54"/>
                    <a:pt x="81" y="46"/>
                  </a:cubicBezTo>
                  <a:cubicBezTo>
                    <a:pt x="87" y="32"/>
                    <a:pt x="96" y="1"/>
                    <a:pt x="96" y="1"/>
                  </a:cubicBezTo>
                  <a:cubicBezTo>
                    <a:pt x="125" y="4"/>
                    <a:pt x="156" y="0"/>
                    <a:pt x="184" y="9"/>
                  </a:cubicBezTo>
                  <a:cubicBezTo>
                    <a:pt x="191" y="11"/>
                    <a:pt x="192" y="23"/>
                    <a:pt x="192" y="31"/>
                  </a:cubicBezTo>
                  <a:cubicBezTo>
                    <a:pt x="192" y="61"/>
                    <a:pt x="197" y="93"/>
                    <a:pt x="184" y="120"/>
                  </a:cubicBezTo>
                  <a:cubicBezTo>
                    <a:pt x="179" y="131"/>
                    <a:pt x="159" y="125"/>
                    <a:pt x="147" y="127"/>
                  </a:cubicBezTo>
                  <a:cubicBezTo>
                    <a:pt x="123" y="125"/>
                    <a:pt x="98" y="125"/>
                    <a:pt x="74" y="120"/>
                  </a:cubicBezTo>
                  <a:cubicBezTo>
                    <a:pt x="65" y="118"/>
                    <a:pt x="51" y="105"/>
                    <a:pt x="51" y="105"/>
                  </a:cubicBezTo>
                </a:path>
              </a:pathLst>
            </a:custGeom>
            <a:solidFill>
              <a:srgbClr val="993300"/>
            </a:solidFill>
            <a:ln w="25400">
              <a:solidFill>
                <a:schemeClr val="tx1"/>
              </a:solidFill>
              <a:round/>
              <a:headEnd/>
              <a:tailEnd/>
            </a:ln>
          </p:spPr>
          <p:txBody>
            <a:bodyPr/>
            <a:lstStyle/>
            <a:p>
              <a:endParaRPr lang="en-US"/>
            </a:p>
          </p:txBody>
        </p:sp>
        <p:sp>
          <p:nvSpPr>
            <p:cNvPr id="18" name="Freeform 31"/>
            <p:cNvSpPr>
              <a:spLocks/>
            </p:cNvSpPr>
            <p:nvPr/>
          </p:nvSpPr>
          <p:spPr bwMode="auto">
            <a:xfrm>
              <a:off x="4419600" y="4038600"/>
              <a:ext cx="1446213" cy="1260475"/>
            </a:xfrm>
            <a:custGeom>
              <a:avLst/>
              <a:gdLst>
                <a:gd name="T0" fmla="*/ 2147483646 w 911"/>
                <a:gd name="T1" fmla="*/ 2147483646 h 794"/>
                <a:gd name="T2" fmla="*/ 2147483646 w 911"/>
                <a:gd name="T3" fmla="*/ 2147483646 h 794"/>
                <a:gd name="T4" fmla="*/ 2147483646 w 911"/>
                <a:gd name="T5" fmla="*/ 2147483646 h 794"/>
                <a:gd name="T6" fmla="*/ 2147483646 w 911"/>
                <a:gd name="T7" fmla="*/ 2147483646 h 794"/>
                <a:gd name="T8" fmla="*/ 2147483646 w 911"/>
                <a:gd name="T9" fmla="*/ 2147483646 h 794"/>
                <a:gd name="T10" fmla="*/ 2147483646 w 911"/>
                <a:gd name="T11" fmla="*/ 2147483646 h 794"/>
                <a:gd name="T12" fmla="*/ 2147483646 w 911"/>
                <a:gd name="T13" fmla="*/ 2147483646 h 794"/>
                <a:gd name="T14" fmla="*/ 2147483646 w 911"/>
                <a:gd name="T15" fmla="*/ 2147483646 h 794"/>
                <a:gd name="T16" fmla="*/ 2147483646 w 911"/>
                <a:gd name="T17" fmla="*/ 2147483646 h 794"/>
                <a:gd name="T18" fmla="*/ 2147483646 w 911"/>
                <a:gd name="T19" fmla="*/ 2147483646 h 794"/>
                <a:gd name="T20" fmla="*/ 2147483646 w 911"/>
                <a:gd name="T21" fmla="*/ 2147483646 h 794"/>
                <a:gd name="T22" fmla="*/ 2147483646 w 911"/>
                <a:gd name="T23" fmla="*/ 2147483646 h 794"/>
                <a:gd name="T24" fmla="*/ 2147483646 w 911"/>
                <a:gd name="T25" fmla="*/ 2147483646 h 794"/>
                <a:gd name="T26" fmla="*/ 2147483646 w 911"/>
                <a:gd name="T27" fmla="*/ 2147483646 h 794"/>
                <a:gd name="T28" fmla="*/ 2147483646 w 911"/>
                <a:gd name="T29" fmla="*/ 2147483646 h 794"/>
                <a:gd name="T30" fmla="*/ 2147483646 w 911"/>
                <a:gd name="T31" fmla="*/ 2147483646 h 794"/>
                <a:gd name="T32" fmla="*/ 2147483646 w 911"/>
                <a:gd name="T33" fmla="*/ 2147483646 h 794"/>
                <a:gd name="T34" fmla="*/ 2147483646 w 911"/>
                <a:gd name="T35" fmla="*/ 2147483646 h 794"/>
                <a:gd name="T36" fmla="*/ 2147483646 w 911"/>
                <a:gd name="T37" fmla="*/ 2147483646 h 794"/>
                <a:gd name="T38" fmla="*/ 2147483646 w 911"/>
                <a:gd name="T39" fmla="*/ 2147483646 h 794"/>
                <a:gd name="T40" fmla="*/ 2147483646 w 911"/>
                <a:gd name="T41" fmla="*/ 2147483646 h 794"/>
                <a:gd name="T42" fmla="*/ 2147483646 w 911"/>
                <a:gd name="T43" fmla="*/ 2147483646 h 794"/>
                <a:gd name="T44" fmla="*/ 2147483646 w 911"/>
                <a:gd name="T45" fmla="*/ 2147483646 h 794"/>
                <a:gd name="T46" fmla="*/ 2147483646 w 911"/>
                <a:gd name="T47" fmla="*/ 2147483646 h 794"/>
                <a:gd name="T48" fmla="*/ 2147483646 w 911"/>
                <a:gd name="T49" fmla="*/ 2147483646 h 7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1"/>
                <a:gd name="T76" fmla="*/ 0 h 794"/>
                <a:gd name="T77" fmla="*/ 911 w 911"/>
                <a:gd name="T78" fmla="*/ 794 h 7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1" h="794">
                  <a:moveTo>
                    <a:pt x="615" y="77"/>
                  </a:moveTo>
                  <a:cubicBezTo>
                    <a:pt x="598" y="51"/>
                    <a:pt x="585" y="42"/>
                    <a:pt x="556" y="33"/>
                  </a:cubicBezTo>
                  <a:cubicBezTo>
                    <a:pt x="458" y="36"/>
                    <a:pt x="347" y="0"/>
                    <a:pt x="261" y="48"/>
                  </a:cubicBezTo>
                  <a:cubicBezTo>
                    <a:pt x="246" y="57"/>
                    <a:pt x="234" y="71"/>
                    <a:pt x="217" y="77"/>
                  </a:cubicBezTo>
                  <a:cubicBezTo>
                    <a:pt x="209" y="80"/>
                    <a:pt x="201" y="81"/>
                    <a:pt x="194" y="85"/>
                  </a:cubicBezTo>
                  <a:cubicBezTo>
                    <a:pt x="179" y="93"/>
                    <a:pt x="165" y="104"/>
                    <a:pt x="150" y="114"/>
                  </a:cubicBezTo>
                  <a:cubicBezTo>
                    <a:pt x="143" y="119"/>
                    <a:pt x="128" y="129"/>
                    <a:pt x="128" y="129"/>
                  </a:cubicBezTo>
                  <a:cubicBezTo>
                    <a:pt x="111" y="154"/>
                    <a:pt x="94" y="171"/>
                    <a:pt x="69" y="188"/>
                  </a:cubicBezTo>
                  <a:cubicBezTo>
                    <a:pt x="55" y="246"/>
                    <a:pt x="72" y="193"/>
                    <a:pt x="47" y="240"/>
                  </a:cubicBezTo>
                  <a:cubicBezTo>
                    <a:pt x="32" y="269"/>
                    <a:pt x="25" y="304"/>
                    <a:pt x="17" y="336"/>
                  </a:cubicBezTo>
                  <a:cubicBezTo>
                    <a:pt x="21" y="435"/>
                    <a:pt x="0" y="488"/>
                    <a:pt x="47" y="557"/>
                  </a:cubicBezTo>
                  <a:cubicBezTo>
                    <a:pt x="59" y="595"/>
                    <a:pt x="82" y="617"/>
                    <a:pt x="106" y="646"/>
                  </a:cubicBezTo>
                  <a:cubicBezTo>
                    <a:pt x="122" y="666"/>
                    <a:pt x="138" y="696"/>
                    <a:pt x="158" y="712"/>
                  </a:cubicBezTo>
                  <a:cubicBezTo>
                    <a:pt x="161" y="714"/>
                    <a:pt x="199" y="726"/>
                    <a:pt x="202" y="727"/>
                  </a:cubicBezTo>
                  <a:cubicBezTo>
                    <a:pt x="250" y="760"/>
                    <a:pt x="309" y="774"/>
                    <a:pt x="364" y="794"/>
                  </a:cubicBezTo>
                  <a:cubicBezTo>
                    <a:pt x="443" y="791"/>
                    <a:pt x="522" y="791"/>
                    <a:pt x="601" y="786"/>
                  </a:cubicBezTo>
                  <a:cubicBezTo>
                    <a:pt x="634" y="784"/>
                    <a:pt x="657" y="752"/>
                    <a:pt x="689" y="742"/>
                  </a:cubicBezTo>
                  <a:cubicBezTo>
                    <a:pt x="713" y="726"/>
                    <a:pt x="724" y="706"/>
                    <a:pt x="748" y="690"/>
                  </a:cubicBezTo>
                  <a:cubicBezTo>
                    <a:pt x="759" y="661"/>
                    <a:pt x="775" y="648"/>
                    <a:pt x="800" y="631"/>
                  </a:cubicBezTo>
                  <a:cubicBezTo>
                    <a:pt x="826" y="593"/>
                    <a:pt x="859" y="561"/>
                    <a:pt x="881" y="520"/>
                  </a:cubicBezTo>
                  <a:cubicBezTo>
                    <a:pt x="895" y="493"/>
                    <a:pt x="901" y="461"/>
                    <a:pt x="911" y="432"/>
                  </a:cubicBezTo>
                  <a:cubicBezTo>
                    <a:pt x="905" y="359"/>
                    <a:pt x="904" y="325"/>
                    <a:pt x="866" y="269"/>
                  </a:cubicBezTo>
                  <a:cubicBezTo>
                    <a:pt x="841" y="192"/>
                    <a:pt x="793" y="156"/>
                    <a:pt x="719" y="136"/>
                  </a:cubicBezTo>
                  <a:cubicBezTo>
                    <a:pt x="694" y="120"/>
                    <a:pt x="688" y="101"/>
                    <a:pt x="660" y="92"/>
                  </a:cubicBezTo>
                  <a:cubicBezTo>
                    <a:pt x="632" y="73"/>
                    <a:pt x="647" y="77"/>
                    <a:pt x="615" y="77"/>
                  </a:cubicBezTo>
                  <a:close/>
                </a:path>
              </a:pathLst>
            </a:custGeom>
            <a:solidFill>
              <a:schemeClr val="bg2"/>
            </a:solidFill>
            <a:ln w="9525">
              <a:solidFill>
                <a:schemeClr val="tx1"/>
              </a:solidFill>
              <a:round/>
              <a:headEnd/>
              <a:tailEnd/>
            </a:ln>
          </p:spPr>
          <p:txBody>
            <a:bodyPr/>
            <a:lstStyle/>
            <a:p>
              <a:endParaRPr lang="en-US"/>
            </a:p>
          </p:txBody>
        </p:sp>
        <p:sp>
          <p:nvSpPr>
            <p:cNvPr id="19" name="Freeform 32"/>
            <p:cNvSpPr>
              <a:spLocks/>
            </p:cNvSpPr>
            <p:nvPr/>
          </p:nvSpPr>
          <p:spPr bwMode="auto">
            <a:xfrm>
              <a:off x="4648200" y="4343400"/>
              <a:ext cx="827088" cy="635000"/>
            </a:xfrm>
            <a:custGeom>
              <a:avLst/>
              <a:gdLst>
                <a:gd name="T0" fmla="*/ 2147483646 w 521"/>
                <a:gd name="T1" fmla="*/ 2147483646 h 400"/>
                <a:gd name="T2" fmla="*/ 2147483646 w 521"/>
                <a:gd name="T3" fmla="*/ 2147483646 h 400"/>
                <a:gd name="T4" fmla="*/ 2147483646 w 521"/>
                <a:gd name="T5" fmla="*/ 2147483646 h 400"/>
                <a:gd name="T6" fmla="*/ 2147483646 w 521"/>
                <a:gd name="T7" fmla="*/ 2147483646 h 400"/>
                <a:gd name="T8" fmla="*/ 2147483646 w 521"/>
                <a:gd name="T9" fmla="*/ 2147483646 h 400"/>
                <a:gd name="T10" fmla="*/ 2147483646 w 521"/>
                <a:gd name="T11" fmla="*/ 0 h 400"/>
                <a:gd name="T12" fmla="*/ 2147483646 w 521"/>
                <a:gd name="T13" fmla="*/ 2147483646 h 400"/>
                <a:gd name="T14" fmla="*/ 2147483646 w 521"/>
                <a:gd name="T15" fmla="*/ 2147483646 h 400"/>
                <a:gd name="T16" fmla="*/ 2147483646 w 521"/>
                <a:gd name="T17" fmla="*/ 2147483646 h 400"/>
                <a:gd name="T18" fmla="*/ 2147483646 w 521"/>
                <a:gd name="T19" fmla="*/ 2147483646 h 400"/>
                <a:gd name="T20" fmla="*/ 2147483646 w 521"/>
                <a:gd name="T21" fmla="*/ 2147483646 h 400"/>
                <a:gd name="T22" fmla="*/ 2147483646 w 521"/>
                <a:gd name="T23" fmla="*/ 2147483646 h 400"/>
                <a:gd name="T24" fmla="*/ 2147483646 w 521"/>
                <a:gd name="T25" fmla="*/ 2147483646 h 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1"/>
                <a:gd name="T40" fmla="*/ 0 h 400"/>
                <a:gd name="T41" fmla="*/ 521 w 521"/>
                <a:gd name="T42" fmla="*/ 400 h 4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1" h="400">
                  <a:moveTo>
                    <a:pt x="75" y="221"/>
                  </a:moveTo>
                  <a:cubicBezTo>
                    <a:pt x="55" y="219"/>
                    <a:pt x="34" y="222"/>
                    <a:pt x="16" y="214"/>
                  </a:cubicBezTo>
                  <a:cubicBezTo>
                    <a:pt x="0" y="207"/>
                    <a:pt x="12" y="167"/>
                    <a:pt x="16" y="162"/>
                  </a:cubicBezTo>
                  <a:cubicBezTo>
                    <a:pt x="21" y="156"/>
                    <a:pt x="31" y="157"/>
                    <a:pt x="38" y="155"/>
                  </a:cubicBezTo>
                  <a:cubicBezTo>
                    <a:pt x="64" y="117"/>
                    <a:pt x="57" y="62"/>
                    <a:pt x="90" y="29"/>
                  </a:cubicBezTo>
                  <a:cubicBezTo>
                    <a:pt x="107" y="12"/>
                    <a:pt x="134" y="7"/>
                    <a:pt x="156" y="0"/>
                  </a:cubicBezTo>
                  <a:cubicBezTo>
                    <a:pt x="296" y="8"/>
                    <a:pt x="249" y="5"/>
                    <a:pt x="341" y="37"/>
                  </a:cubicBezTo>
                  <a:cubicBezTo>
                    <a:pt x="363" y="59"/>
                    <a:pt x="378" y="72"/>
                    <a:pt x="407" y="81"/>
                  </a:cubicBezTo>
                  <a:cubicBezTo>
                    <a:pt x="467" y="124"/>
                    <a:pt x="444" y="103"/>
                    <a:pt x="481" y="140"/>
                  </a:cubicBezTo>
                  <a:cubicBezTo>
                    <a:pt x="521" y="267"/>
                    <a:pt x="489" y="359"/>
                    <a:pt x="378" y="399"/>
                  </a:cubicBezTo>
                  <a:cubicBezTo>
                    <a:pt x="363" y="396"/>
                    <a:pt x="345" y="400"/>
                    <a:pt x="333" y="391"/>
                  </a:cubicBezTo>
                  <a:cubicBezTo>
                    <a:pt x="312" y="376"/>
                    <a:pt x="278" y="304"/>
                    <a:pt x="252" y="281"/>
                  </a:cubicBezTo>
                  <a:cubicBezTo>
                    <a:pt x="205" y="239"/>
                    <a:pt x="138" y="206"/>
                    <a:pt x="75" y="221"/>
                  </a:cubicBezTo>
                  <a:close/>
                </a:path>
              </a:pathLst>
            </a:custGeom>
            <a:solidFill>
              <a:srgbClr val="993300"/>
            </a:solidFill>
            <a:ln w="25400">
              <a:solidFill>
                <a:schemeClr val="tx1"/>
              </a:solidFill>
              <a:round/>
              <a:headEnd/>
              <a:tailEnd/>
            </a:ln>
          </p:spPr>
          <p:txBody>
            <a:bodyPr/>
            <a:lstStyle/>
            <a:p>
              <a:endParaRPr lang="en-US"/>
            </a:p>
          </p:txBody>
        </p:sp>
        <p:grpSp>
          <p:nvGrpSpPr>
            <p:cNvPr id="20" name="Group 66"/>
            <p:cNvGrpSpPr>
              <a:grpSpLocks noChangeAspect="1"/>
            </p:cNvGrpSpPr>
            <p:nvPr/>
          </p:nvGrpSpPr>
          <p:grpSpPr bwMode="auto">
            <a:xfrm>
              <a:off x="2090738" y="5256213"/>
              <a:ext cx="742950" cy="692150"/>
              <a:chOff x="824" y="937"/>
              <a:chExt cx="1196" cy="1115"/>
            </a:xfrm>
          </p:grpSpPr>
          <p:sp>
            <p:nvSpPr>
              <p:cNvPr id="142"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43"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144" name="Group 6"/>
              <p:cNvGrpSpPr>
                <a:grpSpLocks noChangeAspect="1"/>
              </p:cNvGrpSpPr>
              <p:nvPr/>
            </p:nvGrpSpPr>
            <p:grpSpPr bwMode="auto">
              <a:xfrm>
                <a:off x="846" y="948"/>
                <a:ext cx="1152" cy="1104"/>
                <a:chOff x="1380" y="723"/>
                <a:chExt cx="2999" cy="2877"/>
              </a:xfrm>
            </p:grpSpPr>
            <p:grpSp>
              <p:nvGrpSpPr>
                <p:cNvPr id="145" name="Group 7"/>
                <p:cNvGrpSpPr>
                  <a:grpSpLocks noChangeAspect="1"/>
                </p:cNvGrpSpPr>
                <p:nvPr/>
              </p:nvGrpSpPr>
              <p:grpSpPr bwMode="auto">
                <a:xfrm>
                  <a:off x="2928" y="723"/>
                  <a:ext cx="1451" cy="2877"/>
                  <a:chOff x="1977" y="1384"/>
                  <a:chExt cx="827" cy="1640"/>
                </a:xfrm>
              </p:grpSpPr>
              <p:sp>
                <p:nvSpPr>
                  <p:cNvPr id="151"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52"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53"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6" name="Group 12"/>
                <p:cNvGrpSpPr>
                  <a:grpSpLocks noChangeAspect="1"/>
                </p:cNvGrpSpPr>
                <p:nvPr/>
              </p:nvGrpSpPr>
              <p:grpSpPr bwMode="auto">
                <a:xfrm flipH="1">
                  <a:off x="1380" y="723"/>
                  <a:ext cx="1451" cy="2877"/>
                  <a:chOff x="1977" y="1384"/>
                  <a:chExt cx="827" cy="1640"/>
                </a:xfrm>
              </p:grpSpPr>
              <p:sp>
                <p:nvSpPr>
                  <p:cNvPr id="147"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48"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49"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21" name="Group 6"/>
            <p:cNvGrpSpPr>
              <a:grpSpLocks noChangeAspect="1"/>
            </p:cNvGrpSpPr>
            <p:nvPr/>
          </p:nvGrpSpPr>
          <p:grpSpPr bwMode="auto">
            <a:xfrm>
              <a:off x="9296400" y="4452938"/>
              <a:ext cx="714375" cy="684212"/>
              <a:chOff x="1380" y="723"/>
              <a:chExt cx="2999" cy="2877"/>
            </a:xfrm>
          </p:grpSpPr>
          <p:grpSp>
            <p:nvGrpSpPr>
              <p:cNvPr id="132" name="Group 7"/>
              <p:cNvGrpSpPr>
                <a:grpSpLocks noChangeAspect="1"/>
              </p:cNvGrpSpPr>
              <p:nvPr/>
            </p:nvGrpSpPr>
            <p:grpSpPr bwMode="auto">
              <a:xfrm>
                <a:off x="2928" y="723"/>
                <a:ext cx="1451" cy="2877"/>
                <a:chOff x="1977" y="1384"/>
                <a:chExt cx="827" cy="1640"/>
              </a:xfrm>
            </p:grpSpPr>
            <p:sp>
              <p:nvSpPr>
                <p:cNvPr id="138"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39"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40"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3" name="Group 12"/>
              <p:cNvGrpSpPr>
                <a:grpSpLocks noChangeAspect="1"/>
              </p:cNvGrpSpPr>
              <p:nvPr/>
            </p:nvGrpSpPr>
            <p:grpSpPr bwMode="auto">
              <a:xfrm flipH="1">
                <a:off x="1380" y="723"/>
                <a:ext cx="1451" cy="2877"/>
                <a:chOff x="1977" y="1384"/>
                <a:chExt cx="827" cy="1640"/>
              </a:xfrm>
            </p:grpSpPr>
            <p:sp>
              <p:nvSpPr>
                <p:cNvPr id="134"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35"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36"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22" name="Group 66"/>
            <p:cNvGrpSpPr>
              <a:grpSpLocks noChangeAspect="1"/>
            </p:cNvGrpSpPr>
            <p:nvPr/>
          </p:nvGrpSpPr>
          <p:grpSpPr bwMode="auto">
            <a:xfrm>
              <a:off x="5659438" y="5100638"/>
              <a:ext cx="741362" cy="690562"/>
              <a:chOff x="824" y="937"/>
              <a:chExt cx="1196" cy="1115"/>
            </a:xfrm>
          </p:grpSpPr>
          <p:sp>
            <p:nvSpPr>
              <p:cNvPr id="119"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20"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121" name="Group 6"/>
              <p:cNvGrpSpPr>
                <a:grpSpLocks noChangeAspect="1"/>
              </p:cNvGrpSpPr>
              <p:nvPr/>
            </p:nvGrpSpPr>
            <p:grpSpPr bwMode="auto">
              <a:xfrm>
                <a:off x="846" y="948"/>
                <a:ext cx="1152" cy="1104"/>
                <a:chOff x="1380" y="723"/>
                <a:chExt cx="2999" cy="2877"/>
              </a:xfrm>
            </p:grpSpPr>
            <p:grpSp>
              <p:nvGrpSpPr>
                <p:cNvPr id="122" name="Group 7"/>
                <p:cNvGrpSpPr>
                  <a:grpSpLocks noChangeAspect="1"/>
                </p:cNvGrpSpPr>
                <p:nvPr/>
              </p:nvGrpSpPr>
              <p:grpSpPr bwMode="auto">
                <a:xfrm>
                  <a:off x="2928" y="723"/>
                  <a:ext cx="1451" cy="2877"/>
                  <a:chOff x="1977" y="1384"/>
                  <a:chExt cx="827" cy="1640"/>
                </a:xfrm>
              </p:grpSpPr>
              <p:sp>
                <p:nvSpPr>
                  <p:cNvPr id="128"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29"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30"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23" name="Group 12"/>
                <p:cNvGrpSpPr>
                  <a:grpSpLocks noChangeAspect="1"/>
                </p:cNvGrpSpPr>
                <p:nvPr/>
              </p:nvGrpSpPr>
              <p:grpSpPr bwMode="auto">
                <a:xfrm flipH="1">
                  <a:off x="1380" y="723"/>
                  <a:ext cx="1451" cy="2877"/>
                  <a:chOff x="1977" y="1384"/>
                  <a:chExt cx="827" cy="1640"/>
                </a:xfrm>
              </p:grpSpPr>
              <p:sp>
                <p:nvSpPr>
                  <p:cNvPr id="124"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25"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26"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23" name="Isosceles Triangle 84"/>
            <p:cNvSpPr>
              <a:spLocks noChangeArrowheads="1"/>
            </p:cNvSpPr>
            <p:nvPr/>
          </p:nvSpPr>
          <p:spPr bwMode="auto">
            <a:xfrm rot="5400000">
              <a:off x="2496344" y="5709444"/>
              <a:ext cx="284162" cy="184150"/>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4" name="Isosceles Triangle 85"/>
            <p:cNvSpPr>
              <a:spLocks noChangeArrowheads="1"/>
            </p:cNvSpPr>
            <p:nvPr/>
          </p:nvSpPr>
          <p:spPr bwMode="auto">
            <a:xfrm rot="5400000">
              <a:off x="6078537" y="5513388"/>
              <a:ext cx="282575" cy="184150"/>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5" name="Isosceles Triangle 86"/>
            <p:cNvSpPr>
              <a:spLocks noChangeArrowheads="1"/>
            </p:cNvSpPr>
            <p:nvPr/>
          </p:nvSpPr>
          <p:spPr bwMode="auto">
            <a:xfrm rot="5400000">
              <a:off x="8101013" y="3652838"/>
              <a:ext cx="166687" cy="115887"/>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26" name="Group 66"/>
            <p:cNvGrpSpPr>
              <a:grpSpLocks noChangeAspect="1"/>
            </p:cNvGrpSpPr>
            <p:nvPr/>
          </p:nvGrpSpPr>
          <p:grpSpPr bwMode="auto">
            <a:xfrm>
              <a:off x="3897313" y="3549650"/>
              <a:ext cx="193675" cy="180975"/>
              <a:chOff x="824" y="937"/>
              <a:chExt cx="1196" cy="1115"/>
            </a:xfrm>
          </p:grpSpPr>
          <p:sp>
            <p:nvSpPr>
              <p:cNvPr id="106"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07"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108" name="Group 6"/>
              <p:cNvGrpSpPr>
                <a:grpSpLocks noChangeAspect="1"/>
              </p:cNvGrpSpPr>
              <p:nvPr/>
            </p:nvGrpSpPr>
            <p:grpSpPr bwMode="auto">
              <a:xfrm>
                <a:off x="846" y="948"/>
                <a:ext cx="1152" cy="1104"/>
                <a:chOff x="1380" y="723"/>
                <a:chExt cx="2999" cy="2877"/>
              </a:xfrm>
            </p:grpSpPr>
            <p:grpSp>
              <p:nvGrpSpPr>
                <p:cNvPr id="109" name="Group 7"/>
                <p:cNvGrpSpPr>
                  <a:grpSpLocks noChangeAspect="1"/>
                </p:cNvGrpSpPr>
                <p:nvPr/>
              </p:nvGrpSpPr>
              <p:grpSpPr bwMode="auto">
                <a:xfrm>
                  <a:off x="2928" y="723"/>
                  <a:ext cx="1451" cy="2877"/>
                  <a:chOff x="1977" y="1384"/>
                  <a:chExt cx="827" cy="1640"/>
                </a:xfrm>
              </p:grpSpPr>
              <p:sp>
                <p:nvSpPr>
                  <p:cNvPr id="115"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16"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17"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0" name="Group 12"/>
                <p:cNvGrpSpPr>
                  <a:grpSpLocks noChangeAspect="1"/>
                </p:cNvGrpSpPr>
                <p:nvPr/>
              </p:nvGrpSpPr>
              <p:grpSpPr bwMode="auto">
                <a:xfrm flipH="1">
                  <a:off x="1380" y="723"/>
                  <a:ext cx="1451" cy="2877"/>
                  <a:chOff x="1977" y="1384"/>
                  <a:chExt cx="827" cy="1640"/>
                </a:xfrm>
              </p:grpSpPr>
              <p:sp>
                <p:nvSpPr>
                  <p:cNvPr id="111"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12"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13"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27" name="Group 66"/>
            <p:cNvGrpSpPr>
              <a:grpSpLocks noChangeAspect="1"/>
            </p:cNvGrpSpPr>
            <p:nvPr/>
          </p:nvGrpSpPr>
          <p:grpSpPr bwMode="auto">
            <a:xfrm>
              <a:off x="4745038" y="3590925"/>
              <a:ext cx="193675" cy="180975"/>
              <a:chOff x="824" y="937"/>
              <a:chExt cx="1196" cy="1115"/>
            </a:xfrm>
          </p:grpSpPr>
          <p:sp>
            <p:nvSpPr>
              <p:cNvPr id="93"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94"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95" name="Group 6"/>
              <p:cNvGrpSpPr>
                <a:grpSpLocks noChangeAspect="1"/>
              </p:cNvGrpSpPr>
              <p:nvPr/>
            </p:nvGrpSpPr>
            <p:grpSpPr bwMode="auto">
              <a:xfrm>
                <a:off x="846" y="948"/>
                <a:ext cx="1152" cy="1104"/>
                <a:chOff x="1380" y="723"/>
                <a:chExt cx="2999" cy="2877"/>
              </a:xfrm>
            </p:grpSpPr>
            <p:grpSp>
              <p:nvGrpSpPr>
                <p:cNvPr id="96" name="Group 7"/>
                <p:cNvGrpSpPr>
                  <a:grpSpLocks noChangeAspect="1"/>
                </p:cNvGrpSpPr>
                <p:nvPr/>
              </p:nvGrpSpPr>
              <p:grpSpPr bwMode="auto">
                <a:xfrm>
                  <a:off x="2928" y="723"/>
                  <a:ext cx="1451" cy="2877"/>
                  <a:chOff x="1977" y="1384"/>
                  <a:chExt cx="827" cy="1640"/>
                </a:xfrm>
              </p:grpSpPr>
              <p:sp>
                <p:nvSpPr>
                  <p:cNvPr id="102"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03"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04"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7" name="Group 12"/>
                <p:cNvGrpSpPr>
                  <a:grpSpLocks noChangeAspect="1"/>
                </p:cNvGrpSpPr>
                <p:nvPr/>
              </p:nvGrpSpPr>
              <p:grpSpPr bwMode="auto">
                <a:xfrm flipH="1">
                  <a:off x="1380" y="723"/>
                  <a:ext cx="1451" cy="2877"/>
                  <a:chOff x="1977" y="1384"/>
                  <a:chExt cx="827" cy="1640"/>
                </a:xfrm>
              </p:grpSpPr>
              <p:sp>
                <p:nvSpPr>
                  <p:cNvPr id="98"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99"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00"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28" name="Group 66"/>
            <p:cNvGrpSpPr>
              <a:grpSpLocks noChangeAspect="1"/>
            </p:cNvGrpSpPr>
            <p:nvPr/>
          </p:nvGrpSpPr>
          <p:grpSpPr bwMode="auto">
            <a:xfrm>
              <a:off x="5776913" y="3581400"/>
              <a:ext cx="193675" cy="180975"/>
              <a:chOff x="824" y="937"/>
              <a:chExt cx="1196" cy="1115"/>
            </a:xfrm>
          </p:grpSpPr>
          <p:sp>
            <p:nvSpPr>
              <p:cNvPr id="80"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1"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82" name="Group 6"/>
              <p:cNvGrpSpPr>
                <a:grpSpLocks noChangeAspect="1"/>
              </p:cNvGrpSpPr>
              <p:nvPr/>
            </p:nvGrpSpPr>
            <p:grpSpPr bwMode="auto">
              <a:xfrm>
                <a:off x="846" y="948"/>
                <a:ext cx="1152" cy="1104"/>
                <a:chOff x="1380" y="723"/>
                <a:chExt cx="2999" cy="2877"/>
              </a:xfrm>
            </p:grpSpPr>
            <p:grpSp>
              <p:nvGrpSpPr>
                <p:cNvPr id="83" name="Group 7"/>
                <p:cNvGrpSpPr>
                  <a:grpSpLocks noChangeAspect="1"/>
                </p:cNvGrpSpPr>
                <p:nvPr/>
              </p:nvGrpSpPr>
              <p:grpSpPr bwMode="auto">
                <a:xfrm>
                  <a:off x="2928" y="723"/>
                  <a:ext cx="1451" cy="2877"/>
                  <a:chOff x="1977" y="1384"/>
                  <a:chExt cx="827" cy="1640"/>
                </a:xfrm>
              </p:grpSpPr>
              <p:sp>
                <p:nvSpPr>
                  <p:cNvPr id="89"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90"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91"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4" name="Group 12"/>
                <p:cNvGrpSpPr>
                  <a:grpSpLocks noChangeAspect="1"/>
                </p:cNvGrpSpPr>
                <p:nvPr/>
              </p:nvGrpSpPr>
              <p:grpSpPr bwMode="auto">
                <a:xfrm flipH="1">
                  <a:off x="1380" y="723"/>
                  <a:ext cx="1451" cy="2877"/>
                  <a:chOff x="1977" y="1384"/>
                  <a:chExt cx="827" cy="1640"/>
                </a:xfrm>
              </p:grpSpPr>
              <p:sp>
                <p:nvSpPr>
                  <p:cNvPr id="85"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86"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87"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29" name="Isosceles Triangle 129"/>
            <p:cNvSpPr>
              <a:spLocks noChangeArrowheads="1"/>
            </p:cNvSpPr>
            <p:nvPr/>
          </p:nvSpPr>
          <p:spPr bwMode="auto">
            <a:xfrm rot="5400000">
              <a:off x="5918994" y="3682207"/>
              <a:ext cx="130175" cy="103187"/>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0" name="Isosceles Triangle 130"/>
            <p:cNvSpPr>
              <a:spLocks noChangeArrowheads="1"/>
            </p:cNvSpPr>
            <p:nvPr/>
          </p:nvSpPr>
          <p:spPr bwMode="auto">
            <a:xfrm rot="5400000">
              <a:off x="4879182" y="3696494"/>
              <a:ext cx="128587" cy="104775"/>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1" name="Isosceles Triangle 131"/>
            <p:cNvSpPr>
              <a:spLocks noChangeArrowheads="1"/>
            </p:cNvSpPr>
            <p:nvPr/>
          </p:nvSpPr>
          <p:spPr bwMode="auto">
            <a:xfrm rot="5400000">
              <a:off x="4012407" y="3655219"/>
              <a:ext cx="128587" cy="104775"/>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32" name="Group 6"/>
            <p:cNvGrpSpPr>
              <a:grpSpLocks noChangeAspect="1"/>
            </p:cNvGrpSpPr>
            <p:nvPr/>
          </p:nvGrpSpPr>
          <p:grpSpPr bwMode="auto">
            <a:xfrm>
              <a:off x="7677150" y="3624263"/>
              <a:ext cx="247650" cy="238125"/>
              <a:chOff x="1380" y="723"/>
              <a:chExt cx="2999" cy="2877"/>
            </a:xfrm>
          </p:grpSpPr>
          <p:grpSp>
            <p:nvGrpSpPr>
              <p:cNvPr id="70" name="Group 7"/>
              <p:cNvGrpSpPr>
                <a:grpSpLocks noChangeAspect="1"/>
              </p:cNvGrpSpPr>
              <p:nvPr/>
            </p:nvGrpSpPr>
            <p:grpSpPr bwMode="auto">
              <a:xfrm>
                <a:off x="2928" y="723"/>
                <a:ext cx="1451" cy="2877"/>
                <a:chOff x="1977" y="1384"/>
                <a:chExt cx="827" cy="1640"/>
              </a:xfrm>
            </p:grpSpPr>
            <p:sp>
              <p:nvSpPr>
                <p:cNvPr id="76"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77"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78"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1" name="Group 12"/>
              <p:cNvGrpSpPr>
                <a:grpSpLocks noChangeAspect="1"/>
              </p:cNvGrpSpPr>
              <p:nvPr/>
            </p:nvGrpSpPr>
            <p:grpSpPr bwMode="auto">
              <a:xfrm flipH="1">
                <a:off x="1380" y="723"/>
                <a:ext cx="1451" cy="2877"/>
                <a:chOff x="1977" y="1384"/>
                <a:chExt cx="827" cy="1640"/>
              </a:xfrm>
            </p:grpSpPr>
            <p:sp>
              <p:nvSpPr>
                <p:cNvPr id="72"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73"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74"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33" name="Isosceles Triangle 171"/>
            <p:cNvSpPr>
              <a:spLocks noChangeArrowheads="1"/>
            </p:cNvSpPr>
            <p:nvPr/>
          </p:nvSpPr>
          <p:spPr bwMode="auto">
            <a:xfrm rot="5400000">
              <a:off x="8672513" y="4465638"/>
              <a:ext cx="284162" cy="182562"/>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4" name="Freeform 6"/>
            <p:cNvSpPr>
              <a:spLocks/>
            </p:cNvSpPr>
            <p:nvPr/>
          </p:nvSpPr>
          <p:spPr bwMode="auto">
            <a:xfrm>
              <a:off x="2181225" y="831851"/>
              <a:ext cx="1147763" cy="1557338"/>
            </a:xfrm>
            <a:custGeom>
              <a:avLst/>
              <a:gdLst>
                <a:gd name="T0" fmla="*/ 2147483646 w 723"/>
                <a:gd name="T1" fmla="*/ 0 h 981"/>
                <a:gd name="T2" fmla="*/ 2147483646 w 723"/>
                <a:gd name="T3" fmla="*/ 2147483646 h 981"/>
                <a:gd name="T4" fmla="*/ 2147483646 w 723"/>
                <a:gd name="T5" fmla="*/ 2147483646 h 981"/>
                <a:gd name="T6" fmla="*/ 2147483646 w 723"/>
                <a:gd name="T7" fmla="*/ 2147483646 h 981"/>
                <a:gd name="T8" fmla="*/ 2147483646 w 723"/>
                <a:gd name="T9" fmla="*/ 2147483646 h 981"/>
                <a:gd name="T10" fmla="*/ 0 w 723"/>
                <a:gd name="T11" fmla="*/ 2147483646 h 981"/>
                <a:gd name="T12" fmla="*/ 2147483646 w 723"/>
                <a:gd name="T13" fmla="*/ 2147483646 h 981"/>
                <a:gd name="T14" fmla="*/ 2147483646 w 723"/>
                <a:gd name="T15" fmla="*/ 2147483646 h 981"/>
                <a:gd name="T16" fmla="*/ 2147483646 w 723"/>
                <a:gd name="T17" fmla="*/ 2147483646 h 981"/>
                <a:gd name="T18" fmla="*/ 2147483646 w 723"/>
                <a:gd name="T19" fmla="*/ 2147483646 h 981"/>
                <a:gd name="T20" fmla="*/ 2147483646 w 723"/>
                <a:gd name="T21" fmla="*/ 2147483646 h 981"/>
                <a:gd name="T22" fmla="*/ 2147483646 w 723"/>
                <a:gd name="T23" fmla="*/ 2147483646 h 981"/>
                <a:gd name="T24" fmla="*/ 2147483646 w 723"/>
                <a:gd name="T25" fmla="*/ 2147483646 h 9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3"/>
                <a:gd name="T40" fmla="*/ 0 h 981"/>
                <a:gd name="T41" fmla="*/ 723 w 723"/>
                <a:gd name="T42" fmla="*/ 981 h 9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3" h="981">
                  <a:moveTo>
                    <a:pt x="199" y="0"/>
                  </a:moveTo>
                  <a:cubicBezTo>
                    <a:pt x="185" y="45"/>
                    <a:pt x="177" y="94"/>
                    <a:pt x="169" y="141"/>
                  </a:cubicBezTo>
                  <a:cubicBezTo>
                    <a:pt x="188" y="337"/>
                    <a:pt x="183" y="254"/>
                    <a:pt x="169" y="606"/>
                  </a:cubicBezTo>
                  <a:cubicBezTo>
                    <a:pt x="165" y="699"/>
                    <a:pt x="187" y="776"/>
                    <a:pt x="96" y="805"/>
                  </a:cubicBezTo>
                  <a:cubicBezTo>
                    <a:pt x="71" y="821"/>
                    <a:pt x="61" y="841"/>
                    <a:pt x="36" y="857"/>
                  </a:cubicBezTo>
                  <a:cubicBezTo>
                    <a:pt x="3" y="907"/>
                    <a:pt x="12" y="884"/>
                    <a:pt x="0" y="923"/>
                  </a:cubicBezTo>
                  <a:cubicBezTo>
                    <a:pt x="9" y="954"/>
                    <a:pt x="1" y="952"/>
                    <a:pt x="44" y="953"/>
                  </a:cubicBezTo>
                  <a:cubicBezTo>
                    <a:pt x="169" y="957"/>
                    <a:pt x="295" y="958"/>
                    <a:pt x="420" y="960"/>
                  </a:cubicBezTo>
                  <a:cubicBezTo>
                    <a:pt x="512" y="967"/>
                    <a:pt x="611" y="981"/>
                    <a:pt x="701" y="953"/>
                  </a:cubicBezTo>
                  <a:cubicBezTo>
                    <a:pt x="709" y="941"/>
                    <a:pt x="723" y="925"/>
                    <a:pt x="723" y="909"/>
                  </a:cubicBezTo>
                  <a:cubicBezTo>
                    <a:pt x="723" y="821"/>
                    <a:pt x="567" y="820"/>
                    <a:pt x="509" y="805"/>
                  </a:cubicBezTo>
                  <a:cubicBezTo>
                    <a:pt x="497" y="802"/>
                    <a:pt x="477" y="794"/>
                    <a:pt x="465" y="790"/>
                  </a:cubicBezTo>
                  <a:cubicBezTo>
                    <a:pt x="419" y="585"/>
                    <a:pt x="457" y="350"/>
                    <a:pt x="457" y="141"/>
                  </a:cubicBezTo>
                </a:path>
              </a:pathLst>
            </a:custGeom>
            <a:solidFill>
              <a:srgbClr val="993300"/>
            </a:solidFill>
            <a:ln w="9525">
              <a:solidFill>
                <a:schemeClr val="tx1"/>
              </a:solidFill>
              <a:round/>
              <a:headEnd/>
              <a:tailEnd/>
            </a:ln>
          </p:spPr>
          <p:txBody>
            <a:bodyPr/>
            <a:lstStyle/>
            <a:p>
              <a:endParaRPr lang="en-US"/>
            </a:p>
          </p:txBody>
        </p:sp>
        <p:sp>
          <p:nvSpPr>
            <p:cNvPr id="35" name="Freeform 7"/>
            <p:cNvSpPr>
              <a:spLocks/>
            </p:cNvSpPr>
            <p:nvPr/>
          </p:nvSpPr>
          <p:spPr bwMode="auto">
            <a:xfrm>
              <a:off x="3587750" y="1125539"/>
              <a:ext cx="966788" cy="1230312"/>
            </a:xfrm>
            <a:custGeom>
              <a:avLst/>
              <a:gdLst>
                <a:gd name="T0" fmla="*/ 2147483646 w 609"/>
                <a:gd name="T1" fmla="*/ 0 h 775"/>
                <a:gd name="T2" fmla="*/ 2147483646 w 609"/>
                <a:gd name="T3" fmla="*/ 2147483646 h 775"/>
                <a:gd name="T4" fmla="*/ 2147483646 w 609"/>
                <a:gd name="T5" fmla="*/ 2147483646 h 775"/>
                <a:gd name="T6" fmla="*/ 2147483646 w 609"/>
                <a:gd name="T7" fmla="*/ 2147483646 h 775"/>
                <a:gd name="T8" fmla="*/ 0 w 609"/>
                <a:gd name="T9" fmla="*/ 2147483646 h 775"/>
                <a:gd name="T10" fmla="*/ 2147483646 w 609"/>
                <a:gd name="T11" fmla="*/ 2147483646 h 775"/>
                <a:gd name="T12" fmla="*/ 2147483646 w 609"/>
                <a:gd name="T13" fmla="*/ 2147483646 h 775"/>
                <a:gd name="T14" fmla="*/ 2147483646 w 609"/>
                <a:gd name="T15" fmla="*/ 2147483646 h 775"/>
                <a:gd name="T16" fmla="*/ 2147483646 w 609"/>
                <a:gd name="T17" fmla="*/ 2147483646 h 775"/>
                <a:gd name="T18" fmla="*/ 2147483646 w 609"/>
                <a:gd name="T19" fmla="*/ 2147483646 h 775"/>
                <a:gd name="T20" fmla="*/ 2147483646 w 609"/>
                <a:gd name="T21" fmla="*/ 2147483646 h 775"/>
                <a:gd name="T22" fmla="*/ 2147483646 w 609"/>
                <a:gd name="T23" fmla="*/ 2147483646 h 775"/>
                <a:gd name="T24" fmla="*/ 2147483646 w 609"/>
                <a:gd name="T25" fmla="*/ 2147483646 h 775"/>
                <a:gd name="T26" fmla="*/ 2147483646 w 609"/>
                <a:gd name="T27" fmla="*/ 2147483646 h 775"/>
                <a:gd name="T28" fmla="*/ 2147483646 w 609"/>
                <a:gd name="T29" fmla="*/ 2147483646 h 775"/>
                <a:gd name="T30" fmla="*/ 2147483646 w 609"/>
                <a:gd name="T31" fmla="*/ 2147483646 h 775"/>
                <a:gd name="T32" fmla="*/ 2147483646 w 609"/>
                <a:gd name="T33" fmla="*/ 2147483646 h 7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9"/>
                <a:gd name="T52" fmla="*/ 0 h 775"/>
                <a:gd name="T53" fmla="*/ 609 w 609"/>
                <a:gd name="T54" fmla="*/ 775 h 7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9" h="775">
                  <a:moveTo>
                    <a:pt x="199" y="0"/>
                  </a:moveTo>
                  <a:cubicBezTo>
                    <a:pt x="197" y="155"/>
                    <a:pt x="197" y="310"/>
                    <a:pt x="192" y="465"/>
                  </a:cubicBezTo>
                  <a:cubicBezTo>
                    <a:pt x="191" y="506"/>
                    <a:pt x="173" y="592"/>
                    <a:pt x="133" y="605"/>
                  </a:cubicBezTo>
                  <a:cubicBezTo>
                    <a:pt x="105" y="624"/>
                    <a:pt x="76" y="625"/>
                    <a:pt x="44" y="635"/>
                  </a:cubicBezTo>
                  <a:cubicBezTo>
                    <a:pt x="19" y="652"/>
                    <a:pt x="9" y="665"/>
                    <a:pt x="0" y="694"/>
                  </a:cubicBezTo>
                  <a:cubicBezTo>
                    <a:pt x="3" y="702"/>
                    <a:pt x="11" y="735"/>
                    <a:pt x="22" y="738"/>
                  </a:cubicBezTo>
                  <a:cubicBezTo>
                    <a:pt x="60" y="747"/>
                    <a:pt x="101" y="743"/>
                    <a:pt x="140" y="746"/>
                  </a:cubicBezTo>
                  <a:cubicBezTo>
                    <a:pt x="209" y="752"/>
                    <a:pt x="278" y="768"/>
                    <a:pt x="347" y="775"/>
                  </a:cubicBezTo>
                  <a:cubicBezTo>
                    <a:pt x="379" y="773"/>
                    <a:pt x="411" y="772"/>
                    <a:pt x="443" y="768"/>
                  </a:cubicBezTo>
                  <a:cubicBezTo>
                    <a:pt x="473" y="764"/>
                    <a:pt x="459" y="758"/>
                    <a:pt x="487" y="746"/>
                  </a:cubicBezTo>
                  <a:cubicBezTo>
                    <a:pt x="515" y="734"/>
                    <a:pt x="547" y="733"/>
                    <a:pt x="576" y="724"/>
                  </a:cubicBezTo>
                  <a:cubicBezTo>
                    <a:pt x="609" y="702"/>
                    <a:pt x="606" y="676"/>
                    <a:pt x="576" y="650"/>
                  </a:cubicBezTo>
                  <a:cubicBezTo>
                    <a:pt x="542" y="620"/>
                    <a:pt x="506" y="611"/>
                    <a:pt x="465" y="598"/>
                  </a:cubicBezTo>
                  <a:cubicBezTo>
                    <a:pt x="458" y="593"/>
                    <a:pt x="449" y="590"/>
                    <a:pt x="443" y="583"/>
                  </a:cubicBezTo>
                  <a:cubicBezTo>
                    <a:pt x="431" y="570"/>
                    <a:pt x="413" y="539"/>
                    <a:pt x="413" y="539"/>
                  </a:cubicBezTo>
                  <a:cubicBezTo>
                    <a:pt x="402" y="505"/>
                    <a:pt x="396" y="481"/>
                    <a:pt x="391" y="443"/>
                  </a:cubicBezTo>
                  <a:cubicBezTo>
                    <a:pt x="393" y="338"/>
                    <a:pt x="406" y="181"/>
                    <a:pt x="406" y="59"/>
                  </a:cubicBezTo>
                </a:path>
              </a:pathLst>
            </a:custGeom>
            <a:solidFill>
              <a:srgbClr val="993300"/>
            </a:solidFill>
            <a:ln w="9525">
              <a:solidFill>
                <a:schemeClr val="tx1"/>
              </a:solidFill>
              <a:round/>
              <a:headEnd/>
              <a:tailEnd/>
            </a:ln>
          </p:spPr>
          <p:txBody>
            <a:bodyPr/>
            <a:lstStyle/>
            <a:p>
              <a:endParaRPr lang="en-US"/>
            </a:p>
          </p:txBody>
        </p:sp>
        <p:sp>
          <p:nvSpPr>
            <p:cNvPr id="36" name="Freeform 8"/>
            <p:cNvSpPr>
              <a:spLocks/>
            </p:cNvSpPr>
            <p:nvPr/>
          </p:nvSpPr>
          <p:spPr bwMode="auto">
            <a:xfrm>
              <a:off x="3341688" y="2238376"/>
              <a:ext cx="233362" cy="49213"/>
            </a:xfrm>
            <a:custGeom>
              <a:avLst/>
              <a:gdLst>
                <a:gd name="T0" fmla="*/ 0 w 147"/>
                <a:gd name="T1" fmla="*/ 0 h 31"/>
                <a:gd name="T2" fmla="*/ 2147483646 w 147"/>
                <a:gd name="T3" fmla="*/ 0 h 31"/>
                <a:gd name="T4" fmla="*/ 0 60000 65536"/>
                <a:gd name="T5" fmla="*/ 0 60000 65536"/>
                <a:gd name="T6" fmla="*/ 0 w 147"/>
                <a:gd name="T7" fmla="*/ 0 h 31"/>
                <a:gd name="T8" fmla="*/ 147 w 147"/>
                <a:gd name="T9" fmla="*/ 31 h 31"/>
              </a:gdLst>
              <a:ahLst/>
              <a:cxnLst>
                <a:cxn ang="T4">
                  <a:pos x="T0" y="T1"/>
                </a:cxn>
                <a:cxn ang="T5">
                  <a:pos x="T2" y="T3"/>
                </a:cxn>
              </a:cxnLst>
              <a:rect l="T6" t="T7" r="T8" b="T9"/>
              <a:pathLst>
                <a:path w="147" h="31">
                  <a:moveTo>
                    <a:pt x="0" y="0"/>
                  </a:moveTo>
                  <a:cubicBezTo>
                    <a:pt x="46" y="31"/>
                    <a:pt x="96" y="0"/>
                    <a:pt x="14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9"/>
            <p:cNvSpPr>
              <a:spLocks/>
            </p:cNvSpPr>
            <p:nvPr/>
          </p:nvSpPr>
          <p:spPr bwMode="auto">
            <a:xfrm>
              <a:off x="5041900" y="1385889"/>
              <a:ext cx="971550" cy="976312"/>
            </a:xfrm>
            <a:custGeom>
              <a:avLst/>
              <a:gdLst>
                <a:gd name="T0" fmla="*/ 2147483646 w 612"/>
                <a:gd name="T1" fmla="*/ 2147483646 h 615"/>
                <a:gd name="T2" fmla="*/ 2147483646 w 612"/>
                <a:gd name="T3" fmla="*/ 2147483646 h 615"/>
                <a:gd name="T4" fmla="*/ 2147483646 w 612"/>
                <a:gd name="T5" fmla="*/ 2147483646 h 615"/>
                <a:gd name="T6" fmla="*/ 2147483646 w 612"/>
                <a:gd name="T7" fmla="*/ 2147483646 h 615"/>
                <a:gd name="T8" fmla="*/ 2147483646 w 612"/>
                <a:gd name="T9" fmla="*/ 2147483646 h 615"/>
                <a:gd name="T10" fmla="*/ 2147483646 w 612"/>
                <a:gd name="T11" fmla="*/ 2147483646 h 615"/>
                <a:gd name="T12" fmla="*/ 2147483646 w 612"/>
                <a:gd name="T13" fmla="*/ 2147483646 h 615"/>
                <a:gd name="T14" fmla="*/ 2147483646 w 612"/>
                <a:gd name="T15" fmla="*/ 2147483646 h 615"/>
                <a:gd name="T16" fmla="*/ 2147483646 w 612"/>
                <a:gd name="T17" fmla="*/ 2147483646 h 615"/>
                <a:gd name="T18" fmla="*/ 2147483646 w 612"/>
                <a:gd name="T19" fmla="*/ 2147483646 h 615"/>
                <a:gd name="T20" fmla="*/ 2147483646 w 612"/>
                <a:gd name="T21" fmla="*/ 2147483646 h 615"/>
                <a:gd name="T22" fmla="*/ 2147483646 w 612"/>
                <a:gd name="T23" fmla="*/ 2147483646 h 615"/>
                <a:gd name="T24" fmla="*/ 2147483646 w 612"/>
                <a:gd name="T25" fmla="*/ 2147483646 h 615"/>
                <a:gd name="T26" fmla="*/ 2147483646 w 612"/>
                <a:gd name="T27" fmla="*/ 0 h 6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2"/>
                <a:gd name="T43" fmla="*/ 0 h 615"/>
                <a:gd name="T44" fmla="*/ 612 w 612"/>
                <a:gd name="T45" fmla="*/ 615 h 6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2" h="615">
                  <a:moveTo>
                    <a:pt x="132" y="8"/>
                  </a:moveTo>
                  <a:cubicBezTo>
                    <a:pt x="124" y="421"/>
                    <a:pt x="153" y="256"/>
                    <a:pt x="88" y="451"/>
                  </a:cubicBezTo>
                  <a:cubicBezTo>
                    <a:pt x="83" y="466"/>
                    <a:pt x="59" y="461"/>
                    <a:pt x="44" y="466"/>
                  </a:cubicBezTo>
                  <a:cubicBezTo>
                    <a:pt x="13" y="497"/>
                    <a:pt x="0" y="521"/>
                    <a:pt x="22" y="569"/>
                  </a:cubicBezTo>
                  <a:cubicBezTo>
                    <a:pt x="28" y="583"/>
                    <a:pt x="51" y="583"/>
                    <a:pt x="66" y="584"/>
                  </a:cubicBezTo>
                  <a:cubicBezTo>
                    <a:pt x="159" y="589"/>
                    <a:pt x="253" y="589"/>
                    <a:pt x="346" y="591"/>
                  </a:cubicBezTo>
                  <a:cubicBezTo>
                    <a:pt x="424" y="615"/>
                    <a:pt x="480" y="603"/>
                    <a:pt x="568" y="598"/>
                  </a:cubicBezTo>
                  <a:cubicBezTo>
                    <a:pt x="598" y="589"/>
                    <a:pt x="603" y="576"/>
                    <a:pt x="612" y="547"/>
                  </a:cubicBezTo>
                  <a:cubicBezTo>
                    <a:pt x="603" y="499"/>
                    <a:pt x="584" y="481"/>
                    <a:pt x="546" y="451"/>
                  </a:cubicBezTo>
                  <a:cubicBezTo>
                    <a:pt x="532" y="440"/>
                    <a:pt x="517" y="431"/>
                    <a:pt x="502" y="421"/>
                  </a:cubicBezTo>
                  <a:cubicBezTo>
                    <a:pt x="494" y="416"/>
                    <a:pt x="479" y="406"/>
                    <a:pt x="479" y="406"/>
                  </a:cubicBezTo>
                  <a:cubicBezTo>
                    <a:pt x="440" y="345"/>
                    <a:pt x="493" y="421"/>
                    <a:pt x="442" y="370"/>
                  </a:cubicBezTo>
                  <a:cubicBezTo>
                    <a:pt x="429" y="357"/>
                    <a:pt x="423" y="340"/>
                    <a:pt x="413" y="325"/>
                  </a:cubicBezTo>
                  <a:cubicBezTo>
                    <a:pt x="379" y="217"/>
                    <a:pt x="391" y="117"/>
                    <a:pt x="391" y="0"/>
                  </a:cubicBezTo>
                </a:path>
              </a:pathLst>
            </a:custGeom>
            <a:solidFill>
              <a:srgbClr val="993300"/>
            </a:solidFill>
            <a:ln w="9525">
              <a:solidFill>
                <a:schemeClr val="tx1"/>
              </a:solidFill>
              <a:round/>
              <a:headEnd/>
              <a:tailEnd/>
            </a:ln>
          </p:spPr>
          <p:txBody>
            <a:bodyPr/>
            <a:lstStyle/>
            <a:p>
              <a:endParaRPr lang="en-US"/>
            </a:p>
          </p:txBody>
        </p:sp>
        <p:sp>
          <p:nvSpPr>
            <p:cNvPr id="38" name="Freeform 11"/>
            <p:cNvSpPr>
              <a:spLocks/>
            </p:cNvSpPr>
            <p:nvPr/>
          </p:nvSpPr>
          <p:spPr bwMode="auto">
            <a:xfrm>
              <a:off x="4524375" y="2216151"/>
              <a:ext cx="539750" cy="22225"/>
            </a:xfrm>
            <a:custGeom>
              <a:avLst/>
              <a:gdLst>
                <a:gd name="T0" fmla="*/ 0 w 340"/>
                <a:gd name="T1" fmla="*/ 2147483646 h 14"/>
                <a:gd name="T2" fmla="*/ 2147483646 w 340"/>
                <a:gd name="T3" fmla="*/ 0 h 14"/>
                <a:gd name="T4" fmla="*/ 0 60000 65536"/>
                <a:gd name="T5" fmla="*/ 0 60000 65536"/>
                <a:gd name="T6" fmla="*/ 0 w 340"/>
                <a:gd name="T7" fmla="*/ 0 h 14"/>
                <a:gd name="T8" fmla="*/ 340 w 340"/>
                <a:gd name="T9" fmla="*/ 14 h 14"/>
              </a:gdLst>
              <a:ahLst/>
              <a:cxnLst>
                <a:cxn ang="T4">
                  <a:pos x="T0" y="T1"/>
                </a:cxn>
                <a:cxn ang="T5">
                  <a:pos x="T2" y="T3"/>
                </a:cxn>
              </a:cxnLst>
              <a:rect l="T6" t="T7" r="T8" b="T9"/>
              <a:pathLst>
                <a:path w="340" h="14">
                  <a:moveTo>
                    <a:pt x="0" y="14"/>
                  </a:moveTo>
                  <a:cubicBezTo>
                    <a:pt x="117" y="5"/>
                    <a:pt x="220" y="0"/>
                    <a:pt x="34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13"/>
            <p:cNvSpPr>
              <a:spLocks/>
            </p:cNvSpPr>
            <p:nvPr/>
          </p:nvSpPr>
          <p:spPr bwMode="auto">
            <a:xfrm>
              <a:off x="6359525" y="2362201"/>
              <a:ext cx="498475" cy="549275"/>
            </a:xfrm>
            <a:custGeom>
              <a:avLst/>
              <a:gdLst>
                <a:gd name="T0" fmla="*/ 2147483646 w 314"/>
                <a:gd name="T1" fmla="*/ 2147483646 h 346"/>
                <a:gd name="T2" fmla="*/ 2147483646 w 314"/>
                <a:gd name="T3" fmla="*/ 2147483646 h 346"/>
                <a:gd name="T4" fmla="*/ 2147483646 w 314"/>
                <a:gd name="T5" fmla="*/ 2147483646 h 346"/>
                <a:gd name="T6" fmla="*/ 2147483646 w 314"/>
                <a:gd name="T7" fmla="*/ 2147483646 h 346"/>
                <a:gd name="T8" fmla="*/ 2147483646 w 314"/>
                <a:gd name="T9" fmla="*/ 2147483646 h 346"/>
                <a:gd name="T10" fmla="*/ 2147483646 w 314"/>
                <a:gd name="T11" fmla="*/ 2147483646 h 346"/>
                <a:gd name="T12" fmla="*/ 2147483646 w 314"/>
                <a:gd name="T13" fmla="*/ 2147483646 h 346"/>
                <a:gd name="T14" fmla="*/ 2147483646 w 314"/>
                <a:gd name="T15" fmla="*/ 2147483646 h 346"/>
                <a:gd name="T16" fmla="*/ 2147483646 w 314"/>
                <a:gd name="T17" fmla="*/ 2147483646 h 346"/>
                <a:gd name="T18" fmla="*/ 2147483646 w 314"/>
                <a:gd name="T19" fmla="*/ 2147483646 h 346"/>
                <a:gd name="T20" fmla="*/ 2147483646 w 314"/>
                <a:gd name="T21" fmla="*/ 2147483646 h 346"/>
                <a:gd name="T22" fmla="*/ 2147483646 w 314"/>
                <a:gd name="T23" fmla="*/ 2147483646 h 3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4"/>
                <a:gd name="T37" fmla="*/ 0 h 346"/>
                <a:gd name="T38" fmla="*/ 314 w 314"/>
                <a:gd name="T39" fmla="*/ 346 h 3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4" h="346">
                  <a:moveTo>
                    <a:pt x="193" y="20"/>
                  </a:moveTo>
                  <a:cubicBezTo>
                    <a:pt x="134" y="0"/>
                    <a:pt x="164" y="3"/>
                    <a:pt x="104" y="12"/>
                  </a:cubicBezTo>
                  <a:cubicBezTo>
                    <a:pt x="89" y="17"/>
                    <a:pt x="71" y="16"/>
                    <a:pt x="60" y="27"/>
                  </a:cubicBezTo>
                  <a:cubicBezTo>
                    <a:pt x="54" y="32"/>
                    <a:pt x="56" y="42"/>
                    <a:pt x="52" y="49"/>
                  </a:cubicBezTo>
                  <a:cubicBezTo>
                    <a:pt x="48" y="57"/>
                    <a:pt x="42" y="64"/>
                    <a:pt x="37" y="71"/>
                  </a:cubicBezTo>
                  <a:cubicBezTo>
                    <a:pt x="11" y="156"/>
                    <a:pt x="0" y="173"/>
                    <a:pt x="30" y="300"/>
                  </a:cubicBezTo>
                  <a:cubicBezTo>
                    <a:pt x="37" y="330"/>
                    <a:pt x="112" y="339"/>
                    <a:pt x="133" y="345"/>
                  </a:cubicBezTo>
                  <a:cubicBezTo>
                    <a:pt x="177" y="342"/>
                    <a:pt x="223" y="346"/>
                    <a:pt x="266" y="337"/>
                  </a:cubicBezTo>
                  <a:cubicBezTo>
                    <a:pt x="267" y="337"/>
                    <a:pt x="281" y="294"/>
                    <a:pt x="281" y="293"/>
                  </a:cubicBezTo>
                  <a:cubicBezTo>
                    <a:pt x="294" y="237"/>
                    <a:pt x="302" y="179"/>
                    <a:pt x="311" y="123"/>
                  </a:cubicBezTo>
                  <a:cubicBezTo>
                    <a:pt x="308" y="101"/>
                    <a:pt x="314" y="76"/>
                    <a:pt x="303" y="57"/>
                  </a:cubicBezTo>
                  <a:cubicBezTo>
                    <a:pt x="287" y="27"/>
                    <a:pt x="221" y="10"/>
                    <a:pt x="193" y="20"/>
                  </a:cubicBezTo>
                  <a:close/>
                </a:path>
              </a:pathLst>
            </a:custGeom>
            <a:solidFill>
              <a:schemeClr val="tx1"/>
            </a:solidFill>
            <a:ln w="9525">
              <a:solidFill>
                <a:schemeClr val="tx1"/>
              </a:solidFill>
              <a:round/>
              <a:headEnd/>
              <a:tailEnd/>
            </a:ln>
          </p:spPr>
          <p:txBody>
            <a:bodyPr/>
            <a:lstStyle/>
            <a:p>
              <a:endParaRPr lang="en-US"/>
            </a:p>
          </p:txBody>
        </p:sp>
        <p:sp>
          <p:nvSpPr>
            <p:cNvPr id="40" name="Freeform 14"/>
            <p:cNvSpPr>
              <a:spLocks/>
            </p:cNvSpPr>
            <p:nvPr/>
          </p:nvSpPr>
          <p:spPr bwMode="auto">
            <a:xfrm>
              <a:off x="6934200" y="2362201"/>
              <a:ext cx="498475" cy="549275"/>
            </a:xfrm>
            <a:custGeom>
              <a:avLst/>
              <a:gdLst>
                <a:gd name="T0" fmla="*/ 2147483646 w 314"/>
                <a:gd name="T1" fmla="*/ 2147483646 h 346"/>
                <a:gd name="T2" fmla="*/ 2147483646 w 314"/>
                <a:gd name="T3" fmla="*/ 2147483646 h 346"/>
                <a:gd name="T4" fmla="*/ 2147483646 w 314"/>
                <a:gd name="T5" fmla="*/ 2147483646 h 346"/>
                <a:gd name="T6" fmla="*/ 2147483646 w 314"/>
                <a:gd name="T7" fmla="*/ 2147483646 h 346"/>
                <a:gd name="T8" fmla="*/ 2147483646 w 314"/>
                <a:gd name="T9" fmla="*/ 2147483646 h 346"/>
                <a:gd name="T10" fmla="*/ 2147483646 w 314"/>
                <a:gd name="T11" fmla="*/ 2147483646 h 346"/>
                <a:gd name="T12" fmla="*/ 2147483646 w 314"/>
                <a:gd name="T13" fmla="*/ 2147483646 h 346"/>
                <a:gd name="T14" fmla="*/ 2147483646 w 314"/>
                <a:gd name="T15" fmla="*/ 2147483646 h 346"/>
                <a:gd name="T16" fmla="*/ 2147483646 w 314"/>
                <a:gd name="T17" fmla="*/ 2147483646 h 346"/>
                <a:gd name="T18" fmla="*/ 2147483646 w 314"/>
                <a:gd name="T19" fmla="*/ 2147483646 h 346"/>
                <a:gd name="T20" fmla="*/ 2147483646 w 314"/>
                <a:gd name="T21" fmla="*/ 2147483646 h 346"/>
                <a:gd name="T22" fmla="*/ 2147483646 w 314"/>
                <a:gd name="T23" fmla="*/ 2147483646 h 3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4"/>
                <a:gd name="T37" fmla="*/ 0 h 346"/>
                <a:gd name="T38" fmla="*/ 314 w 314"/>
                <a:gd name="T39" fmla="*/ 346 h 3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4" h="346">
                  <a:moveTo>
                    <a:pt x="193" y="20"/>
                  </a:moveTo>
                  <a:cubicBezTo>
                    <a:pt x="134" y="0"/>
                    <a:pt x="164" y="3"/>
                    <a:pt x="104" y="12"/>
                  </a:cubicBezTo>
                  <a:cubicBezTo>
                    <a:pt x="89" y="17"/>
                    <a:pt x="71" y="16"/>
                    <a:pt x="60" y="27"/>
                  </a:cubicBezTo>
                  <a:cubicBezTo>
                    <a:pt x="54" y="32"/>
                    <a:pt x="56" y="42"/>
                    <a:pt x="52" y="49"/>
                  </a:cubicBezTo>
                  <a:cubicBezTo>
                    <a:pt x="48" y="57"/>
                    <a:pt x="42" y="64"/>
                    <a:pt x="37" y="71"/>
                  </a:cubicBezTo>
                  <a:cubicBezTo>
                    <a:pt x="11" y="156"/>
                    <a:pt x="0" y="173"/>
                    <a:pt x="30" y="300"/>
                  </a:cubicBezTo>
                  <a:cubicBezTo>
                    <a:pt x="37" y="330"/>
                    <a:pt x="112" y="339"/>
                    <a:pt x="133" y="345"/>
                  </a:cubicBezTo>
                  <a:cubicBezTo>
                    <a:pt x="177" y="342"/>
                    <a:pt x="223" y="346"/>
                    <a:pt x="266" y="337"/>
                  </a:cubicBezTo>
                  <a:cubicBezTo>
                    <a:pt x="267" y="337"/>
                    <a:pt x="281" y="294"/>
                    <a:pt x="281" y="293"/>
                  </a:cubicBezTo>
                  <a:cubicBezTo>
                    <a:pt x="294" y="237"/>
                    <a:pt x="302" y="179"/>
                    <a:pt x="311" y="123"/>
                  </a:cubicBezTo>
                  <a:cubicBezTo>
                    <a:pt x="308" y="101"/>
                    <a:pt x="314" y="76"/>
                    <a:pt x="303" y="57"/>
                  </a:cubicBezTo>
                  <a:cubicBezTo>
                    <a:pt x="287" y="27"/>
                    <a:pt x="221" y="10"/>
                    <a:pt x="193" y="20"/>
                  </a:cubicBezTo>
                  <a:close/>
                </a:path>
              </a:pathLst>
            </a:custGeom>
            <a:solidFill>
              <a:schemeClr val="tx1"/>
            </a:solidFill>
            <a:ln w="9525">
              <a:solidFill>
                <a:schemeClr val="tx1"/>
              </a:solidFill>
              <a:round/>
              <a:headEnd/>
              <a:tailEnd/>
            </a:ln>
          </p:spPr>
          <p:txBody>
            <a:bodyPr/>
            <a:lstStyle/>
            <a:p>
              <a:endParaRPr lang="en-US"/>
            </a:p>
          </p:txBody>
        </p:sp>
        <p:sp>
          <p:nvSpPr>
            <p:cNvPr id="41" name="Freeform 15"/>
            <p:cNvSpPr>
              <a:spLocks/>
            </p:cNvSpPr>
            <p:nvPr/>
          </p:nvSpPr>
          <p:spPr bwMode="auto">
            <a:xfrm>
              <a:off x="7467600" y="2362201"/>
              <a:ext cx="498475" cy="549275"/>
            </a:xfrm>
            <a:custGeom>
              <a:avLst/>
              <a:gdLst>
                <a:gd name="T0" fmla="*/ 2147483646 w 314"/>
                <a:gd name="T1" fmla="*/ 2147483646 h 346"/>
                <a:gd name="T2" fmla="*/ 2147483646 w 314"/>
                <a:gd name="T3" fmla="*/ 2147483646 h 346"/>
                <a:gd name="T4" fmla="*/ 2147483646 w 314"/>
                <a:gd name="T5" fmla="*/ 2147483646 h 346"/>
                <a:gd name="T6" fmla="*/ 2147483646 w 314"/>
                <a:gd name="T7" fmla="*/ 2147483646 h 346"/>
                <a:gd name="T8" fmla="*/ 2147483646 w 314"/>
                <a:gd name="T9" fmla="*/ 2147483646 h 346"/>
                <a:gd name="T10" fmla="*/ 2147483646 w 314"/>
                <a:gd name="T11" fmla="*/ 2147483646 h 346"/>
                <a:gd name="T12" fmla="*/ 2147483646 w 314"/>
                <a:gd name="T13" fmla="*/ 2147483646 h 346"/>
                <a:gd name="T14" fmla="*/ 2147483646 w 314"/>
                <a:gd name="T15" fmla="*/ 2147483646 h 346"/>
                <a:gd name="T16" fmla="*/ 2147483646 w 314"/>
                <a:gd name="T17" fmla="*/ 2147483646 h 346"/>
                <a:gd name="T18" fmla="*/ 2147483646 w 314"/>
                <a:gd name="T19" fmla="*/ 2147483646 h 346"/>
                <a:gd name="T20" fmla="*/ 2147483646 w 314"/>
                <a:gd name="T21" fmla="*/ 2147483646 h 346"/>
                <a:gd name="T22" fmla="*/ 2147483646 w 314"/>
                <a:gd name="T23" fmla="*/ 2147483646 h 3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4"/>
                <a:gd name="T37" fmla="*/ 0 h 346"/>
                <a:gd name="T38" fmla="*/ 314 w 314"/>
                <a:gd name="T39" fmla="*/ 346 h 3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4" h="346">
                  <a:moveTo>
                    <a:pt x="193" y="20"/>
                  </a:moveTo>
                  <a:cubicBezTo>
                    <a:pt x="134" y="0"/>
                    <a:pt x="164" y="3"/>
                    <a:pt x="104" y="12"/>
                  </a:cubicBezTo>
                  <a:cubicBezTo>
                    <a:pt x="89" y="17"/>
                    <a:pt x="71" y="16"/>
                    <a:pt x="60" y="27"/>
                  </a:cubicBezTo>
                  <a:cubicBezTo>
                    <a:pt x="54" y="32"/>
                    <a:pt x="56" y="42"/>
                    <a:pt x="52" y="49"/>
                  </a:cubicBezTo>
                  <a:cubicBezTo>
                    <a:pt x="48" y="57"/>
                    <a:pt x="42" y="64"/>
                    <a:pt x="37" y="71"/>
                  </a:cubicBezTo>
                  <a:cubicBezTo>
                    <a:pt x="11" y="156"/>
                    <a:pt x="0" y="173"/>
                    <a:pt x="30" y="300"/>
                  </a:cubicBezTo>
                  <a:cubicBezTo>
                    <a:pt x="37" y="330"/>
                    <a:pt x="112" y="339"/>
                    <a:pt x="133" y="345"/>
                  </a:cubicBezTo>
                  <a:cubicBezTo>
                    <a:pt x="177" y="342"/>
                    <a:pt x="223" y="346"/>
                    <a:pt x="266" y="337"/>
                  </a:cubicBezTo>
                  <a:cubicBezTo>
                    <a:pt x="267" y="337"/>
                    <a:pt x="281" y="294"/>
                    <a:pt x="281" y="293"/>
                  </a:cubicBezTo>
                  <a:cubicBezTo>
                    <a:pt x="294" y="237"/>
                    <a:pt x="302" y="179"/>
                    <a:pt x="311" y="123"/>
                  </a:cubicBezTo>
                  <a:cubicBezTo>
                    <a:pt x="308" y="101"/>
                    <a:pt x="314" y="76"/>
                    <a:pt x="303" y="57"/>
                  </a:cubicBezTo>
                  <a:cubicBezTo>
                    <a:pt x="287" y="27"/>
                    <a:pt x="221" y="10"/>
                    <a:pt x="193" y="20"/>
                  </a:cubicBezTo>
                  <a:close/>
                </a:path>
              </a:pathLst>
            </a:custGeom>
            <a:solidFill>
              <a:schemeClr val="tx1"/>
            </a:solidFill>
            <a:ln w="9525">
              <a:solidFill>
                <a:schemeClr val="tx1"/>
              </a:solidFill>
              <a:round/>
              <a:headEnd/>
              <a:tailEnd/>
            </a:ln>
          </p:spPr>
          <p:txBody>
            <a:bodyPr/>
            <a:lstStyle/>
            <a:p>
              <a:endParaRPr lang="en-US"/>
            </a:p>
          </p:txBody>
        </p:sp>
        <p:sp>
          <p:nvSpPr>
            <p:cNvPr id="42" name="Freeform 18"/>
            <p:cNvSpPr>
              <a:spLocks/>
            </p:cNvSpPr>
            <p:nvPr/>
          </p:nvSpPr>
          <p:spPr bwMode="auto">
            <a:xfrm>
              <a:off x="6448425" y="1208089"/>
              <a:ext cx="3578225" cy="1230312"/>
            </a:xfrm>
            <a:custGeom>
              <a:avLst/>
              <a:gdLst>
                <a:gd name="T0" fmla="*/ 2147483646 w 2254"/>
                <a:gd name="T1" fmla="*/ 0 h 775"/>
                <a:gd name="T2" fmla="*/ 2147483646 w 2254"/>
                <a:gd name="T3" fmla="*/ 2147483646 h 775"/>
                <a:gd name="T4" fmla="*/ 2147483646 w 2254"/>
                <a:gd name="T5" fmla="*/ 2147483646 h 775"/>
                <a:gd name="T6" fmla="*/ 2147483646 w 2254"/>
                <a:gd name="T7" fmla="*/ 2147483646 h 775"/>
                <a:gd name="T8" fmla="*/ 2147483646 w 2254"/>
                <a:gd name="T9" fmla="*/ 2147483646 h 775"/>
                <a:gd name="T10" fmla="*/ 0 w 2254"/>
                <a:gd name="T11" fmla="*/ 2147483646 h 775"/>
                <a:gd name="T12" fmla="*/ 2147483646 w 2254"/>
                <a:gd name="T13" fmla="*/ 2147483646 h 775"/>
                <a:gd name="T14" fmla="*/ 2147483646 w 2254"/>
                <a:gd name="T15" fmla="*/ 2147483646 h 775"/>
                <a:gd name="T16" fmla="*/ 2147483646 w 2254"/>
                <a:gd name="T17" fmla="*/ 2147483646 h 775"/>
                <a:gd name="T18" fmla="*/ 2147483646 w 2254"/>
                <a:gd name="T19" fmla="*/ 2147483646 h 775"/>
                <a:gd name="T20" fmla="*/ 2147483646 w 2254"/>
                <a:gd name="T21" fmla="*/ 2147483646 h 775"/>
                <a:gd name="T22" fmla="*/ 2147483646 w 2254"/>
                <a:gd name="T23" fmla="*/ 2147483646 h 775"/>
                <a:gd name="T24" fmla="*/ 2147483646 w 2254"/>
                <a:gd name="T25" fmla="*/ 2147483646 h 775"/>
                <a:gd name="T26" fmla="*/ 2147483646 w 2254"/>
                <a:gd name="T27" fmla="*/ 2147483646 h 775"/>
                <a:gd name="T28" fmla="*/ 2147483646 w 2254"/>
                <a:gd name="T29" fmla="*/ 2147483646 h 775"/>
                <a:gd name="T30" fmla="*/ 2147483646 w 2254"/>
                <a:gd name="T31" fmla="*/ 2147483646 h 775"/>
                <a:gd name="T32" fmla="*/ 2147483646 w 2254"/>
                <a:gd name="T33" fmla="*/ 2147483646 h 775"/>
                <a:gd name="T34" fmla="*/ 2147483646 w 2254"/>
                <a:gd name="T35" fmla="*/ 2147483646 h 775"/>
                <a:gd name="T36" fmla="*/ 2147483646 w 2254"/>
                <a:gd name="T37" fmla="*/ 2147483646 h 7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54"/>
                <a:gd name="T58" fmla="*/ 0 h 775"/>
                <a:gd name="T59" fmla="*/ 2254 w 2254"/>
                <a:gd name="T60" fmla="*/ 775 h 7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54" h="775">
                  <a:moveTo>
                    <a:pt x="7" y="0"/>
                  </a:moveTo>
                  <a:cubicBezTo>
                    <a:pt x="15" y="51"/>
                    <a:pt x="31" y="98"/>
                    <a:pt x="44" y="148"/>
                  </a:cubicBezTo>
                  <a:cubicBezTo>
                    <a:pt x="51" y="225"/>
                    <a:pt x="61" y="300"/>
                    <a:pt x="66" y="377"/>
                  </a:cubicBezTo>
                  <a:cubicBezTo>
                    <a:pt x="64" y="429"/>
                    <a:pt x="63" y="480"/>
                    <a:pt x="59" y="532"/>
                  </a:cubicBezTo>
                  <a:cubicBezTo>
                    <a:pt x="56" y="562"/>
                    <a:pt x="35" y="594"/>
                    <a:pt x="22" y="620"/>
                  </a:cubicBezTo>
                  <a:cubicBezTo>
                    <a:pt x="11" y="643"/>
                    <a:pt x="8" y="670"/>
                    <a:pt x="0" y="694"/>
                  </a:cubicBezTo>
                  <a:cubicBezTo>
                    <a:pt x="10" y="760"/>
                    <a:pt x="23" y="757"/>
                    <a:pt x="96" y="761"/>
                  </a:cubicBezTo>
                  <a:cubicBezTo>
                    <a:pt x="226" y="768"/>
                    <a:pt x="357" y="770"/>
                    <a:pt x="487" y="775"/>
                  </a:cubicBezTo>
                  <a:cubicBezTo>
                    <a:pt x="675" y="771"/>
                    <a:pt x="806" y="755"/>
                    <a:pt x="982" y="746"/>
                  </a:cubicBezTo>
                  <a:cubicBezTo>
                    <a:pt x="1303" y="749"/>
                    <a:pt x="1604" y="760"/>
                    <a:pt x="1920" y="746"/>
                  </a:cubicBezTo>
                  <a:cubicBezTo>
                    <a:pt x="1924" y="746"/>
                    <a:pt x="1960" y="732"/>
                    <a:pt x="1964" y="731"/>
                  </a:cubicBezTo>
                  <a:cubicBezTo>
                    <a:pt x="1974" y="716"/>
                    <a:pt x="1991" y="704"/>
                    <a:pt x="1993" y="687"/>
                  </a:cubicBezTo>
                  <a:cubicBezTo>
                    <a:pt x="2002" y="619"/>
                    <a:pt x="1990" y="644"/>
                    <a:pt x="2016" y="606"/>
                  </a:cubicBezTo>
                  <a:cubicBezTo>
                    <a:pt x="2029" y="564"/>
                    <a:pt x="2022" y="528"/>
                    <a:pt x="2060" y="502"/>
                  </a:cubicBezTo>
                  <a:cubicBezTo>
                    <a:pt x="2094" y="451"/>
                    <a:pt x="2079" y="473"/>
                    <a:pt x="2104" y="436"/>
                  </a:cubicBezTo>
                  <a:cubicBezTo>
                    <a:pt x="2109" y="429"/>
                    <a:pt x="2119" y="414"/>
                    <a:pt x="2119" y="414"/>
                  </a:cubicBezTo>
                  <a:cubicBezTo>
                    <a:pt x="2134" y="364"/>
                    <a:pt x="2148" y="319"/>
                    <a:pt x="2193" y="288"/>
                  </a:cubicBezTo>
                  <a:cubicBezTo>
                    <a:pt x="2207" y="243"/>
                    <a:pt x="2218" y="195"/>
                    <a:pt x="2244" y="155"/>
                  </a:cubicBezTo>
                  <a:cubicBezTo>
                    <a:pt x="2243" y="136"/>
                    <a:pt x="2254" y="39"/>
                    <a:pt x="2222" y="7"/>
                  </a:cubicBezTo>
                </a:path>
              </a:pathLst>
            </a:custGeom>
            <a:solidFill>
              <a:srgbClr val="993300"/>
            </a:solidFill>
            <a:ln w="9525">
              <a:solidFill>
                <a:schemeClr val="tx1"/>
              </a:solidFill>
              <a:round/>
              <a:headEnd/>
              <a:tailEnd/>
            </a:ln>
          </p:spPr>
          <p:txBody>
            <a:bodyPr/>
            <a:lstStyle/>
            <a:p>
              <a:endParaRPr lang="en-US"/>
            </a:p>
          </p:txBody>
        </p:sp>
        <p:sp>
          <p:nvSpPr>
            <p:cNvPr id="43" name="Freeform 19"/>
            <p:cNvSpPr>
              <a:spLocks/>
            </p:cNvSpPr>
            <p:nvPr/>
          </p:nvSpPr>
          <p:spPr bwMode="auto">
            <a:xfrm>
              <a:off x="5967413" y="2144714"/>
              <a:ext cx="515937" cy="47625"/>
            </a:xfrm>
            <a:custGeom>
              <a:avLst/>
              <a:gdLst>
                <a:gd name="T0" fmla="*/ 0 w 325"/>
                <a:gd name="T1" fmla="*/ 2147483646 h 30"/>
                <a:gd name="T2" fmla="*/ 2147483646 w 325"/>
                <a:gd name="T3" fmla="*/ 2147483646 h 30"/>
                <a:gd name="T4" fmla="*/ 2147483646 w 325"/>
                <a:gd name="T5" fmla="*/ 0 h 30"/>
                <a:gd name="T6" fmla="*/ 0 60000 65536"/>
                <a:gd name="T7" fmla="*/ 0 60000 65536"/>
                <a:gd name="T8" fmla="*/ 0 60000 65536"/>
                <a:gd name="T9" fmla="*/ 0 w 325"/>
                <a:gd name="T10" fmla="*/ 0 h 30"/>
                <a:gd name="T11" fmla="*/ 325 w 325"/>
                <a:gd name="T12" fmla="*/ 30 h 30"/>
              </a:gdLst>
              <a:ahLst/>
              <a:cxnLst>
                <a:cxn ang="T6">
                  <a:pos x="T0" y="T1"/>
                </a:cxn>
                <a:cxn ang="T7">
                  <a:pos x="T2" y="T3"/>
                </a:cxn>
                <a:cxn ang="T8">
                  <a:pos x="T4" y="T5"/>
                </a:cxn>
              </a:cxnLst>
              <a:rect l="T9" t="T10" r="T11" b="T12"/>
              <a:pathLst>
                <a:path w="325" h="30">
                  <a:moveTo>
                    <a:pt x="0" y="30"/>
                  </a:moveTo>
                  <a:cubicBezTo>
                    <a:pt x="61" y="28"/>
                    <a:pt x="123" y="27"/>
                    <a:pt x="184" y="23"/>
                  </a:cubicBezTo>
                  <a:cubicBezTo>
                    <a:pt x="231" y="20"/>
                    <a:pt x="278" y="0"/>
                    <a:pt x="32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4" name="Group 6"/>
            <p:cNvGrpSpPr>
              <a:grpSpLocks noChangeAspect="1"/>
            </p:cNvGrpSpPr>
            <p:nvPr/>
          </p:nvGrpSpPr>
          <p:grpSpPr bwMode="auto">
            <a:xfrm>
              <a:off x="7473950" y="3022601"/>
              <a:ext cx="247650" cy="238125"/>
              <a:chOff x="1380" y="723"/>
              <a:chExt cx="2999" cy="2877"/>
            </a:xfrm>
          </p:grpSpPr>
          <p:grpSp>
            <p:nvGrpSpPr>
              <p:cNvPr id="60" name="Group 7"/>
              <p:cNvGrpSpPr>
                <a:grpSpLocks noChangeAspect="1"/>
              </p:cNvGrpSpPr>
              <p:nvPr/>
            </p:nvGrpSpPr>
            <p:grpSpPr bwMode="auto">
              <a:xfrm>
                <a:off x="2928" y="723"/>
                <a:ext cx="1451" cy="2877"/>
                <a:chOff x="1977" y="1384"/>
                <a:chExt cx="827" cy="1640"/>
              </a:xfrm>
            </p:grpSpPr>
            <p:sp>
              <p:nvSpPr>
                <p:cNvPr id="66"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67"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68"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 name="Group 12"/>
              <p:cNvGrpSpPr>
                <a:grpSpLocks noChangeAspect="1"/>
              </p:cNvGrpSpPr>
              <p:nvPr/>
            </p:nvGrpSpPr>
            <p:grpSpPr bwMode="auto">
              <a:xfrm flipH="1">
                <a:off x="1380" y="723"/>
                <a:ext cx="1451" cy="2877"/>
                <a:chOff x="1977" y="1384"/>
                <a:chExt cx="827" cy="1640"/>
              </a:xfrm>
            </p:grpSpPr>
            <p:sp>
              <p:nvSpPr>
                <p:cNvPr id="62"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63"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64"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5" name="Oval 4"/>
            <p:cNvSpPr>
              <a:spLocks noChangeAspect="1" noChangeArrowheads="1"/>
            </p:cNvSpPr>
            <p:nvPr/>
          </p:nvSpPr>
          <p:spPr bwMode="auto">
            <a:xfrm>
              <a:off x="6551613" y="2430464"/>
              <a:ext cx="139700" cy="139700"/>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46" name="Group 6"/>
            <p:cNvGrpSpPr>
              <a:grpSpLocks noChangeAspect="1"/>
            </p:cNvGrpSpPr>
            <p:nvPr/>
          </p:nvGrpSpPr>
          <p:grpSpPr bwMode="auto">
            <a:xfrm>
              <a:off x="7877175" y="2874964"/>
              <a:ext cx="247650" cy="238125"/>
              <a:chOff x="1380" y="723"/>
              <a:chExt cx="2999" cy="2877"/>
            </a:xfrm>
          </p:grpSpPr>
          <p:grpSp>
            <p:nvGrpSpPr>
              <p:cNvPr id="50" name="Group 7"/>
              <p:cNvGrpSpPr>
                <a:grpSpLocks noChangeAspect="1"/>
              </p:cNvGrpSpPr>
              <p:nvPr/>
            </p:nvGrpSpPr>
            <p:grpSpPr bwMode="auto">
              <a:xfrm>
                <a:off x="2928" y="723"/>
                <a:ext cx="1451" cy="2877"/>
                <a:chOff x="1977" y="1384"/>
                <a:chExt cx="827" cy="1640"/>
              </a:xfrm>
            </p:grpSpPr>
            <p:sp>
              <p:nvSpPr>
                <p:cNvPr id="56"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57"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58"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1" name="Group 12"/>
              <p:cNvGrpSpPr>
                <a:grpSpLocks noChangeAspect="1"/>
              </p:cNvGrpSpPr>
              <p:nvPr/>
            </p:nvGrpSpPr>
            <p:grpSpPr bwMode="auto">
              <a:xfrm flipH="1">
                <a:off x="1380" y="723"/>
                <a:ext cx="1451" cy="2877"/>
                <a:chOff x="1977" y="1384"/>
                <a:chExt cx="827" cy="1640"/>
              </a:xfrm>
            </p:grpSpPr>
            <p:sp>
              <p:nvSpPr>
                <p:cNvPr id="52"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53"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54"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7" name="Oval 4"/>
            <p:cNvSpPr>
              <a:spLocks noChangeAspect="1" noChangeArrowheads="1"/>
            </p:cNvSpPr>
            <p:nvPr/>
          </p:nvSpPr>
          <p:spPr bwMode="auto">
            <a:xfrm>
              <a:off x="7650163" y="2417764"/>
              <a:ext cx="173037" cy="173037"/>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8" name="Oval 4"/>
            <p:cNvSpPr>
              <a:spLocks noChangeAspect="1" noChangeArrowheads="1"/>
            </p:cNvSpPr>
            <p:nvPr/>
          </p:nvSpPr>
          <p:spPr bwMode="auto">
            <a:xfrm>
              <a:off x="7097713" y="2424114"/>
              <a:ext cx="150812" cy="152400"/>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9" name="Isosceles Triangle 172"/>
            <p:cNvSpPr>
              <a:spLocks noChangeArrowheads="1"/>
            </p:cNvSpPr>
            <p:nvPr/>
          </p:nvSpPr>
          <p:spPr bwMode="auto">
            <a:xfrm rot="5400000">
              <a:off x="8224837" y="3070227"/>
              <a:ext cx="155575" cy="63500"/>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sp>
        <p:nvSpPr>
          <p:cNvPr id="156" name="Rectangle 155"/>
          <p:cNvSpPr/>
          <p:nvPr/>
        </p:nvSpPr>
        <p:spPr>
          <a:xfrm>
            <a:off x="342202" y="125086"/>
            <a:ext cx="11471028" cy="646331"/>
          </a:xfrm>
          <a:prstGeom prst="rect">
            <a:avLst/>
          </a:prstGeom>
        </p:spPr>
        <p:txBody>
          <a:bodyPr wrap="square">
            <a:spAutoFit/>
          </a:bodyPr>
          <a:lstStyle/>
          <a:p>
            <a:pPr algn="ctr">
              <a:defRPr/>
            </a:pPr>
            <a:r>
              <a:rPr lang="en-US" sz="3600" dirty="0"/>
              <a:t>Glomerular filtration </a:t>
            </a:r>
            <a:r>
              <a:rPr lang="en-US" sz="3600" dirty="0" smtClean="0"/>
              <a:t>barrier proximal </a:t>
            </a:r>
            <a:r>
              <a:rPr lang="en-US" sz="3600" dirty="0"/>
              <a:t>versus distal zones</a:t>
            </a:r>
            <a:endParaRPr lang="en-US" sz="3600" dirty="0">
              <a:effectLst>
                <a:outerShdw blurRad="38100" dist="38100" dir="2700000" algn="tl">
                  <a:srgbClr val="C0C0C0"/>
                </a:outerShdw>
              </a:effectLst>
            </a:endParaRPr>
          </a:p>
        </p:txBody>
      </p:sp>
      <p:cxnSp>
        <p:nvCxnSpPr>
          <p:cNvPr id="157" name="Straight Arrow Connector 2"/>
          <p:cNvCxnSpPr>
            <a:cxnSpLocks noChangeShapeType="1"/>
          </p:cNvCxnSpPr>
          <p:nvPr/>
        </p:nvCxnSpPr>
        <p:spPr bwMode="auto">
          <a:xfrm flipV="1">
            <a:off x="8399561" y="1981200"/>
            <a:ext cx="60325" cy="2811463"/>
          </a:xfrm>
          <a:prstGeom prst="straightConnector1">
            <a:avLst/>
          </a:prstGeom>
          <a:noFill/>
          <a:ln w="76200" algn="ctr">
            <a:solidFill>
              <a:srgbClr val="0033CC"/>
            </a:solidFill>
            <a:round/>
            <a:headEnd/>
            <a:tailEnd type="triangle" w="med" len="med"/>
          </a:ln>
          <a:extLst>
            <a:ext uri="{909E8E84-426E-40DD-AFC4-6F175D3DCCD1}">
              <a14:hiddenFill xmlns:a14="http://schemas.microsoft.com/office/drawing/2010/main">
                <a:noFill/>
              </a14:hiddenFill>
            </a:ext>
          </a:extLst>
        </p:spPr>
      </p:cxnSp>
      <p:sp>
        <p:nvSpPr>
          <p:cNvPr id="159" name="TextBox 158"/>
          <p:cNvSpPr txBox="1"/>
          <p:nvPr/>
        </p:nvSpPr>
        <p:spPr>
          <a:xfrm>
            <a:off x="8604729" y="846864"/>
            <a:ext cx="3612446" cy="2677656"/>
          </a:xfrm>
          <a:prstGeom prst="rect">
            <a:avLst/>
          </a:prstGeom>
          <a:noFill/>
        </p:spPr>
        <p:txBody>
          <a:bodyPr wrap="square" rtlCol="0">
            <a:spAutoFit/>
          </a:bodyPr>
          <a:lstStyle/>
          <a:p>
            <a:pPr>
              <a:spcBef>
                <a:spcPct val="0"/>
              </a:spcBef>
              <a:buFontTx/>
              <a:buNone/>
              <a:defRPr/>
            </a:pPr>
            <a:r>
              <a:rPr lang="en-US" altLang="en-US" dirty="0" smtClean="0"/>
              <a:t>The complexing of the antigen and antibody in the </a:t>
            </a:r>
            <a:r>
              <a:rPr lang="en-US" altLang="en-US" b="1" dirty="0" smtClean="0"/>
              <a:t>distal zone </a:t>
            </a:r>
            <a:r>
              <a:rPr lang="en-US" altLang="en-US" dirty="0" smtClean="0"/>
              <a:t>(sub-/epithelial space) of </a:t>
            </a:r>
            <a:r>
              <a:rPr lang="en-US" altLang="en-US" dirty="0"/>
              <a:t>the glomerular basement </a:t>
            </a:r>
            <a:r>
              <a:rPr lang="en-US" altLang="en-US" dirty="0" smtClean="0"/>
              <a:t>membrane:</a:t>
            </a:r>
            <a:endParaRPr lang="en-US" altLang="en-US" dirty="0"/>
          </a:p>
          <a:p>
            <a:pPr marL="342900" indent="-342900">
              <a:spcBef>
                <a:spcPct val="0"/>
              </a:spcBef>
              <a:buFontTx/>
              <a:buAutoNum type="arabicPeriod"/>
              <a:defRPr/>
            </a:pPr>
            <a:r>
              <a:rPr lang="en-US" altLang="en-US" dirty="0"/>
              <a:t>are non-inflammatory</a:t>
            </a:r>
          </a:p>
          <a:p>
            <a:pPr marL="342900" indent="-342900">
              <a:spcBef>
                <a:spcPct val="0"/>
              </a:spcBef>
              <a:buFontTx/>
              <a:buAutoNum type="arabicPeriod"/>
              <a:defRPr/>
            </a:pPr>
            <a:r>
              <a:rPr lang="en-US" altLang="en-US" dirty="0"/>
              <a:t>affect podocytes (epithelial cells)</a:t>
            </a:r>
          </a:p>
          <a:p>
            <a:pPr>
              <a:spcBef>
                <a:spcPct val="0"/>
              </a:spcBef>
              <a:defRPr/>
            </a:pPr>
            <a:r>
              <a:rPr lang="en-US" altLang="en-US" dirty="0"/>
              <a:t>with alteration of the filtration barrier resulting in </a:t>
            </a:r>
            <a:r>
              <a:rPr lang="en-US" altLang="en-US" b="1" i="1" dirty="0">
                <a:solidFill>
                  <a:srgbClr val="0000FF"/>
                </a:solidFill>
              </a:rPr>
              <a:t>proteinuria</a:t>
            </a:r>
            <a:endParaRPr lang="en-US" altLang="en-US" dirty="0">
              <a:solidFill>
                <a:srgbClr val="0000FF"/>
              </a:solidFill>
            </a:endParaRPr>
          </a:p>
          <a:p>
            <a:pPr>
              <a:spcBef>
                <a:spcPct val="0"/>
              </a:spcBef>
              <a:buFontTx/>
              <a:buNone/>
              <a:defRPr/>
            </a:pPr>
            <a:endParaRPr lang="en-US" altLang="en-US" dirty="0" smtClean="0"/>
          </a:p>
        </p:txBody>
      </p:sp>
      <p:sp>
        <p:nvSpPr>
          <p:cNvPr id="8" name="Slide Number Placeholder 7"/>
          <p:cNvSpPr>
            <a:spLocks noGrp="1"/>
          </p:cNvSpPr>
          <p:nvPr>
            <p:ph type="sldNum" sz="quarter" idx="12"/>
          </p:nvPr>
        </p:nvSpPr>
        <p:spPr/>
        <p:txBody>
          <a:bodyPr/>
          <a:lstStyle/>
          <a:p>
            <a:fld id="{28A9F5CF-8439-4EA8-BB16-A2FBA1A87F1A}" type="slidenum">
              <a:rPr lang="en-US" smtClean="0"/>
              <a:pPr/>
              <a:t>20</a:t>
            </a:fld>
            <a:endParaRPr lang="en-US"/>
          </a:p>
        </p:txBody>
      </p:sp>
    </p:spTree>
    <p:custDataLst>
      <p:tags r:id="rId1"/>
    </p:custDataLst>
    <p:extLst>
      <p:ext uri="{BB962C8B-B14F-4D97-AF65-F5344CB8AC3E}">
        <p14:creationId xmlns:p14="http://schemas.microsoft.com/office/powerpoint/2010/main" val="343085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p:cNvGrpSpPr>
          <p:nvPr/>
        </p:nvGrpSpPr>
        <p:grpSpPr>
          <a:xfrm>
            <a:off x="10319888" y="4919246"/>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5602" name="Text Box 4"/>
          <p:cNvSpPr txBox="1">
            <a:spLocks noChangeArrowheads="1"/>
          </p:cNvSpPr>
          <p:nvPr/>
        </p:nvSpPr>
        <p:spPr bwMode="auto">
          <a:xfrm>
            <a:off x="577780" y="1882099"/>
            <a:ext cx="11105534" cy="4339650"/>
          </a:xfrm>
          <a:prstGeom prst="rect">
            <a:avLst/>
          </a:prstGeom>
          <a:noFill/>
          <a:ln>
            <a:noFill/>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endParaRPr lang="en-US" altLang="en-US" sz="1800" dirty="0"/>
          </a:p>
          <a:p>
            <a:pPr algn="ctr">
              <a:spcBef>
                <a:spcPct val="0"/>
              </a:spcBef>
              <a:buFontTx/>
              <a:buNone/>
              <a:defRPr/>
            </a:pPr>
            <a:endParaRPr lang="en-US" altLang="en-US" sz="1800" dirty="0" smtClean="0"/>
          </a:p>
          <a:p>
            <a:pPr>
              <a:spcBef>
                <a:spcPct val="0"/>
              </a:spcBef>
              <a:buFontTx/>
              <a:buNone/>
              <a:defRPr/>
            </a:pPr>
            <a:r>
              <a:rPr lang="en-US" altLang="en-US" sz="2400" dirty="0" smtClean="0">
                <a:latin typeface="+mn-lt"/>
              </a:rPr>
              <a:t>- the </a:t>
            </a:r>
            <a:r>
              <a:rPr lang="en-US" altLang="en-US" sz="2400" dirty="0">
                <a:latin typeface="+mn-lt"/>
              </a:rPr>
              <a:t>complexing of the antigen and antibody in the sub-epithelial space is </a:t>
            </a:r>
            <a:r>
              <a:rPr lang="en-US" altLang="en-US" sz="2400" b="1" dirty="0" smtClean="0">
                <a:latin typeface="+mn-lt"/>
              </a:rPr>
              <a:t>unique </a:t>
            </a:r>
          </a:p>
          <a:p>
            <a:pPr>
              <a:spcBef>
                <a:spcPct val="0"/>
              </a:spcBef>
              <a:buFontTx/>
              <a:buNone/>
              <a:defRPr/>
            </a:pPr>
            <a:r>
              <a:rPr lang="en-US" altLang="en-US" sz="2400" dirty="0" smtClean="0">
                <a:latin typeface="+mn-lt"/>
              </a:rPr>
              <a:t>because </a:t>
            </a:r>
            <a:r>
              <a:rPr lang="en-US" altLang="en-US" sz="2400" dirty="0">
                <a:latin typeface="+mn-lt"/>
              </a:rPr>
              <a:t>the binding occurs on the urinary side of the glomerular </a:t>
            </a:r>
            <a:r>
              <a:rPr lang="en-US" altLang="en-US" sz="2400" dirty="0" smtClean="0">
                <a:latin typeface="+mn-lt"/>
              </a:rPr>
              <a:t>basement membrane</a:t>
            </a:r>
          </a:p>
          <a:p>
            <a:pPr>
              <a:spcBef>
                <a:spcPct val="0"/>
              </a:spcBef>
              <a:buFontTx/>
              <a:buNone/>
              <a:defRPr/>
            </a:pPr>
            <a:endParaRPr lang="en-US" altLang="en-US" sz="2400" dirty="0">
              <a:latin typeface="+mn-lt"/>
            </a:endParaRPr>
          </a:p>
          <a:p>
            <a:pPr>
              <a:spcBef>
                <a:spcPct val="0"/>
              </a:spcBef>
              <a:buFontTx/>
              <a:buNone/>
              <a:defRPr/>
            </a:pPr>
            <a:r>
              <a:rPr lang="en-US" altLang="en-US" sz="2400" dirty="0" smtClean="0">
                <a:latin typeface="+mn-lt"/>
              </a:rPr>
              <a:t>- the </a:t>
            </a:r>
            <a:r>
              <a:rPr lang="en-US" altLang="en-US" sz="2400" dirty="0">
                <a:latin typeface="+mn-lt"/>
              </a:rPr>
              <a:t>subsequent activation of complement and </a:t>
            </a:r>
            <a:r>
              <a:rPr lang="en-US" altLang="en-US" sz="2400" dirty="0" smtClean="0">
                <a:latin typeface="+mn-lt"/>
              </a:rPr>
              <a:t>cytokine factors </a:t>
            </a:r>
            <a:r>
              <a:rPr lang="en-US" altLang="en-US" sz="2400" dirty="0">
                <a:latin typeface="+mn-lt"/>
              </a:rPr>
              <a:t>is </a:t>
            </a:r>
            <a:r>
              <a:rPr lang="en-US" altLang="en-US" sz="2400" b="1" dirty="0" smtClean="0">
                <a:latin typeface="+mn-lt"/>
              </a:rPr>
              <a:t>modified (reduced) </a:t>
            </a:r>
          </a:p>
          <a:p>
            <a:pPr>
              <a:spcBef>
                <a:spcPct val="0"/>
              </a:spcBef>
              <a:buFontTx/>
              <a:buNone/>
              <a:defRPr/>
            </a:pPr>
            <a:r>
              <a:rPr lang="en-US" altLang="en-US" sz="2400" dirty="0" smtClean="0">
                <a:latin typeface="+mn-lt"/>
              </a:rPr>
              <a:t>because </a:t>
            </a:r>
            <a:r>
              <a:rPr lang="en-US" altLang="en-US" sz="2400" dirty="0">
                <a:latin typeface="+mn-lt"/>
              </a:rPr>
              <a:t>the site of the deposit is </a:t>
            </a:r>
            <a:r>
              <a:rPr lang="en-US" altLang="en-US" sz="2400" dirty="0">
                <a:solidFill>
                  <a:srgbClr val="FF0000"/>
                </a:solidFill>
                <a:latin typeface="+mn-lt"/>
              </a:rPr>
              <a:t>remote</a:t>
            </a:r>
            <a:r>
              <a:rPr lang="en-US" altLang="en-US" sz="2400" dirty="0">
                <a:latin typeface="+mn-lt"/>
              </a:rPr>
              <a:t> from the </a:t>
            </a:r>
            <a:r>
              <a:rPr lang="en-US" altLang="en-US" sz="2400" dirty="0" smtClean="0">
                <a:latin typeface="+mn-lt"/>
              </a:rPr>
              <a:t>activators that </a:t>
            </a:r>
            <a:r>
              <a:rPr lang="en-US" altLang="en-US" sz="2400" dirty="0">
                <a:latin typeface="+mn-lt"/>
              </a:rPr>
              <a:t>are normally present in the </a:t>
            </a:r>
            <a:r>
              <a:rPr lang="en-US" altLang="en-US" sz="2400" dirty="0" smtClean="0">
                <a:latin typeface="+mn-lt"/>
              </a:rPr>
              <a:t>circulation (“non-inflammatory”)</a:t>
            </a:r>
          </a:p>
          <a:p>
            <a:pPr>
              <a:spcBef>
                <a:spcPct val="0"/>
              </a:spcBef>
              <a:buFontTx/>
              <a:buNone/>
              <a:defRPr/>
            </a:pPr>
            <a:endParaRPr lang="en-US" altLang="en-US" sz="2400" dirty="0">
              <a:latin typeface="+mn-lt"/>
            </a:endParaRPr>
          </a:p>
          <a:p>
            <a:pPr>
              <a:spcBef>
                <a:spcPct val="0"/>
              </a:spcBef>
              <a:buNone/>
              <a:defRPr/>
            </a:pPr>
            <a:r>
              <a:rPr lang="en-US" altLang="en-US" sz="2400" dirty="0" smtClean="0">
                <a:latin typeface="+mn-lt"/>
              </a:rPr>
              <a:t>- </a:t>
            </a:r>
            <a:r>
              <a:rPr lang="en-US" altLang="en-US" sz="2400" dirty="0">
                <a:latin typeface="+mn-lt"/>
              </a:rPr>
              <a:t>affect podocytes (epithelial cells</a:t>
            </a:r>
            <a:r>
              <a:rPr lang="en-US" altLang="en-US" sz="2400" dirty="0" smtClean="0">
                <a:latin typeface="+mn-lt"/>
              </a:rPr>
              <a:t>) with </a:t>
            </a:r>
            <a:r>
              <a:rPr lang="en-US" altLang="en-US" sz="2400" dirty="0">
                <a:latin typeface="+mn-lt"/>
              </a:rPr>
              <a:t>alteration of the filtration barrier resulting in </a:t>
            </a:r>
            <a:r>
              <a:rPr lang="en-US" altLang="en-US" sz="2400" b="1" i="1" dirty="0">
                <a:solidFill>
                  <a:srgbClr val="0000FF"/>
                </a:solidFill>
                <a:latin typeface="+mn-lt"/>
              </a:rPr>
              <a:t>proteinuria</a:t>
            </a:r>
            <a:endParaRPr lang="en-US" altLang="en-US" sz="2400" dirty="0">
              <a:solidFill>
                <a:srgbClr val="0000FF"/>
              </a:solidFill>
              <a:latin typeface="+mn-lt"/>
            </a:endParaRPr>
          </a:p>
          <a:p>
            <a:pPr>
              <a:spcBef>
                <a:spcPct val="0"/>
              </a:spcBef>
              <a:buFontTx/>
              <a:buNone/>
              <a:defRPr/>
            </a:pPr>
            <a:endParaRPr lang="en-US" altLang="en-US" sz="2400" dirty="0">
              <a:latin typeface="+mn-lt"/>
            </a:endParaRPr>
          </a:p>
        </p:txBody>
      </p:sp>
      <p:sp>
        <p:nvSpPr>
          <p:cNvPr id="3" name="TextBox 2"/>
          <p:cNvSpPr txBox="1"/>
          <p:nvPr/>
        </p:nvSpPr>
        <p:spPr>
          <a:xfrm>
            <a:off x="756943" y="1265449"/>
            <a:ext cx="11321777" cy="1200329"/>
          </a:xfrm>
          <a:prstGeom prst="rect">
            <a:avLst/>
          </a:prstGeom>
          <a:noFill/>
        </p:spPr>
        <p:txBody>
          <a:bodyPr wrap="square" rtlCol="0">
            <a:spAutoFit/>
          </a:bodyPr>
          <a:lstStyle/>
          <a:p>
            <a:r>
              <a:rPr lang="en-US" sz="3600" dirty="0" smtClean="0"/>
              <a:t>Immune complexing in distal zone of the glomerular filtration:</a:t>
            </a:r>
            <a:endParaRPr lang="en-US" sz="3600" dirty="0"/>
          </a:p>
        </p:txBody>
      </p:sp>
      <p:grpSp>
        <p:nvGrpSpPr>
          <p:cNvPr id="5" name="Group 4"/>
          <p:cNvGrpSpPr>
            <a:grpSpLocks/>
          </p:cNvGrpSpPr>
          <p:nvPr/>
        </p:nvGrpSpPr>
        <p:grpSpPr>
          <a:xfrm rot="16200000" flipV="1">
            <a:off x="0" y="-73047"/>
            <a:ext cx="1920240" cy="1920240"/>
            <a:chOff x="10098503" y="4523874"/>
            <a:chExt cx="2164937" cy="2357045"/>
          </a:xfrm>
        </p:grpSpPr>
        <p:sp>
          <p:nvSpPr>
            <p:cNvPr id="6" name="Right Triangle 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7" name="Straight Connector 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28A9F5CF-8439-4EA8-BB16-A2FBA1A87F1A}" type="slidenum">
              <a:rPr lang="en-US" smtClean="0"/>
              <a:pPr/>
              <a:t>21</a:t>
            </a:fld>
            <a:endParaRPr lang="en-US"/>
          </a:p>
        </p:txBody>
      </p:sp>
    </p:spTree>
    <p:custDataLst>
      <p:tags r:id="rId1"/>
    </p:custDataLst>
    <p:extLst>
      <p:ext uri="{BB962C8B-B14F-4D97-AF65-F5344CB8AC3E}">
        <p14:creationId xmlns:p14="http://schemas.microsoft.com/office/powerpoint/2010/main" val="2721331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0"/>
          <p:cNvSpPr>
            <a:spLocks/>
          </p:cNvSpPr>
          <p:nvPr/>
        </p:nvSpPr>
        <p:spPr bwMode="auto">
          <a:xfrm>
            <a:off x="632807" y="2708276"/>
            <a:ext cx="7737475" cy="1019175"/>
          </a:xfrm>
          <a:custGeom>
            <a:avLst/>
            <a:gdLst>
              <a:gd name="T0" fmla="*/ 2147483646 w 4874"/>
              <a:gd name="T1" fmla="*/ 2147483646 h 642"/>
              <a:gd name="T2" fmla="*/ 2147483646 w 4874"/>
              <a:gd name="T3" fmla="*/ 2147483646 h 642"/>
              <a:gd name="T4" fmla="*/ 2147483646 w 4874"/>
              <a:gd name="T5" fmla="*/ 2147483646 h 642"/>
              <a:gd name="T6" fmla="*/ 2147483646 w 4874"/>
              <a:gd name="T7" fmla="*/ 2147483646 h 642"/>
              <a:gd name="T8" fmla="*/ 2147483646 w 4874"/>
              <a:gd name="T9" fmla="*/ 2147483646 h 642"/>
              <a:gd name="T10" fmla="*/ 2147483646 w 4874"/>
              <a:gd name="T11" fmla="*/ 2147483646 h 642"/>
              <a:gd name="T12" fmla="*/ 2147483646 w 4874"/>
              <a:gd name="T13" fmla="*/ 2147483646 h 642"/>
              <a:gd name="T14" fmla="*/ 2147483646 w 4874"/>
              <a:gd name="T15" fmla="*/ 2147483646 h 642"/>
              <a:gd name="T16" fmla="*/ 2147483646 w 4874"/>
              <a:gd name="T17" fmla="*/ 0 h 642"/>
              <a:gd name="T18" fmla="*/ 2147483646 w 4874"/>
              <a:gd name="T19" fmla="*/ 2147483646 h 642"/>
              <a:gd name="T20" fmla="*/ 2147483646 w 4874"/>
              <a:gd name="T21" fmla="*/ 2147483646 h 642"/>
              <a:gd name="T22" fmla="*/ 2147483646 w 4874"/>
              <a:gd name="T23" fmla="*/ 2147483646 h 642"/>
              <a:gd name="T24" fmla="*/ 2147483646 w 4874"/>
              <a:gd name="T25" fmla="*/ 2147483646 h 642"/>
              <a:gd name="T26" fmla="*/ 2147483646 w 4874"/>
              <a:gd name="T27" fmla="*/ 2147483646 h 642"/>
              <a:gd name="T28" fmla="*/ 2147483646 w 4874"/>
              <a:gd name="T29" fmla="*/ 2147483646 h 642"/>
              <a:gd name="T30" fmla="*/ 2147483646 w 4874"/>
              <a:gd name="T31" fmla="*/ 2147483646 h 642"/>
              <a:gd name="T32" fmla="*/ 2147483646 w 4874"/>
              <a:gd name="T33" fmla="*/ 2147483646 h 642"/>
              <a:gd name="T34" fmla="*/ 2147483646 w 4874"/>
              <a:gd name="T35" fmla="*/ 2147483646 h 642"/>
              <a:gd name="T36" fmla="*/ 2147483646 w 4874"/>
              <a:gd name="T37" fmla="*/ 2147483646 h 642"/>
              <a:gd name="T38" fmla="*/ 2147483646 w 4874"/>
              <a:gd name="T39" fmla="*/ 2147483646 h 642"/>
              <a:gd name="T40" fmla="*/ 2147483646 w 4874"/>
              <a:gd name="T41" fmla="*/ 2147483646 h 642"/>
              <a:gd name="T42" fmla="*/ 2147483646 w 4874"/>
              <a:gd name="T43" fmla="*/ 2147483646 h 642"/>
              <a:gd name="T44" fmla="*/ 2147483646 w 4874"/>
              <a:gd name="T45" fmla="*/ 2147483646 h 642"/>
              <a:gd name="T46" fmla="*/ 2147483646 w 4874"/>
              <a:gd name="T47" fmla="*/ 2147483646 h 642"/>
              <a:gd name="T48" fmla="*/ 2147483646 w 4874"/>
              <a:gd name="T49" fmla="*/ 2147483646 h 642"/>
              <a:gd name="T50" fmla="*/ 2147483646 w 4874"/>
              <a:gd name="T51" fmla="*/ 2147483646 h 642"/>
              <a:gd name="T52" fmla="*/ 2147483646 w 4874"/>
              <a:gd name="T53" fmla="*/ 2147483646 h 642"/>
              <a:gd name="T54" fmla="*/ 2147483646 w 4874"/>
              <a:gd name="T55" fmla="*/ 2147483646 h 642"/>
              <a:gd name="T56" fmla="*/ 2147483646 w 4874"/>
              <a:gd name="T57" fmla="*/ 2147483646 h 642"/>
              <a:gd name="T58" fmla="*/ 2147483646 w 4874"/>
              <a:gd name="T59" fmla="*/ 2147483646 h 642"/>
              <a:gd name="T60" fmla="*/ 2147483646 w 4874"/>
              <a:gd name="T61" fmla="*/ 2147483646 h 642"/>
              <a:gd name="T62" fmla="*/ 2147483646 w 4874"/>
              <a:gd name="T63" fmla="*/ 2147483646 h 642"/>
              <a:gd name="T64" fmla="*/ 2147483646 w 4874"/>
              <a:gd name="T65" fmla="*/ 2147483646 h 642"/>
              <a:gd name="T66" fmla="*/ 2147483646 w 4874"/>
              <a:gd name="T67" fmla="*/ 2147483646 h 642"/>
              <a:gd name="T68" fmla="*/ 0 w 4874"/>
              <a:gd name="T69" fmla="*/ 2147483646 h 642"/>
              <a:gd name="T70" fmla="*/ 2147483646 w 4874"/>
              <a:gd name="T71" fmla="*/ 2147483646 h 642"/>
              <a:gd name="T72" fmla="*/ 2147483646 w 4874"/>
              <a:gd name="T73" fmla="*/ 2147483646 h 642"/>
              <a:gd name="T74" fmla="*/ 2147483646 w 4874"/>
              <a:gd name="T75" fmla="*/ 2147483646 h 642"/>
              <a:gd name="T76" fmla="*/ 2147483646 w 4874"/>
              <a:gd name="T77" fmla="*/ 2147483646 h 642"/>
              <a:gd name="T78" fmla="*/ 2147483646 w 4874"/>
              <a:gd name="T79" fmla="*/ 2147483646 h 6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74"/>
              <a:gd name="T121" fmla="*/ 0 h 642"/>
              <a:gd name="T122" fmla="*/ 4874 w 4874"/>
              <a:gd name="T123" fmla="*/ 642 h 6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74" h="642">
                <a:moveTo>
                  <a:pt x="67" y="111"/>
                </a:moveTo>
                <a:cubicBezTo>
                  <a:pt x="74" y="108"/>
                  <a:pt x="82" y="107"/>
                  <a:pt x="89" y="103"/>
                </a:cubicBezTo>
                <a:cubicBezTo>
                  <a:pt x="97" y="99"/>
                  <a:pt x="103" y="92"/>
                  <a:pt x="111" y="88"/>
                </a:cubicBezTo>
                <a:cubicBezTo>
                  <a:pt x="125" y="82"/>
                  <a:pt x="155" y="74"/>
                  <a:pt x="155" y="74"/>
                </a:cubicBezTo>
                <a:cubicBezTo>
                  <a:pt x="377" y="77"/>
                  <a:pt x="774" y="118"/>
                  <a:pt x="1027" y="59"/>
                </a:cubicBezTo>
                <a:cubicBezTo>
                  <a:pt x="1372" y="82"/>
                  <a:pt x="1580" y="70"/>
                  <a:pt x="2009" y="66"/>
                </a:cubicBezTo>
                <a:cubicBezTo>
                  <a:pt x="2081" y="72"/>
                  <a:pt x="2146" y="84"/>
                  <a:pt x="2216" y="96"/>
                </a:cubicBezTo>
                <a:cubicBezTo>
                  <a:pt x="2609" y="89"/>
                  <a:pt x="2997" y="60"/>
                  <a:pt x="3390" y="52"/>
                </a:cubicBezTo>
                <a:cubicBezTo>
                  <a:pt x="3512" y="41"/>
                  <a:pt x="3630" y="13"/>
                  <a:pt x="3752" y="0"/>
                </a:cubicBezTo>
                <a:cubicBezTo>
                  <a:pt x="3976" y="5"/>
                  <a:pt x="4099" y="12"/>
                  <a:pt x="4298" y="44"/>
                </a:cubicBezTo>
                <a:cubicBezTo>
                  <a:pt x="4346" y="61"/>
                  <a:pt x="4396" y="63"/>
                  <a:pt x="4446" y="74"/>
                </a:cubicBezTo>
                <a:cubicBezTo>
                  <a:pt x="4622" y="67"/>
                  <a:pt x="4623" y="62"/>
                  <a:pt x="4756" y="37"/>
                </a:cubicBezTo>
                <a:cubicBezTo>
                  <a:pt x="4776" y="39"/>
                  <a:pt x="4802" y="29"/>
                  <a:pt x="4815" y="44"/>
                </a:cubicBezTo>
                <a:cubicBezTo>
                  <a:pt x="4831" y="63"/>
                  <a:pt x="4819" y="93"/>
                  <a:pt x="4822" y="118"/>
                </a:cubicBezTo>
                <a:cubicBezTo>
                  <a:pt x="4826" y="148"/>
                  <a:pt x="4835" y="178"/>
                  <a:pt x="4844" y="207"/>
                </a:cubicBezTo>
                <a:cubicBezTo>
                  <a:pt x="4837" y="212"/>
                  <a:pt x="4830" y="217"/>
                  <a:pt x="4822" y="221"/>
                </a:cubicBezTo>
                <a:cubicBezTo>
                  <a:pt x="4815" y="224"/>
                  <a:pt x="4803" y="222"/>
                  <a:pt x="4800" y="229"/>
                </a:cubicBezTo>
                <a:cubicBezTo>
                  <a:pt x="4790" y="255"/>
                  <a:pt x="4827" y="291"/>
                  <a:pt x="4844" y="303"/>
                </a:cubicBezTo>
                <a:cubicBezTo>
                  <a:pt x="4853" y="327"/>
                  <a:pt x="4866" y="345"/>
                  <a:pt x="4874" y="369"/>
                </a:cubicBezTo>
                <a:cubicBezTo>
                  <a:pt x="4872" y="384"/>
                  <a:pt x="4874" y="400"/>
                  <a:pt x="4867" y="413"/>
                </a:cubicBezTo>
                <a:cubicBezTo>
                  <a:pt x="4863" y="420"/>
                  <a:pt x="4850" y="416"/>
                  <a:pt x="4844" y="421"/>
                </a:cubicBezTo>
                <a:cubicBezTo>
                  <a:pt x="4833" y="430"/>
                  <a:pt x="4827" y="452"/>
                  <a:pt x="4822" y="465"/>
                </a:cubicBezTo>
                <a:cubicBezTo>
                  <a:pt x="4815" y="524"/>
                  <a:pt x="4822" y="530"/>
                  <a:pt x="4771" y="546"/>
                </a:cubicBezTo>
                <a:cubicBezTo>
                  <a:pt x="4748" y="580"/>
                  <a:pt x="4747" y="599"/>
                  <a:pt x="4741" y="642"/>
                </a:cubicBezTo>
                <a:cubicBezTo>
                  <a:pt x="4680" y="627"/>
                  <a:pt x="4618" y="630"/>
                  <a:pt x="4556" y="620"/>
                </a:cubicBezTo>
                <a:cubicBezTo>
                  <a:pt x="4489" y="609"/>
                  <a:pt x="4424" y="588"/>
                  <a:pt x="4357" y="576"/>
                </a:cubicBezTo>
                <a:cubicBezTo>
                  <a:pt x="4224" y="551"/>
                  <a:pt x="4086" y="564"/>
                  <a:pt x="3951" y="561"/>
                </a:cubicBezTo>
                <a:cubicBezTo>
                  <a:pt x="3799" y="551"/>
                  <a:pt x="3662" y="523"/>
                  <a:pt x="3508" y="517"/>
                </a:cubicBezTo>
                <a:cubicBezTo>
                  <a:pt x="3338" y="519"/>
                  <a:pt x="3168" y="519"/>
                  <a:pt x="2998" y="524"/>
                </a:cubicBezTo>
                <a:cubicBezTo>
                  <a:pt x="2937" y="526"/>
                  <a:pt x="2868" y="548"/>
                  <a:pt x="2806" y="554"/>
                </a:cubicBezTo>
                <a:cubicBezTo>
                  <a:pt x="2713" y="548"/>
                  <a:pt x="2625" y="534"/>
                  <a:pt x="2533" y="524"/>
                </a:cubicBezTo>
                <a:cubicBezTo>
                  <a:pt x="2029" y="530"/>
                  <a:pt x="1629" y="537"/>
                  <a:pt x="1123" y="532"/>
                </a:cubicBezTo>
                <a:cubicBezTo>
                  <a:pt x="927" y="511"/>
                  <a:pt x="726" y="514"/>
                  <a:pt x="532" y="472"/>
                </a:cubicBezTo>
                <a:cubicBezTo>
                  <a:pt x="380" y="477"/>
                  <a:pt x="292" y="471"/>
                  <a:pt x="163" y="502"/>
                </a:cubicBezTo>
                <a:cubicBezTo>
                  <a:pt x="24" y="495"/>
                  <a:pt x="34" y="521"/>
                  <a:pt x="0" y="428"/>
                </a:cubicBezTo>
                <a:cubicBezTo>
                  <a:pt x="13" y="391"/>
                  <a:pt x="40" y="388"/>
                  <a:pt x="74" y="376"/>
                </a:cubicBezTo>
                <a:cubicBezTo>
                  <a:pt x="86" y="338"/>
                  <a:pt x="67" y="337"/>
                  <a:pt x="37" y="317"/>
                </a:cubicBezTo>
                <a:cubicBezTo>
                  <a:pt x="79" y="309"/>
                  <a:pt x="83" y="305"/>
                  <a:pt x="96" y="266"/>
                </a:cubicBezTo>
                <a:cubicBezTo>
                  <a:pt x="90" y="249"/>
                  <a:pt x="59" y="177"/>
                  <a:pt x="59" y="155"/>
                </a:cubicBezTo>
                <a:cubicBezTo>
                  <a:pt x="59" y="140"/>
                  <a:pt x="64" y="126"/>
                  <a:pt x="67" y="111"/>
                </a:cubicBezTo>
                <a:close/>
              </a:path>
            </a:pathLst>
          </a:custGeom>
          <a:solidFill>
            <a:srgbClr val="DDDDDD"/>
          </a:solidFill>
          <a:ln w="9525">
            <a:solidFill>
              <a:schemeClr val="tx1"/>
            </a:solidFill>
            <a:round/>
            <a:headEnd/>
            <a:tailEnd/>
          </a:ln>
        </p:spPr>
        <p:txBody>
          <a:bodyPr/>
          <a:lstStyle/>
          <a:p>
            <a:endParaRPr lang="en-US"/>
          </a:p>
        </p:txBody>
      </p:sp>
      <p:grpSp>
        <p:nvGrpSpPr>
          <p:cNvPr id="3" name="Group 2"/>
          <p:cNvGrpSpPr/>
          <p:nvPr/>
        </p:nvGrpSpPr>
        <p:grpSpPr>
          <a:xfrm>
            <a:off x="-178851" y="866990"/>
            <a:ext cx="8907356" cy="5721349"/>
            <a:chOff x="1676400" y="831851"/>
            <a:chExt cx="8848725" cy="5721349"/>
          </a:xfrm>
        </p:grpSpPr>
        <p:sp>
          <p:nvSpPr>
            <p:cNvPr id="4" name="Freeform 2"/>
            <p:cNvSpPr>
              <a:spLocks/>
            </p:cNvSpPr>
            <p:nvPr/>
          </p:nvSpPr>
          <p:spPr bwMode="auto">
            <a:xfrm>
              <a:off x="2746375" y="3892550"/>
              <a:ext cx="1376363" cy="317500"/>
            </a:xfrm>
            <a:custGeom>
              <a:avLst/>
              <a:gdLst>
                <a:gd name="T0" fmla="*/ 2147483646 w 867"/>
                <a:gd name="T1" fmla="*/ 2147483646 h 200"/>
                <a:gd name="T2" fmla="*/ 2147483646 w 867"/>
                <a:gd name="T3" fmla="*/ 2147483646 h 200"/>
                <a:gd name="T4" fmla="*/ 2147483646 w 867"/>
                <a:gd name="T5" fmla="*/ 2147483646 h 200"/>
                <a:gd name="T6" fmla="*/ 2147483646 w 867"/>
                <a:gd name="T7" fmla="*/ 2147483646 h 200"/>
                <a:gd name="T8" fmla="*/ 2147483646 w 867"/>
                <a:gd name="T9" fmla="*/ 2147483646 h 200"/>
                <a:gd name="T10" fmla="*/ 2147483646 w 867"/>
                <a:gd name="T11" fmla="*/ 2147483646 h 200"/>
                <a:gd name="T12" fmla="*/ 2147483646 w 867"/>
                <a:gd name="T13" fmla="*/ 2147483646 h 200"/>
                <a:gd name="T14" fmla="*/ 2147483646 w 867"/>
                <a:gd name="T15" fmla="*/ 2147483646 h 200"/>
                <a:gd name="T16" fmla="*/ 2147483646 w 867"/>
                <a:gd name="T17" fmla="*/ 2147483646 h 200"/>
                <a:gd name="T18" fmla="*/ 2147483646 w 867"/>
                <a:gd name="T19" fmla="*/ 2147483646 h 200"/>
                <a:gd name="T20" fmla="*/ 2147483646 w 867"/>
                <a:gd name="T21" fmla="*/ 0 h 200"/>
                <a:gd name="T22" fmla="*/ 2147483646 w 867"/>
                <a:gd name="T23" fmla="*/ 2147483646 h 200"/>
                <a:gd name="T24" fmla="*/ 2147483646 w 867"/>
                <a:gd name="T25" fmla="*/ 2147483646 h 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7"/>
                <a:gd name="T40" fmla="*/ 0 h 200"/>
                <a:gd name="T41" fmla="*/ 867 w 867"/>
                <a:gd name="T42" fmla="*/ 200 h 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7" h="200">
                  <a:moveTo>
                    <a:pt x="5" y="88"/>
                  </a:moveTo>
                  <a:cubicBezTo>
                    <a:pt x="13" y="93"/>
                    <a:pt x="21" y="97"/>
                    <a:pt x="28" y="103"/>
                  </a:cubicBezTo>
                  <a:cubicBezTo>
                    <a:pt x="36" y="110"/>
                    <a:pt x="41" y="119"/>
                    <a:pt x="50" y="125"/>
                  </a:cubicBezTo>
                  <a:cubicBezTo>
                    <a:pt x="55" y="129"/>
                    <a:pt x="88" y="137"/>
                    <a:pt x="94" y="140"/>
                  </a:cubicBezTo>
                  <a:cubicBezTo>
                    <a:pt x="235" y="200"/>
                    <a:pt x="284" y="179"/>
                    <a:pt x="485" y="184"/>
                  </a:cubicBezTo>
                  <a:cubicBezTo>
                    <a:pt x="637" y="180"/>
                    <a:pt x="708" y="185"/>
                    <a:pt x="832" y="155"/>
                  </a:cubicBezTo>
                  <a:cubicBezTo>
                    <a:pt x="837" y="148"/>
                    <a:pt x="843" y="141"/>
                    <a:pt x="847" y="133"/>
                  </a:cubicBezTo>
                  <a:cubicBezTo>
                    <a:pt x="853" y="119"/>
                    <a:pt x="862" y="88"/>
                    <a:pt x="862" y="88"/>
                  </a:cubicBezTo>
                  <a:cubicBezTo>
                    <a:pt x="851" y="30"/>
                    <a:pt x="867" y="66"/>
                    <a:pt x="832" y="37"/>
                  </a:cubicBezTo>
                  <a:cubicBezTo>
                    <a:pt x="824" y="30"/>
                    <a:pt x="819" y="19"/>
                    <a:pt x="810" y="14"/>
                  </a:cubicBezTo>
                  <a:cubicBezTo>
                    <a:pt x="797" y="6"/>
                    <a:pt x="766" y="0"/>
                    <a:pt x="766" y="0"/>
                  </a:cubicBezTo>
                  <a:cubicBezTo>
                    <a:pt x="513" y="13"/>
                    <a:pt x="278" y="32"/>
                    <a:pt x="20" y="37"/>
                  </a:cubicBezTo>
                  <a:cubicBezTo>
                    <a:pt x="0" y="67"/>
                    <a:pt x="5" y="50"/>
                    <a:pt x="5" y="88"/>
                  </a:cubicBezTo>
                  <a:close/>
                </a:path>
              </a:pathLst>
            </a:custGeom>
            <a:solidFill>
              <a:srgbClr val="FF99CC"/>
            </a:solidFill>
            <a:ln w="9525">
              <a:solidFill>
                <a:schemeClr val="tx1"/>
              </a:solidFill>
              <a:round/>
              <a:headEnd/>
              <a:tailEnd/>
            </a:ln>
          </p:spPr>
          <p:txBody>
            <a:bodyPr/>
            <a:lstStyle/>
            <a:p>
              <a:endParaRPr lang="en-US"/>
            </a:p>
          </p:txBody>
        </p:sp>
        <p:sp>
          <p:nvSpPr>
            <p:cNvPr id="5" name="Freeform 3"/>
            <p:cNvSpPr>
              <a:spLocks/>
            </p:cNvSpPr>
            <p:nvPr/>
          </p:nvSpPr>
          <p:spPr bwMode="auto">
            <a:xfrm>
              <a:off x="4552950" y="3943350"/>
              <a:ext cx="1320800" cy="241300"/>
            </a:xfrm>
            <a:custGeom>
              <a:avLst/>
              <a:gdLst>
                <a:gd name="T0" fmla="*/ 2147483646 w 832"/>
                <a:gd name="T1" fmla="*/ 2147483646 h 152"/>
                <a:gd name="T2" fmla="*/ 2147483646 w 832"/>
                <a:gd name="T3" fmla="*/ 2147483646 h 152"/>
                <a:gd name="T4" fmla="*/ 2147483646 w 832"/>
                <a:gd name="T5" fmla="*/ 2147483646 h 152"/>
                <a:gd name="T6" fmla="*/ 2147483646 w 832"/>
                <a:gd name="T7" fmla="*/ 2147483646 h 152"/>
                <a:gd name="T8" fmla="*/ 2147483646 w 832"/>
                <a:gd name="T9" fmla="*/ 2147483646 h 152"/>
                <a:gd name="T10" fmla="*/ 2147483646 w 832"/>
                <a:gd name="T11" fmla="*/ 2147483646 h 152"/>
                <a:gd name="T12" fmla="*/ 2147483646 w 832"/>
                <a:gd name="T13" fmla="*/ 2147483646 h 152"/>
                <a:gd name="T14" fmla="*/ 2147483646 w 832"/>
                <a:gd name="T15" fmla="*/ 2147483646 h 152"/>
                <a:gd name="T16" fmla="*/ 2147483646 w 832"/>
                <a:gd name="T17" fmla="*/ 2147483646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2"/>
                <a:gd name="T28" fmla="*/ 0 h 152"/>
                <a:gd name="T29" fmla="*/ 832 w 83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2" h="152">
                  <a:moveTo>
                    <a:pt x="49" y="101"/>
                  </a:moveTo>
                  <a:cubicBezTo>
                    <a:pt x="0" y="67"/>
                    <a:pt x="8" y="30"/>
                    <a:pt x="71" y="27"/>
                  </a:cubicBezTo>
                  <a:cubicBezTo>
                    <a:pt x="246" y="19"/>
                    <a:pt x="420" y="17"/>
                    <a:pt x="595" y="12"/>
                  </a:cubicBezTo>
                  <a:cubicBezTo>
                    <a:pt x="657" y="4"/>
                    <a:pt x="719" y="0"/>
                    <a:pt x="780" y="19"/>
                  </a:cubicBezTo>
                  <a:cubicBezTo>
                    <a:pt x="825" y="50"/>
                    <a:pt x="832" y="73"/>
                    <a:pt x="810" y="138"/>
                  </a:cubicBezTo>
                  <a:cubicBezTo>
                    <a:pt x="809" y="140"/>
                    <a:pt x="771" y="149"/>
                    <a:pt x="758" y="152"/>
                  </a:cubicBezTo>
                  <a:cubicBezTo>
                    <a:pt x="600" y="150"/>
                    <a:pt x="443" y="149"/>
                    <a:pt x="285" y="145"/>
                  </a:cubicBezTo>
                  <a:cubicBezTo>
                    <a:pt x="251" y="144"/>
                    <a:pt x="222" y="118"/>
                    <a:pt x="189" y="115"/>
                  </a:cubicBezTo>
                  <a:cubicBezTo>
                    <a:pt x="46" y="101"/>
                    <a:pt x="88" y="140"/>
                    <a:pt x="49" y="101"/>
                  </a:cubicBezTo>
                  <a:close/>
                </a:path>
              </a:pathLst>
            </a:custGeom>
            <a:solidFill>
              <a:srgbClr val="FF99CC"/>
            </a:solidFill>
            <a:ln w="9525">
              <a:solidFill>
                <a:schemeClr val="tx1"/>
              </a:solidFill>
              <a:round/>
              <a:headEnd/>
              <a:tailEnd/>
            </a:ln>
          </p:spPr>
          <p:txBody>
            <a:bodyPr/>
            <a:lstStyle/>
            <a:p>
              <a:endParaRPr lang="en-US"/>
            </a:p>
          </p:txBody>
        </p:sp>
        <p:sp>
          <p:nvSpPr>
            <p:cNvPr id="6" name="Freeform 4"/>
            <p:cNvSpPr>
              <a:spLocks/>
            </p:cNvSpPr>
            <p:nvPr/>
          </p:nvSpPr>
          <p:spPr bwMode="auto">
            <a:xfrm>
              <a:off x="6270625" y="3690938"/>
              <a:ext cx="1295400" cy="517525"/>
            </a:xfrm>
            <a:custGeom>
              <a:avLst/>
              <a:gdLst>
                <a:gd name="T0" fmla="*/ 2147483646 w 816"/>
                <a:gd name="T1" fmla="*/ 2147483646 h 326"/>
                <a:gd name="T2" fmla="*/ 2147483646 w 816"/>
                <a:gd name="T3" fmla="*/ 2147483646 h 326"/>
                <a:gd name="T4" fmla="*/ 2147483646 w 816"/>
                <a:gd name="T5" fmla="*/ 2147483646 h 326"/>
                <a:gd name="T6" fmla="*/ 2147483646 w 816"/>
                <a:gd name="T7" fmla="*/ 2147483646 h 326"/>
                <a:gd name="T8" fmla="*/ 2147483646 w 816"/>
                <a:gd name="T9" fmla="*/ 2147483646 h 326"/>
                <a:gd name="T10" fmla="*/ 2147483646 w 816"/>
                <a:gd name="T11" fmla="*/ 2147483646 h 326"/>
                <a:gd name="T12" fmla="*/ 2147483646 w 816"/>
                <a:gd name="T13" fmla="*/ 2147483646 h 326"/>
                <a:gd name="T14" fmla="*/ 2147483646 w 816"/>
                <a:gd name="T15" fmla="*/ 2147483646 h 326"/>
                <a:gd name="T16" fmla="*/ 2147483646 w 816"/>
                <a:gd name="T17" fmla="*/ 2147483646 h 326"/>
                <a:gd name="T18" fmla="*/ 2147483646 w 816"/>
                <a:gd name="T19" fmla="*/ 2147483646 h 326"/>
                <a:gd name="T20" fmla="*/ 2147483646 w 816"/>
                <a:gd name="T21" fmla="*/ 2147483646 h 3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16"/>
                <a:gd name="T34" fmla="*/ 0 h 326"/>
                <a:gd name="T35" fmla="*/ 816 w 816"/>
                <a:gd name="T36" fmla="*/ 326 h 3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16" h="326">
                  <a:moveTo>
                    <a:pt x="89" y="289"/>
                  </a:moveTo>
                  <a:cubicBezTo>
                    <a:pt x="64" y="283"/>
                    <a:pt x="41" y="275"/>
                    <a:pt x="16" y="267"/>
                  </a:cubicBezTo>
                  <a:cubicBezTo>
                    <a:pt x="10" y="251"/>
                    <a:pt x="0" y="239"/>
                    <a:pt x="16" y="223"/>
                  </a:cubicBezTo>
                  <a:cubicBezTo>
                    <a:pt x="22" y="217"/>
                    <a:pt x="31" y="218"/>
                    <a:pt x="38" y="215"/>
                  </a:cubicBezTo>
                  <a:cubicBezTo>
                    <a:pt x="77" y="196"/>
                    <a:pt x="113" y="181"/>
                    <a:pt x="156" y="171"/>
                  </a:cubicBezTo>
                  <a:cubicBezTo>
                    <a:pt x="816" y="179"/>
                    <a:pt x="666" y="0"/>
                    <a:pt x="747" y="223"/>
                  </a:cubicBezTo>
                  <a:cubicBezTo>
                    <a:pt x="744" y="248"/>
                    <a:pt x="752" y="276"/>
                    <a:pt x="739" y="297"/>
                  </a:cubicBezTo>
                  <a:cubicBezTo>
                    <a:pt x="727" y="317"/>
                    <a:pt x="696" y="317"/>
                    <a:pt x="673" y="319"/>
                  </a:cubicBezTo>
                  <a:cubicBezTo>
                    <a:pt x="619" y="323"/>
                    <a:pt x="564" y="324"/>
                    <a:pt x="510" y="326"/>
                  </a:cubicBezTo>
                  <a:cubicBezTo>
                    <a:pt x="368" y="322"/>
                    <a:pt x="277" y="315"/>
                    <a:pt x="148" y="304"/>
                  </a:cubicBezTo>
                  <a:cubicBezTo>
                    <a:pt x="129" y="298"/>
                    <a:pt x="109" y="289"/>
                    <a:pt x="89" y="289"/>
                  </a:cubicBezTo>
                  <a:close/>
                </a:path>
              </a:pathLst>
            </a:custGeom>
            <a:solidFill>
              <a:srgbClr val="FF99CC"/>
            </a:solidFill>
            <a:ln w="9525">
              <a:solidFill>
                <a:schemeClr val="tx1"/>
              </a:solidFill>
              <a:round/>
              <a:headEnd/>
              <a:tailEnd/>
            </a:ln>
          </p:spPr>
          <p:txBody>
            <a:bodyPr/>
            <a:lstStyle/>
            <a:p>
              <a:endParaRPr lang="en-US"/>
            </a:p>
          </p:txBody>
        </p:sp>
        <p:sp>
          <p:nvSpPr>
            <p:cNvPr id="7" name="Freeform 12"/>
            <p:cNvSpPr>
              <a:spLocks/>
            </p:cNvSpPr>
            <p:nvPr/>
          </p:nvSpPr>
          <p:spPr bwMode="auto">
            <a:xfrm>
              <a:off x="1676400" y="3224213"/>
              <a:ext cx="8848725" cy="276225"/>
            </a:xfrm>
            <a:custGeom>
              <a:avLst/>
              <a:gdLst>
                <a:gd name="T0" fmla="*/ 0 w 5574"/>
                <a:gd name="T1" fmla="*/ 0 h 174"/>
                <a:gd name="T2" fmla="*/ 2147483646 w 5574"/>
                <a:gd name="T3" fmla="*/ 2147483646 h 174"/>
                <a:gd name="T4" fmla="*/ 2147483646 w 5574"/>
                <a:gd name="T5" fmla="*/ 2147483646 h 174"/>
                <a:gd name="T6" fmla="*/ 2147483646 w 5574"/>
                <a:gd name="T7" fmla="*/ 2147483646 h 174"/>
                <a:gd name="T8" fmla="*/ 2147483646 w 5574"/>
                <a:gd name="T9" fmla="*/ 2147483646 h 174"/>
                <a:gd name="T10" fmla="*/ 2147483646 w 5574"/>
                <a:gd name="T11" fmla="*/ 2147483646 h 174"/>
                <a:gd name="T12" fmla="*/ 2147483646 w 5574"/>
                <a:gd name="T13" fmla="*/ 2147483646 h 174"/>
                <a:gd name="T14" fmla="*/ 0 60000 65536"/>
                <a:gd name="T15" fmla="*/ 0 60000 65536"/>
                <a:gd name="T16" fmla="*/ 0 60000 65536"/>
                <a:gd name="T17" fmla="*/ 0 60000 65536"/>
                <a:gd name="T18" fmla="*/ 0 60000 65536"/>
                <a:gd name="T19" fmla="*/ 0 60000 65536"/>
                <a:gd name="T20" fmla="*/ 0 60000 65536"/>
                <a:gd name="T21" fmla="*/ 0 w 5574"/>
                <a:gd name="T22" fmla="*/ 0 h 174"/>
                <a:gd name="T23" fmla="*/ 5574 w 5574"/>
                <a:gd name="T24" fmla="*/ 174 h 1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74" h="174">
                  <a:moveTo>
                    <a:pt x="0" y="0"/>
                  </a:moveTo>
                  <a:cubicBezTo>
                    <a:pt x="154" y="3"/>
                    <a:pt x="368" y="21"/>
                    <a:pt x="539" y="7"/>
                  </a:cubicBezTo>
                  <a:cubicBezTo>
                    <a:pt x="856" y="24"/>
                    <a:pt x="1172" y="38"/>
                    <a:pt x="1491" y="44"/>
                  </a:cubicBezTo>
                  <a:cubicBezTo>
                    <a:pt x="1740" y="77"/>
                    <a:pt x="1562" y="56"/>
                    <a:pt x="2148" y="59"/>
                  </a:cubicBezTo>
                  <a:cubicBezTo>
                    <a:pt x="2830" y="63"/>
                    <a:pt x="3512" y="64"/>
                    <a:pt x="4194" y="66"/>
                  </a:cubicBezTo>
                  <a:cubicBezTo>
                    <a:pt x="4468" y="61"/>
                    <a:pt x="4740" y="43"/>
                    <a:pt x="5014" y="37"/>
                  </a:cubicBezTo>
                  <a:cubicBezTo>
                    <a:pt x="5505" y="26"/>
                    <a:pt x="5574" y="174"/>
                    <a:pt x="5494" y="15"/>
                  </a:cubicBezTo>
                </a:path>
              </a:pathLst>
            </a:custGeom>
            <a:noFill/>
            <a:ln w="508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Freeform 16"/>
            <p:cNvSpPr>
              <a:spLocks/>
            </p:cNvSpPr>
            <p:nvPr/>
          </p:nvSpPr>
          <p:spPr bwMode="auto">
            <a:xfrm>
              <a:off x="3562350" y="3365500"/>
              <a:ext cx="857250" cy="538163"/>
            </a:xfrm>
            <a:custGeom>
              <a:avLst/>
              <a:gdLst>
                <a:gd name="T0" fmla="*/ 2147483646 w 540"/>
                <a:gd name="T1" fmla="*/ 2147483646 h 339"/>
                <a:gd name="T2" fmla="*/ 2147483646 w 540"/>
                <a:gd name="T3" fmla="*/ 2147483646 h 339"/>
                <a:gd name="T4" fmla="*/ 2147483646 w 540"/>
                <a:gd name="T5" fmla="*/ 2147483646 h 339"/>
                <a:gd name="T6" fmla="*/ 2147483646 w 540"/>
                <a:gd name="T7" fmla="*/ 2147483646 h 339"/>
                <a:gd name="T8" fmla="*/ 2147483646 w 540"/>
                <a:gd name="T9" fmla="*/ 2147483646 h 339"/>
                <a:gd name="T10" fmla="*/ 2147483646 w 540"/>
                <a:gd name="T11" fmla="*/ 2147483646 h 339"/>
                <a:gd name="T12" fmla="*/ 2147483646 w 540"/>
                <a:gd name="T13" fmla="*/ 2147483646 h 339"/>
                <a:gd name="T14" fmla="*/ 2147483646 w 540"/>
                <a:gd name="T15" fmla="*/ 2147483646 h 339"/>
                <a:gd name="T16" fmla="*/ 2147483646 w 540"/>
                <a:gd name="T17" fmla="*/ 2147483646 h 339"/>
                <a:gd name="T18" fmla="*/ 2147483646 w 540"/>
                <a:gd name="T19" fmla="*/ 2147483646 h 339"/>
                <a:gd name="T20" fmla="*/ 2147483646 w 540"/>
                <a:gd name="T21" fmla="*/ 2147483646 h 339"/>
                <a:gd name="T22" fmla="*/ 2147483646 w 540"/>
                <a:gd name="T23" fmla="*/ 2147483646 h 339"/>
                <a:gd name="T24" fmla="*/ 2147483646 w 540"/>
                <a:gd name="T25" fmla="*/ 2147483646 h 339"/>
                <a:gd name="T26" fmla="*/ 2147483646 w 540"/>
                <a:gd name="T27" fmla="*/ 2147483646 h 3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0"/>
                <a:gd name="T43" fmla="*/ 0 h 339"/>
                <a:gd name="T44" fmla="*/ 540 w 540"/>
                <a:gd name="T45" fmla="*/ 339 h 3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0" h="339">
                  <a:moveTo>
                    <a:pt x="311" y="14"/>
                  </a:moveTo>
                  <a:cubicBezTo>
                    <a:pt x="267" y="0"/>
                    <a:pt x="224" y="3"/>
                    <a:pt x="186" y="29"/>
                  </a:cubicBezTo>
                  <a:cubicBezTo>
                    <a:pt x="154" y="76"/>
                    <a:pt x="104" y="88"/>
                    <a:pt x="60" y="118"/>
                  </a:cubicBezTo>
                  <a:cubicBezTo>
                    <a:pt x="50" y="133"/>
                    <a:pt x="41" y="147"/>
                    <a:pt x="31" y="162"/>
                  </a:cubicBezTo>
                  <a:cubicBezTo>
                    <a:pt x="26" y="169"/>
                    <a:pt x="16" y="184"/>
                    <a:pt x="16" y="184"/>
                  </a:cubicBezTo>
                  <a:cubicBezTo>
                    <a:pt x="0" y="258"/>
                    <a:pt x="7" y="315"/>
                    <a:pt x="82" y="339"/>
                  </a:cubicBezTo>
                  <a:cubicBezTo>
                    <a:pt x="131" y="332"/>
                    <a:pt x="145" y="335"/>
                    <a:pt x="178" y="302"/>
                  </a:cubicBezTo>
                  <a:cubicBezTo>
                    <a:pt x="203" y="305"/>
                    <a:pt x="228" y="305"/>
                    <a:pt x="252" y="310"/>
                  </a:cubicBezTo>
                  <a:cubicBezTo>
                    <a:pt x="267" y="313"/>
                    <a:pt x="281" y="319"/>
                    <a:pt x="296" y="324"/>
                  </a:cubicBezTo>
                  <a:cubicBezTo>
                    <a:pt x="304" y="327"/>
                    <a:pt x="319" y="332"/>
                    <a:pt x="319" y="332"/>
                  </a:cubicBezTo>
                  <a:cubicBezTo>
                    <a:pt x="363" y="322"/>
                    <a:pt x="406" y="313"/>
                    <a:pt x="444" y="287"/>
                  </a:cubicBezTo>
                  <a:cubicBezTo>
                    <a:pt x="462" y="260"/>
                    <a:pt x="474" y="261"/>
                    <a:pt x="503" y="250"/>
                  </a:cubicBezTo>
                  <a:cubicBezTo>
                    <a:pt x="540" y="196"/>
                    <a:pt x="524" y="66"/>
                    <a:pt x="451" y="44"/>
                  </a:cubicBezTo>
                  <a:cubicBezTo>
                    <a:pt x="389" y="2"/>
                    <a:pt x="397" y="6"/>
                    <a:pt x="311" y="14"/>
                  </a:cubicBezTo>
                  <a:close/>
                </a:path>
              </a:pathLst>
            </a:custGeom>
            <a:solidFill>
              <a:schemeClr val="tx1"/>
            </a:solidFill>
            <a:ln w="9525">
              <a:solidFill>
                <a:schemeClr val="tx1"/>
              </a:solidFill>
              <a:round/>
              <a:headEnd/>
              <a:tailEnd/>
            </a:ln>
          </p:spPr>
          <p:txBody>
            <a:bodyPr/>
            <a:lstStyle/>
            <a:p>
              <a:endParaRPr lang="en-US"/>
            </a:p>
          </p:txBody>
        </p:sp>
        <p:sp>
          <p:nvSpPr>
            <p:cNvPr id="9" name="Freeform 17"/>
            <p:cNvSpPr>
              <a:spLocks/>
            </p:cNvSpPr>
            <p:nvPr/>
          </p:nvSpPr>
          <p:spPr bwMode="auto">
            <a:xfrm>
              <a:off x="4525963" y="3411538"/>
              <a:ext cx="808037" cy="663575"/>
            </a:xfrm>
            <a:custGeom>
              <a:avLst/>
              <a:gdLst>
                <a:gd name="T0" fmla="*/ 2147483646 w 509"/>
                <a:gd name="T1" fmla="*/ 0 h 418"/>
                <a:gd name="T2" fmla="*/ 2147483646 w 509"/>
                <a:gd name="T3" fmla="*/ 2147483646 h 418"/>
                <a:gd name="T4" fmla="*/ 2147483646 w 509"/>
                <a:gd name="T5" fmla="*/ 2147483646 h 418"/>
                <a:gd name="T6" fmla="*/ 2147483646 w 509"/>
                <a:gd name="T7" fmla="*/ 2147483646 h 418"/>
                <a:gd name="T8" fmla="*/ 2147483646 w 509"/>
                <a:gd name="T9" fmla="*/ 2147483646 h 418"/>
                <a:gd name="T10" fmla="*/ 0 w 509"/>
                <a:gd name="T11" fmla="*/ 2147483646 h 418"/>
                <a:gd name="T12" fmla="*/ 2147483646 w 509"/>
                <a:gd name="T13" fmla="*/ 2147483646 h 418"/>
                <a:gd name="T14" fmla="*/ 2147483646 w 509"/>
                <a:gd name="T15" fmla="*/ 2147483646 h 418"/>
                <a:gd name="T16" fmla="*/ 2147483646 w 509"/>
                <a:gd name="T17" fmla="*/ 2147483646 h 418"/>
                <a:gd name="T18" fmla="*/ 2147483646 w 509"/>
                <a:gd name="T19" fmla="*/ 2147483646 h 418"/>
                <a:gd name="T20" fmla="*/ 2147483646 w 509"/>
                <a:gd name="T21" fmla="*/ 2147483646 h 418"/>
                <a:gd name="T22" fmla="*/ 2147483646 w 509"/>
                <a:gd name="T23" fmla="*/ 2147483646 h 418"/>
                <a:gd name="T24" fmla="*/ 2147483646 w 509"/>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9"/>
                <a:gd name="T40" fmla="*/ 0 h 418"/>
                <a:gd name="T41" fmla="*/ 509 w 509"/>
                <a:gd name="T42" fmla="*/ 418 h 4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9" h="418">
                  <a:moveTo>
                    <a:pt x="221" y="0"/>
                  </a:moveTo>
                  <a:cubicBezTo>
                    <a:pt x="179" y="5"/>
                    <a:pt x="156" y="10"/>
                    <a:pt x="118" y="22"/>
                  </a:cubicBezTo>
                  <a:cubicBezTo>
                    <a:pt x="103" y="32"/>
                    <a:pt x="91" y="47"/>
                    <a:pt x="74" y="52"/>
                  </a:cubicBezTo>
                  <a:cubicBezTo>
                    <a:pt x="59" y="57"/>
                    <a:pt x="29" y="66"/>
                    <a:pt x="29" y="66"/>
                  </a:cubicBezTo>
                  <a:cubicBezTo>
                    <a:pt x="24" y="74"/>
                    <a:pt x="18" y="81"/>
                    <a:pt x="14" y="89"/>
                  </a:cubicBezTo>
                  <a:cubicBezTo>
                    <a:pt x="8" y="103"/>
                    <a:pt x="0" y="133"/>
                    <a:pt x="0" y="133"/>
                  </a:cubicBezTo>
                  <a:cubicBezTo>
                    <a:pt x="14" y="418"/>
                    <a:pt x="25" y="288"/>
                    <a:pt x="443" y="281"/>
                  </a:cubicBezTo>
                  <a:cubicBezTo>
                    <a:pt x="481" y="255"/>
                    <a:pt x="496" y="219"/>
                    <a:pt x="509" y="177"/>
                  </a:cubicBezTo>
                  <a:cubicBezTo>
                    <a:pt x="500" y="131"/>
                    <a:pt x="480" y="103"/>
                    <a:pt x="435" y="89"/>
                  </a:cubicBezTo>
                  <a:cubicBezTo>
                    <a:pt x="414" y="75"/>
                    <a:pt x="389" y="68"/>
                    <a:pt x="369" y="52"/>
                  </a:cubicBezTo>
                  <a:cubicBezTo>
                    <a:pt x="361" y="45"/>
                    <a:pt x="356" y="34"/>
                    <a:pt x="347" y="29"/>
                  </a:cubicBezTo>
                  <a:cubicBezTo>
                    <a:pt x="326" y="18"/>
                    <a:pt x="302" y="15"/>
                    <a:pt x="280" y="7"/>
                  </a:cubicBezTo>
                  <a:cubicBezTo>
                    <a:pt x="216" y="16"/>
                    <a:pt x="221" y="35"/>
                    <a:pt x="221" y="0"/>
                  </a:cubicBezTo>
                  <a:close/>
                </a:path>
              </a:pathLst>
            </a:custGeom>
            <a:solidFill>
              <a:schemeClr val="tx1"/>
            </a:solidFill>
            <a:ln w="9525">
              <a:solidFill>
                <a:schemeClr val="tx1"/>
              </a:solidFill>
              <a:round/>
              <a:headEnd/>
              <a:tailEnd/>
            </a:ln>
          </p:spPr>
          <p:txBody>
            <a:bodyPr/>
            <a:lstStyle/>
            <a:p>
              <a:endParaRPr lang="en-US"/>
            </a:p>
          </p:txBody>
        </p:sp>
        <p:sp>
          <p:nvSpPr>
            <p:cNvPr id="10" name="Freeform 20"/>
            <p:cNvSpPr>
              <a:spLocks/>
            </p:cNvSpPr>
            <p:nvPr/>
          </p:nvSpPr>
          <p:spPr bwMode="auto">
            <a:xfrm>
              <a:off x="5467350" y="3352800"/>
              <a:ext cx="857250" cy="538163"/>
            </a:xfrm>
            <a:custGeom>
              <a:avLst/>
              <a:gdLst>
                <a:gd name="T0" fmla="*/ 2147483646 w 540"/>
                <a:gd name="T1" fmla="*/ 2147483646 h 339"/>
                <a:gd name="T2" fmla="*/ 2147483646 w 540"/>
                <a:gd name="T3" fmla="*/ 2147483646 h 339"/>
                <a:gd name="T4" fmla="*/ 2147483646 w 540"/>
                <a:gd name="T5" fmla="*/ 2147483646 h 339"/>
                <a:gd name="T6" fmla="*/ 2147483646 w 540"/>
                <a:gd name="T7" fmla="*/ 2147483646 h 339"/>
                <a:gd name="T8" fmla="*/ 2147483646 w 540"/>
                <a:gd name="T9" fmla="*/ 2147483646 h 339"/>
                <a:gd name="T10" fmla="*/ 2147483646 w 540"/>
                <a:gd name="T11" fmla="*/ 2147483646 h 339"/>
                <a:gd name="T12" fmla="*/ 2147483646 w 540"/>
                <a:gd name="T13" fmla="*/ 2147483646 h 339"/>
                <a:gd name="T14" fmla="*/ 2147483646 w 540"/>
                <a:gd name="T15" fmla="*/ 2147483646 h 339"/>
                <a:gd name="T16" fmla="*/ 2147483646 w 540"/>
                <a:gd name="T17" fmla="*/ 2147483646 h 339"/>
                <a:gd name="T18" fmla="*/ 2147483646 w 540"/>
                <a:gd name="T19" fmla="*/ 2147483646 h 339"/>
                <a:gd name="T20" fmla="*/ 2147483646 w 540"/>
                <a:gd name="T21" fmla="*/ 2147483646 h 339"/>
                <a:gd name="T22" fmla="*/ 2147483646 w 540"/>
                <a:gd name="T23" fmla="*/ 2147483646 h 339"/>
                <a:gd name="T24" fmla="*/ 2147483646 w 540"/>
                <a:gd name="T25" fmla="*/ 2147483646 h 339"/>
                <a:gd name="T26" fmla="*/ 2147483646 w 540"/>
                <a:gd name="T27" fmla="*/ 2147483646 h 3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0"/>
                <a:gd name="T43" fmla="*/ 0 h 339"/>
                <a:gd name="T44" fmla="*/ 540 w 540"/>
                <a:gd name="T45" fmla="*/ 339 h 3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0" h="339">
                  <a:moveTo>
                    <a:pt x="311" y="14"/>
                  </a:moveTo>
                  <a:cubicBezTo>
                    <a:pt x="267" y="0"/>
                    <a:pt x="224" y="3"/>
                    <a:pt x="186" y="29"/>
                  </a:cubicBezTo>
                  <a:cubicBezTo>
                    <a:pt x="154" y="76"/>
                    <a:pt x="104" y="88"/>
                    <a:pt x="60" y="118"/>
                  </a:cubicBezTo>
                  <a:cubicBezTo>
                    <a:pt x="50" y="133"/>
                    <a:pt x="41" y="147"/>
                    <a:pt x="31" y="162"/>
                  </a:cubicBezTo>
                  <a:cubicBezTo>
                    <a:pt x="26" y="169"/>
                    <a:pt x="16" y="184"/>
                    <a:pt x="16" y="184"/>
                  </a:cubicBezTo>
                  <a:cubicBezTo>
                    <a:pt x="0" y="258"/>
                    <a:pt x="7" y="315"/>
                    <a:pt x="82" y="339"/>
                  </a:cubicBezTo>
                  <a:cubicBezTo>
                    <a:pt x="131" y="332"/>
                    <a:pt x="145" y="335"/>
                    <a:pt x="178" y="302"/>
                  </a:cubicBezTo>
                  <a:cubicBezTo>
                    <a:pt x="203" y="305"/>
                    <a:pt x="228" y="305"/>
                    <a:pt x="252" y="310"/>
                  </a:cubicBezTo>
                  <a:cubicBezTo>
                    <a:pt x="267" y="313"/>
                    <a:pt x="281" y="319"/>
                    <a:pt x="296" y="324"/>
                  </a:cubicBezTo>
                  <a:cubicBezTo>
                    <a:pt x="304" y="327"/>
                    <a:pt x="319" y="332"/>
                    <a:pt x="319" y="332"/>
                  </a:cubicBezTo>
                  <a:cubicBezTo>
                    <a:pt x="363" y="322"/>
                    <a:pt x="406" y="313"/>
                    <a:pt x="444" y="287"/>
                  </a:cubicBezTo>
                  <a:cubicBezTo>
                    <a:pt x="462" y="260"/>
                    <a:pt x="474" y="261"/>
                    <a:pt x="503" y="250"/>
                  </a:cubicBezTo>
                  <a:cubicBezTo>
                    <a:pt x="540" y="196"/>
                    <a:pt x="524" y="66"/>
                    <a:pt x="451" y="44"/>
                  </a:cubicBezTo>
                  <a:cubicBezTo>
                    <a:pt x="389" y="2"/>
                    <a:pt x="397" y="6"/>
                    <a:pt x="311" y="14"/>
                  </a:cubicBezTo>
                  <a:close/>
                </a:path>
              </a:pathLst>
            </a:custGeom>
            <a:solidFill>
              <a:schemeClr val="tx1"/>
            </a:solidFill>
            <a:ln w="9525">
              <a:solidFill>
                <a:schemeClr val="tx1"/>
              </a:solidFill>
              <a:round/>
              <a:headEnd/>
              <a:tailEnd/>
            </a:ln>
          </p:spPr>
          <p:txBody>
            <a:bodyPr/>
            <a:lstStyle/>
            <a:p>
              <a:endParaRPr lang="en-US"/>
            </a:p>
          </p:txBody>
        </p:sp>
        <p:sp>
          <p:nvSpPr>
            <p:cNvPr id="11" name="Freeform 21"/>
            <p:cNvSpPr>
              <a:spLocks/>
            </p:cNvSpPr>
            <p:nvPr/>
          </p:nvSpPr>
          <p:spPr bwMode="auto">
            <a:xfrm>
              <a:off x="4343400" y="5791200"/>
              <a:ext cx="1771650" cy="609600"/>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sp>
          <p:nvSpPr>
            <p:cNvPr id="12" name="Freeform 22"/>
            <p:cNvSpPr>
              <a:spLocks/>
            </p:cNvSpPr>
            <p:nvPr/>
          </p:nvSpPr>
          <p:spPr bwMode="auto">
            <a:xfrm>
              <a:off x="6781800" y="5943600"/>
              <a:ext cx="1771650" cy="609600"/>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sp>
          <p:nvSpPr>
            <p:cNvPr id="13" name="Freeform 23"/>
            <p:cNvSpPr>
              <a:spLocks/>
            </p:cNvSpPr>
            <p:nvPr/>
          </p:nvSpPr>
          <p:spPr bwMode="auto">
            <a:xfrm>
              <a:off x="8591550" y="5181600"/>
              <a:ext cx="1771650" cy="609600"/>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sp>
          <p:nvSpPr>
            <p:cNvPr id="14" name="Freeform 24"/>
            <p:cNvSpPr>
              <a:spLocks/>
            </p:cNvSpPr>
            <p:nvPr/>
          </p:nvSpPr>
          <p:spPr bwMode="auto">
            <a:xfrm>
              <a:off x="7823200" y="3962400"/>
              <a:ext cx="1320800" cy="241300"/>
            </a:xfrm>
            <a:custGeom>
              <a:avLst/>
              <a:gdLst>
                <a:gd name="T0" fmla="*/ 2147483646 w 832"/>
                <a:gd name="T1" fmla="*/ 2147483646 h 152"/>
                <a:gd name="T2" fmla="*/ 2147483646 w 832"/>
                <a:gd name="T3" fmla="*/ 2147483646 h 152"/>
                <a:gd name="T4" fmla="*/ 2147483646 w 832"/>
                <a:gd name="T5" fmla="*/ 2147483646 h 152"/>
                <a:gd name="T6" fmla="*/ 2147483646 w 832"/>
                <a:gd name="T7" fmla="*/ 2147483646 h 152"/>
                <a:gd name="T8" fmla="*/ 2147483646 w 832"/>
                <a:gd name="T9" fmla="*/ 2147483646 h 152"/>
                <a:gd name="T10" fmla="*/ 2147483646 w 832"/>
                <a:gd name="T11" fmla="*/ 2147483646 h 152"/>
                <a:gd name="T12" fmla="*/ 2147483646 w 832"/>
                <a:gd name="T13" fmla="*/ 2147483646 h 152"/>
                <a:gd name="T14" fmla="*/ 2147483646 w 832"/>
                <a:gd name="T15" fmla="*/ 2147483646 h 152"/>
                <a:gd name="T16" fmla="*/ 2147483646 w 832"/>
                <a:gd name="T17" fmla="*/ 2147483646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2"/>
                <a:gd name="T28" fmla="*/ 0 h 152"/>
                <a:gd name="T29" fmla="*/ 832 w 83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2" h="152">
                  <a:moveTo>
                    <a:pt x="49" y="101"/>
                  </a:moveTo>
                  <a:cubicBezTo>
                    <a:pt x="0" y="67"/>
                    <a:pt x="8" y="30"/>
                    <a:pt x="71" y="27"/>
                  </a:cubicBezTo>
                  <a:cubicBezTo>
                    <a:pt x="246" y="19"/>
                    <a:pt x="420" y="17"/>
                    <a:pt x="595" y="12"/>
                  </a:cubicBezTo>
                  <a:cubicBezTo>
                    <a:pt x="657" y="4"/>
                    <a:pt x="719" y="0"/>
                    <a:pt x="780" y="19"/>
                  </a:cubicBezTo>
                  <a:cubicBezTo>
                    <a:pt x="825" y="50"/>
                    <a:pt x="832" y="73"/>
                    <a:pt x="810" y="138"/>
                  </a:cubicBezTo>
                  <a:cubicBezTo>
                    <a:pt x="809" y="140"/>
                    <a:pt x="771" y="149"/>
                    <a:pt x="758" y="152"/>
                  </a:cubicBezTo>
                  <a:cubicBezTo>
                    <a:pt x="600" y="150"/>
                    <a:pt x="443" y="149"/>
                    <a:pt x="285" y="145"/>
                  </a:cubicBezTo>
                  <a:cubicBezTo>
                    <a:pt x="251" y="144"/>
                    <a:pt x="222" y="118"/>
                    <a:pt x="189" y="115"/>
                  </a:cubicBezTo>
                  <a:cubicBezTo>
                    <a:pt x="46" y="101"/>
                    <a:pt x="88" y="140"/>
                    <a:pt x="49" y="101"/>
                  </a:cubicBezTo>
                  <a:close/>
                </a:path>
              </a:pathLst>
            </a:custGeom>
            <a:solidFill>
              <a:srgbClr val="FF99CC"/>
            </a:solidFill>
            <a:ln w="9525">
              <a:solidFill>
                <a:schemeClr val="tx1"/>
              </a:solidFill>
              <a:round/>
              <a:headEnd/>
              <a:tailEnd/>
            </a:ln>
          </p:spPr>
          <p:txBody>
            <a:bodyPr/>
            <a:lstStyle/>
            <a:p>
              <a:endParaRPr lang="en-US"/>
            </a:p>
          </p:txBody>
        </p:sp>
        <p:sp>
          <p:nvSpPr>
            <p:cNvPr id="15" name="Freeform 28"/>
            <p:cNvSpPr>
              <a:spLocks/>
            </p:cNvSpPr>
            <p:nvPr/>
          </p:nvSpPr>
          <p:spPr bwMode="auto">
            <a:xfrm>
              <a:off x="2963863" y="4083050"/>
              <a:ext cx="1446212" cy="1260475"/>
            </a:xfrm>
            <a:custGeom>
              <a:avLst/>
              <a:gdLst>
                <a:gd name="T0" fmla="*/ 2147483646 w 911"/>
                <a:gd name="T1" fmla="*/ 2147483646 h 794"/>
                <a:gd name="T2" fmla="*/ 2147483646 w 911"/>
                <a:gd name="T3" fmla="*/ 2147483646 h 794"/>
                <a:gd name="T4" fmla="*/ 2147483646 w 911"/>
                <a:gd name="T5" fmla="*/ 2147483646 h 794"/>
                <a:gd name="T6" fmla="*/ 2147483646 w 911"/>
                <a:gd name="T7" fmla="*/ 2147483646 h 794"/>
                <a:gd name="T8" fmla="*/ 2147483646 w 911"/>
                <a:gd name="T9" fmla="*/ 2147483646 h 794"/>
                <a:gd name="T10" fmla="*/ 2147483646 w 911"/>
                <a:gd name="T11" fmla="*/ 2147483646 h 794"/>
                <a:gd name="T12" fmla="*/ 2147483646 w 911"/>
                <a:gd name="T13" fmla="*/ 2147483646 h 794"/>
                <a:gd name="T14" fmla="*/ 2147483646 w 911"/>
                <a:gd name="T15" fmla="*/ 2147483646 h 794"/>
                <a:gd name="T16" fmla="*/ 2147483646 w 911"/>
                <a:gd name="T17" fmla="*/ 2147483646 h 794"/>
                <a:gd name="T18" fmla="*/ 2147483646 w 911"/>
                <a:gd name="T19" fmla="*/ 2147483646 h 794"/>
                <a:gd name="T20" fmla="*/ 2147483646 w 911"/>
                <a:gd name="T21" fmla="*/ 2147483646 h 794"/>
                <a:gd name="T22" fmla="*/ 2147483646 w 911"/>
                <a:gd name="T23" fmla="*/ 2147483646 h 794"/>
                <a:gd name="T24" fmla="*/ 2147483646 w 911"/>
                <a:gd name="T25" fmla="*/ 2147483646 h 794"/>
                <a:gd name="T26" fmla="*/ 2147483646 w 911"/>
                <a:gd name="T27" fmla="*/ 2147483646 h 794"/>
                <a:gd name="T28" fmla="*/ 2147483646 w 911"/>
                <a:gd name="T29" fmla="*/ 2147483646 h 794"/>
                <a:gd name="T30" fmla="*/ 2147483646 w 911"/>
                <a:gd name="T31" fmla="*/ 2147483646 h 794"/>
                <a:gd name="T32" fmla="*/ 2147483646 w 911"/>
                <a:gd name="T33" fmla="*/ 2147483646 h 794"/>
                <a:gd name="T34" fmla="*/ 2147483646 w 911"/>
                <a:gd name="T35" fmla="*/ 2147483646 h 794"/>
                <a:gd name="T36" fmla="*/ 2147483646 w 911"/>
                <a:gd name="T37" fmla="*/ 2147483646 h 794"/>
                <a:gd name="T38" fmla="*/ 2147483646 w 911"/>
                <a:gd name="T39" fmla="*/ 2147483646 h 794"/>
                <a:gd name="T40" fmla="*/ 2147483646 w 911"/>
                <a:gd name="T41" fmla="*/ 2147483646 h 794"/>
                <a:gd name="T42" fmla="*/ 2147483646 w 911"/>
                <a:gd name="T43" fmla="*/ 2147483646 h 794"/>
                <a:gd name="T44" fmla="*/ 2147483646 w 911"/>
                <a:gd name="T45" fmla="*/ 2147483646 h 794"/>
                <a:gd name="T46" fmla="*/ 2147483646 w 911"/>
                <a:gd name="T47" fmla="*/ 2147483646 h 794"/>
                <a:gd name="T48" fmla="*/ 2147483646 w 911"/>
                <a:gd name="T49" fmla="*/ 2147483646 h 7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1"/>
                <a:gd name="T76" fmla="*/ 0 h 794"/>
                <a:gd name="T77" fmla="*/ 911 w 911"/>
                <a:gd name="T78" fmla="*/ 794 h 7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1" h="794">
                  <a:moveTo>
                    <a:pt x="615" y="77"/>
                  </a:moveTo>
                  <a:cubicBezTo>
                    <a:pt x="598" y="51"/>
                    <a:pt x="585" y="42"/>
                    <a:pt x="556" y="33"/>
                  </a:cubicBezTo>
                  <a:cubicBezTo>
                    <a:pt x="458" y="36"/>
                    <a:pt x="347" y="0"/>
                    <a:pt x="261" y="48"/>
                  </a:cubicBezTo>
                  <a:cubicBezTo>
                    <a:pt x="246" y="57"/>
                    <a:pt x="234" y="71"/>
                    <a:pt x="217" y="77"/>
                  </a:cubicBezTo>
                  <a:cubicBezTo>
                    <a:pt x="209" y="80"/>
                    <a:pt x="201" y="81"/>
                    <a:pt x="194" y="85"/>
                  </a:cubicBezTo>
                  <a:cubicBezTo>
                    <a:pt x="179" y="93"/>
                    <a:pt x="165" y="104"/>
                    <a:pt x="150" y="114"/>
                  </a:cubicBezTo>
                  <a:cubicBezTo>
                    <a:pt x="143" y="119"/>
                    <a:pt x="128" y="129"/>
                    <a:pt x="128" y="129"/>
                  </a:cubicBezTo>
                  <a:cubicBezTo>
                    <a:pt x="111" y="154"/>
                    <a:pt x="94" y="171"/>
                    <a:pt x="69" y="188"/>
                  </a:cubicBezTo>
                  <a:cubicBezTo>
                    <a:pt x="55" y="246"/>
                    <a:pt x="72" y="193"/>
                    <a:pt x="47" y="240"/>
                  </a:cubicBezTo>
                  <a:cubicBezTo>
                    <a:pt x="32" y="269"/>
                    <a:pt x="25" y="304"/>
                    <a:pt x="17" y="336"/>
                  </a:cubicBezTo>
                  <a:cubicBezTo>
                    <a:pt x="21" y="435"/>
                    <a:pt x="0" y="488"/>
                    <a:pt x="47" y="557"/>
                  </a:cubicBezTo>
                  <a:cubicBezTo>
                    <a:pt x="59" y="595"/>
                    <a:pt x="82" y="617"/>
                    <a:pt x="106" y="646"/>
                  </a:cubicBezTo>
                  <a:cubicBezTo>
                    <a:pt x="122" y="666"/>
                    <a:pt x="138" y="696"/>
                    <a:pt x="158" y="712"/>
                  </a:cubicBezTo>
                  <a:cubicBezTo>
                    <a:pt x="161" y="714"/>
                    <a:pt x="199" y="726"/>
                    <a:pt x="202" y="727"/>
                  </a:cubicBezTo>
                  <a:cubicBezTo>
                    <a:pt x="250" y="760"/>
                    <a:pt x="309" y="774"/>
                    <a:pt x="364" y="794"/>
                  </a:cubicBezTo>
                  <a:cubicBezTo>
                    <a:pt x="443" y="791"/>
                    <a:pt x="522" y="791"/>
                    <a:pt x="601" y="786"/>
                  </a:cubicBezTo>
                  <a:cubicBezTo>
                    <a:pt x="634" y="784"/>
                    <a:pt x="657" y="752"/>
                    <a:pt x="689" y="742"/>
                  </a:cubicBezTo>
                  <a:cubicBezTo>
                    <a:pt x="713" y="726"/>
                    <a:pt x="724" y="706"/>
                    <a:pt x="748" y="690"/>
                  </a:cubicBezTo>
                  <a:cubicBezTo>
                    <a:pt x="759" y="661"/>
                    <a:pt x="775" y="648"/>
                    <a:pt x="800" y="631"/>
                  </a:cubicBezTo>
                  <a:cubicBezTo>
                    <a:pt x="826" y="593"/>
                    <a:pt x="859" y="561"/>
                    <a:pt x="881" y="520"/>
                  </a:cubicBezTo>
                  <a:cubicBezTo>
                    <a:pt x="895" y="493"/>
                    <a:pt x="901" y="461"/>
                    <a:pt x="911" y="432"/>
                  </a:cubicBezTo>
                  <a:cubicBezTo>
                    <a:pt x="905" y="359"/>
                    <a:pt x="904" y="325"/>
                    <a:pt x="866" y="269"/>
                  </a:cubicBezTo>
                  <a:cubicBezTo>
                    <a:pt x="841" y="192"/>
                    <a:pt x="793" y="156"/>
                    <a:pt x="719" y="136"/>
                  </a:cubicBezTo>
                  <a:cubicBezTo>
                    <a:pt x="694" y="120"/>
                    <a:pt x="688" y="101"/>
                    <a:pt x="660" y="92"/>
                  </a:cubicBezTo>
                  <a:cubicBezTo>
                    <a:pt x="632" y="73"/>
                    <a:pt x="647" y="77"/>
                    <a:pt x="615" y="77"/>
                  </a:cubicBezTo>
                  <a:close/>
                </a:path>
              </a:pathLst>
            </a:custGeom>
            <a:solidFill>
              <a:schemeClr val="bg2"/>
            </a:solidFill>
            <a:ln w="9525">
              <a:solidFill>
                <a:schemeClr val="tx1"/>
              </a:solidFill>
              <a:round/>
              <a:headEnd/>
              <a:tailEnd/>
            </a:ln>
          </p:spPr>
          <p:txBody>
            <a:bodyPr/>
            <a:lstStyle/>
            <a:p>
              <a:endParaRPr lang="en-US"/>
            </a:p>
          </p:txBody>
        </p:sp>
        <p:sp>
          <p:nvSpPr>
            <p:cNvPr id="16" name="Freeform 29"/>
            <p:cNvSpPr>
              <a:spLocks/>
            </p:cNvSpPr>
            <p:nvPr/>
          </p:nvSpPr>
          <p:spPr bwMode="auto">
            <a:xfrm>
              <a:off x="3352800" y="4495800"/>
              <a:ext cx="442913" cy="685800"/>
            </a:xfrm>
            <a:custGeom>
              <a:avLst/>
              <a:gdLst>
                <a:gd name="T0" fmla="*/ 2147483646 w 279"/>
                <a:gd name="T1" fmla="*/ 2147483646 h 432"/>
                <a:gd name="T2" fmla="*/ 2147483646 w 279"/>
                <a:gd name="T3" fmla="*/ 2147483646 h 432"/>
                <a:gd name="T4" fmla="*/ 2147483646 w 279"/>
                <a:gd name="T5" fmla="*/ 0 h 432"/>
                <a:gd name="T6" fmla="*/ 2147483646 w 279"/>
                <a:gd name="T7" fmla="*/ 2147483646 h 432"/>
                <a:gd name="T8" fmla="*/ 2147483646 w 279"/>
                <a:gd name="T9" fmla="*/ 2147483646 h 432"/>
                <a:gd name="T10" fmla="*/ 2147483646 w 279"/>
                <a:gd name="T11" fmla="*/ 2147483646 h 432"/>
                <a:gd name="T12" fmla="*/ 2147483646 w 279"/>
                <a:gd name="T13" fmla="*/ 2147483646 h 432"/>
                <a:gd name="T14" fmla="*/ 2147483646 w 279"/>
                <a:gd name="T15" fmla="*/ 2147483646 h 432"/>
                <a:gd name="T16" fmla="*/ 2147483646 w 279"/>
                <a:gd name="T17" fmla="*/ 2147483646 h 432"/>
                <a:gd name="T18" fmla="*/ 2147483646 w 279"/>
                <a:gd name="T19" fmla="*/ 2147483646 h 432"/>
                <a:gd name="T20" fmla="*/ 2147483646 w 279"/>
                <a:gd name="T21" fmla="*/ 2147483646 h 432"/>
                <a:gd name="T22" fmla="*/ 2147483646 w 279"/>
                <a:gd name="T23" fmla="*/ 2147483646 h 432"/>
                <a:gd name="T24" fmla="*/ 2147483646 w 279"/>
                <a:gd name="T25" fmla="*/ 2147483646 h 4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9"/>
                <a:gd name="T40" fmla="*/ 0 h 432"/>
                <a:gd name="T41" fmla="*/ 279 w 279"/>
                <a:gd name="T42" fmla="*/ 432 h 4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9" h="432">
                  <a:moveTo>
                    <a:pt x="60" y="162"/>
                  </a:moveTo>
                  <a:cubicBezTo>
                    <a:pt x="24" y="153"/>
                    <a:pt x="20" y="145"/>
                    <a:pt x="9" y="110"/>
                  </a:cubicBezTo>
                  <a:cubicBezTo>
                    <a:pt x="14" y="54"/>
                    <a:pt x="0" y="17"/>
                    <a:pt x="53" y="0"/>
                  </a:cubicBezTo>
                  <a:cubicBezTo>
                    <a:pt x="95" y="8"/>
                    <a:pt x="99" y="12"/>
                    <a:pt x="112" y="51"/>
                  </a:cubicBezTo>
                  <a:cubicBezTo>
                    <a:pt x="117" y="84"/>
                    <a:pt x="124" y="109"/>
                    <a:pt x="134" y="140"/>
                  </a:cubicBezTo>
                  <a:cubicBezTo>
                    <a:pt x="121" y="195"/>
                    <a:pt x="122" y="154"/>
                    <a:pt x="75" y="169"/>
                  </a:cubicBezTo>
                  <a:cubicBezTo>
                    <a:pt x="73" y="197"/>
                    <a:pt x="48" y="348"/>
                    <a:pt x="75" y="376"/>
                  </a:cubicBezTo>
                  <a:cubicBezTo>
                    <a:pt x="91" y="393"/>
                    <a:pt x="119" y="391"/>
                    <a:pt x="141" y="398"/>
                  </a:cubicBezTo>
                  <a:cubicBezTo>
                    <a:pt x="149" y="401"/>
                    <a:pt x="164" y="406"/>
                    <a:pt x="164" y="406"/>
                  </a:cubicBezTo>
                  <a:cubicBezTo>
                    <a:pt x="279" y="397"/>
                    <a:pt x="277" y="432"/>
                    <a:pt x="260" y="332"/>
                  </a:cubicBezTo>
                  <a:cubicBezTo>
                    <a:pt x="259" y="324"/>
                    <a:pt x="257" y="316"/>
                    <a:pt x="252" y="310"/>
                  </a:cubicBezTo>
                  <a:cubicBezTo>
                    <a:pt x="226" y="279"/>
                    <a:pt x="153" y="283"/>
                    <a:pt x="127" y="280"/>
                  </a:cubicBezTo>
                  <a:cubicBezTo>
                    <a:pt x="115" y="278"/>
                    <a:pt x="90" y="273"/>
                    <a:pt x="90" y="273"/>
                  </a:cubicBezTo>
                </a:path>
              </a:pathLst>
            </a:custGeom>
            <a:solidFill>
              <a:srgbClr val="993300"/>
            </a:solidFill>
            <a:ln w="25400">
              <a:solidFill>
                <a:schemeClr val="tx1"/>
              </a:solidFill>
              <a:round/>
              <a:headEnd/>
              <a:tailEnd/>
            </a:ln>
          </p:spPr>
          <p:txBody>
            <a:bodyPr/>
            <a:lstStyle/>
            <a:p>
              <a:endParaRPr lang="en-US"/>
            </a:p>
          </p:txBody>
        </p:sp>
        <p:sp>
          <p:nvSpPr>
            <p:cNvPr id="17" name="Freeform 30"/>
            <p:cNvSpPr>
              <a:spLocks/>
            </p:cNvSpPr>
            <p:nvPr/>
          </p:nvSpPr>
          <p:spPr bwMode="auto">
            <a:xfrm>
              <a:off x="3810000" y="4876800"/>
              <a:ext cx="312738" cy="207963"/>
            </a:xfrm>
            <a:custGeom>
              <a:avLst/>
              <a:gdLst>
                <a:gd name="T0" fmla="*/ 0 w 197"/>
                <a:gd name="T1" fmla="*/ 2147483646 h 131"/>
                <a:gd name="T2" fmla="*/ 2147483646 w 197"/>
                <a:gd name="T3" fmla="*/ 2147483646 h 131"/>
                <a:gd name="T4" fmla="*/ 2147483646 w 197"/>
                <a:gd name="T5" fmla="*/ 2147483646 h 131"/>
                <a:gd name="T6" fmla="*/ 2147483646 w 197"/>
                <a:gd name="T7" fmla="*/ 2147483646 h 131"/>
                <a:gd name="T8" fmla="*/ 2147483646 w 197"/>
                <a:gd name="T9" fmla="*/ 2147483646 h 131"/>
                <a:gd name="T10" fmla="*/ 2147483646 w 197"/>
                <a:gd name="T11" fmla="*/ 2147483646 h 131"/>
                <a:gd name="T12" fmla="*/ 2147483646 w 197"/>
                <a:gd name="T13" fmla="*/ 2147483646 h 131"/>
                <a:gd name="T14" fmla="*/ 2147483646 w 197"/>
                <a:gd name="T15" fmla="*/ 2147483646 h 131"/>
                <a:gd name="T16" fmla="*/ 2147483646 w 197"/>
                <a:gd name="T17" fmla="*/ 2147483646 h 131"/>
                <a:gd name="T18" fmla="*/ 2147483646 w 197"/>
                <a:gd name="T19" fmla="*/ 2147483646 h 131"/>
                <a:gd name="T20" fmla="*/ 2147483646 w 197"/>
                <a:gd name="T21" fmla="*/ 2147483646 h 1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
                <a:gd name="T34" fmla="*/ 0 h 131"/>
                <a:gd name="T35" fmla="*/ 197 w 197"/>
                <a:gd name="T36" fmla="*/ 131 h 1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 h="131">
                  <a:moveTo>
                    <a:pt x="0" y="112"/>
                  </a:moveTo>
                  <a:cubicBezTo>
                    <a:pt x="15" y="102"/>
                    <a:pt x="29" y="93"/>
                    <a:pt x="44" y="83"/>
                  </a:cubicBezTo>
                  <a:cubicBezTo>
                    <a:pt x="51" y="78"/>
                    <a:pt x="66" y="68"/>
                    <a:pt x="66" y="68"/>
                  </a:cubicBezTo>
                  <a:cubicBezTo>
                    <a:pt x="71" y="61"/>
                    <a:pt x="77" y="54"/>
                    <a:pt x="81" y="46"/>
                  </a:cubicBezTo>
                  <a:cubicBezTo>
                    <a:pt x="87" y="32"/>
                    <a:pt x="96" y="1"/>
                    <a:pt x="96" y="1"/>
                  </a:cubicBezTo>
                  <a:cubicBezTo>
                    <a:pt x="125" y="4"/>
                    <a:pt x="156" y="0"/>
                    <a:pt x="184" y="9"/>
                  </a:cubicBezTo>
                  <a:cubicBezTo>
                    <a:pt x="191" y="11"/>
                    <a:pt x="192" y="23"/>
                    <a:pt x="192" y="31"/>
                  </a:cubicBezTo>
                  <a:cubicBezTo>
                    <a:pt x="192" y="61"/>
                    <a:pt x="197" y="93"/>
                    <a:pt x="184" y="120"/>
                  </a:cubicBezTo>
                  <a:cubicBezTo>
                    <a:pt x="179" y="131"/>
                    <a:pt x="159" y="125"/>
                    <a:pt x="147" y="127"/>
                  </a:cubicBezTo>
                  <a:cubicBezTo>
                    <a:pt x="123" y="125"/>
                    <a:pt x="98" y="125"/>
                    <a:pt x="74" y="120"/>
                  </a:cubicBezTo>
                  <a:cubicBezTo>
                    <a:pt x="65" y="118"/>
                    <a:pt x="51" y="105"/>
                    <a:pt x="51" y="105"/>
                  </a:cubicBezTo>
                </a:path>
              </a:pathLst>
            </a:custGeom>
            <a:solidFill>
              <a:srgbClr val="993300"/>
            </a:solidFill>
            <a:ln w="25400">
              <a:solidFill>
                <a:schemeClr val="tx1"/>
              </a:solidFill>
              <a:round/>
              <a:headEnd/>
              <a:tailEnd/>
            </a:ln>
          </p:spPr>
          <p:txBody>
            <a:bodyPr/>
            <a:lstStyle/>
            <a:p>
              <a:endParaRPr lang="en-US"/>
            </a:p>
          </p:txBody>
        </p:sp>
        <p:sp>
          <p:nvSpPr>
            <p:cNvPr id="18" name="Freeform 31"/>
            <p:cNvSpPr>
              <a:spLocks/>
            </p:cNvSpPr>
            <p:nvPr/>
          </p:nvSpPr>
          <p:spPr bwMode="auto">
            <a:xfrm>
              <a:off x="4419600" y="4038600"/>
              <a:ext cx="1446213" cy="1260475"/>
            </a:xfrm>
            <a:custGeom>
              <a:avLst/>
              <a:gdLst>
                <a:gd name="T0" fmla="*/ 2147483646 w 911"/>
                <a:gd name="T1" fmla="*/ 2147483646 h 794"/>
                <a:gd name="T2" fmla="*/ 2147483646 w 911"/>
                <a:gd name="T3" fmla="*/ 2147483646 h 794"/>
                <a:gd name="T4" fmla="*/ 2147483646 w 911"/>
                <a:gd name="T5" fmla="*/ 2147483646 h 794"/>
                <a:gd name="T6" fmla="*/ 2147483646 w 911"/>
                <a:gd name="T7" fmla="*/ 2147483646 h 794"/>
                <a:gd name="T8" fmla="*/ 2147483646 w 911"/>
                <a:gd name="T9" fmla="*/ 2147483646 h 794"/>
                <a:gd name="T10" fmla="*/ 2147483646 w 911"/>
                <a:gd name="T11" fmla="*/ 2147483646 h 794"/>
                <a:gd name="T12" fmla="*/ 2147483646 w 911"/>
                <a:gd name="T13" fmla="*/ 2147483646 h 794"/>
                <a:gd name="T14" fmla="*/ 2147483646 w 911"/>
                <a:gd name="T15" fmla="*/ 2147483646 h 794"/>
                <a:gd name="T16" fmla="*/ 2147483646 w 911"/>
                <a:gd name="T17" fmla="*/ 2147483646 h 794"/>
                <a:gd name="T18" fmla="*/ 2147483646 w 911"/>
                <a:gd name="T19" fmla="*/ 2147483646 h 794"/>
                <a:gd name="T20" fmla="*/ 2147483646 w 911"/>
                <a:gd name="T21" fmla="*/ 2147483646 h 794"/>
                <a:gd name="T22" fmla="*/ 2147483646 w 911"/>
                <a:gd name="T23" fmla="*/ 2147483646 h 794"/>
                <a:gd name="T24" fmla="*/ 2147483646 w 911"/>
                <a:gd name="T25" fmla="*/ 2147483646 h 794"/>
                <a:gd name="T26" fmla="*/ 2147483646 w 911"/>
                <a:gd name="T27" fmla="*/ 2147483646 h 794"/>
                <a:gd name="T28" fmla="*/ 2147483646 w 911"/>
                <a:gd name="T29" fmla="*/ 2147483646 h 794"/>
                <a:gd name="T30" fmla="*/ 2147483646 w 911"/>
                <a:gd name="T31" fmla="*/ 2147483646 h 794"/>
                <a:gd name="T32" fmla="*/ 2147483646 w 911"/>
                <a:gd name="T33" fmla="*/ 2147483646 h 794"/>
                <a:gd name="T34" fmla="*/ 2147483646 w 911"/>
                <a:gd name="T35" fmla="*/ 2147483646 h 794"/>
                <a:gd name="T36" fmla="*/ 2147483646 w 911"/>
                <a:gd name="T37" fmla="*/ 2147483646 h 794"/>
                <a:gd name="T38" fmla="*/ 2147483646 w 911"/>
                <a:gd name="T39" fmla="*/ 2147483646 h 794"/>
                <a:gd name="T40" fmla="*/ 2147483646 w 911"/>
                <a:gd name="T41" fmla="*/ 2147483646 h 794"/>
                <a:gd name="T42" fmla="*/ 2147483646 w 911"/>
                <a:gd name="T43" fmla="*/ 2147483646 h 794"/>
                <a:gd name="T44" fmla="*/ 2147483646 w 911"/>
                <a:gd name="T45" fmla="*/ 2147483646 h 794"/>
                <a:gd name="T46" fmla="*/ 2147483646 w 911"/>
                <a:gd name="T47" fmla="*/ 2147483646 h 794"/>
                <a:gd name="T48" fmla="*/ 2147483646 w 911"/>
                <a:gd name="T49" fmla="*/ 2147483646 h 7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1"/>
                <a:gd name="T76" fmla="*/ 0 h 794"/>
                <a:gd name="T77" fmla="*/ 911 w 911"/>
                <a:gd name="T78" fmla="*/ 794 h 7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1" h="794">
                  <a:moveTo>
                    <a:pt x="615" y="77"/>
                  </a:moveTo>
                  <a:cubicBezTo>
                    <a:pt x="598" y="51"/>
                    <a:pt x="585" y="42"/>
                    <a:pt x="556" y="33"/>
                  </a:cubicBezTo>
                  <a:cubicBezTo>
                    <a:pt x="458" y="36"/>
                    <a:pt x="347" y="0"/>
                    <a:pt x="261" y="48"/>
                  </a:cubicBezTo>
                  <a:cubicBezTo>
                    <a:pt x="246" y="57"/>
                    <a:pt x="234" y="71"/>
                    <a:pt x="217" y="77"/>
                  </a:cubicBezTo>
                  <a:cubicBezTo>
                    <a:pt x="209" y="80"/>
                    <a:pt x="201" y="81"/>
                    <a:pt x="194" y="85"/>
                  </a:cubicBezTo>
                  <a:cubicBezTo>
                    <a:pt x="179" y="93"/>
                    <a:pt x="165" y="104"/>
                    <a:pt x="150" y="114"/>
                  </a:cubicBezTo>
                  <a:cubicBezTo>
                    <a:pt x="143" y="119"/>
                    <a:pt x="128" y="129"/>
                    <a:pt x="128" y="129"/>
                  </a:cubicBezTo>
                  <a:cubicBezTo>
                    <a:pt x="111" y="154"/>
                    <a:pt x="94" y="171"/>
                    <a:pt x="69" y="188"/>
                  </a:cubicBezTo>
                  <a:cubicBezTo>
                    <a:pt x="55" y="246"/>
                    <a:pt x="72" y="193"/>
                    <a:pt x="47" y="240"/>
                  </a:cubicBezTo>
                  <a:cubicBezTo>
                    <a:pt x="32" y="269"/>
                    <a:pt x="25" y="304"/>
                    <a:pt x="17" y="336"/>
                  </a:cubicBezTo>
                  <a:cubicBezTo>
                    <a:pt x="21" y="435"/>
                    <a:pt x="0" y="488"/>
                    <a:pt x="47" y="557"/>
                  </a:cubicBezTo>
                  <a:cubicBezTo>
                    <a:pt x="59" y="595"/>
                    <a:pt x="82" y="617"/>
                    <a:pt x="106" y="646"/>
                  </a:cubicBezTo>
                  <a:cubicBezTo>
                    <a:pt x="122" y="666"/>
                    <a:pt x="138" y="696"/>
                    <a:pt x="158" y="712"/>
                  </a:cubicBezTo>
                  <a:cubicBezTo>
                    <a:pt x="161" y="714"/>
                    <a:pt x="199" y="726"/>
                    <a:pt x="202" y="727"/>
                  </a:cubicBezTo>
                  <a:cubicBezTo>
                    <a:pt x="250" y="760"/>
                    <a:pt x="309" y="774"/>
                    <a:pt x="364" y="794"/>
                  </a:cubicBezTo>
                  <a:cubicBezTo>
                    <a:pt x="443" y="791"/>
                    <a:pt x="522" y="791"/>
                    <a:pt x="601" y="786"/>
                  </a:cubicBezTo>
                  <a:cubicBezTo>
                    <a:pt x="634" y="784"/>
                    <a:pt x="657" y="752"/>
                    <a:pt x="689" y="742"/>
                  </a:cubicBezTo>
                  <a:cubicBezTo>
                    <a:pt x="713" y="726"/>
                    <a:pt x="724" y="706"/>
                    <a:pt x="748" y="690"/>
                  </a:cubicBezTo>
                  <a:cubicBezTo>
                    <a:pt x="759" y="661"/>
                    <a:pt x="775" y="648"/>
                    <a:pt x="800" y="631"/>
                  </a:cubicBezTo>
                  <a:cubicBezTo>
                    <a:pt x="826" y="593"/>
                    <a:pt x="859" y="561"/>
                    <a:pt x="881" y="520"/>
                  </a:cubicBezTo>
                  <a:cubicBezTo>
                    <a:pt x="895" y="493"/>
                    <a:pt x="901" y="461"/>
                    <a:pt x="911" y="432"/>
                  </a:cubicBezTo>
                  <a:cubicBezTo>
                    <a:pt x="905" y="359"/>
                    <a:pt x="904" y="325"/>
                    <a:pt x="866" y="269"/>
                  </a:cubicBezTo>
                  <a:cubicBezTo>
                    <a:pt x="841" y="192"/>
                    <a:pt x="793" y="156"/>
                    <a:pt x="719" y="136"/>
                  </a:cubicBezTo>
                  <a:cubicBezTo>
                    <a:pt x="694" y="120"/>
                    <a:pt x="688" y="101"/>
                    <a:pt x="660" y="92"/>
                  </a:cubicBezTo>
                  <a:cubicBezTo>
                    <a:pt x="632" y="73"/>
                    <a:pt x="647" y="77"/>
                    <a:pt x="615" y="77"/>
                  </a:cubicBezTo>
                  <a:close/>
                </a:path>
              </a:pathLst>
            </a:custGeom>
            <a:solidFill>
              <a:schemeClr val="bg2"/>
            </a:solidFill>
            <a:ln w="9525">
              <a:solidFill>
                <a:schemeClr val="tx1"/>
              </a:solidFill>
              <a:round/>
              <a:headEnd/>
              <a:tailEnd/>
            </a:ln>
          </p:spPr>
          <p:txBody>
            <a:bodyPr/>
            <a:lstStyle/>
            <a:p>
              <a:endParaRPr lang="en-US"/>
            </a:p>
          </p:txBody>
        </p:sp>
        <p:sp>
          <p:nvSpPr>
            <p:cNvPr id="19" name="Freeform 32"/>
            <p:cNvSpPr>
              <a:spLocks/>
            </p:cNvSpPr>
            <p:nvPr/>
          </p:nvSpPr>
          <p:spPr bwMode="auto">
            <a:xfrm>
              <a:off x="4648200" y="4343400"/>
              <a:ext cx="827088" cy="635000"/>
            </a:xfrm>
            <a:custGeom>
              <a:avLst/>
              <a:gdLst>
                <a:gd name="T0" fmla="*/ 2147483646 w 521"/>
                <a:gd name="T1" fmla="*/ 2147483646 h 400"/>
                <a:gd name="T2" fmla="*/ 2147483646 w 521"/>
                <a:gd name="T3" fmla="*/ 2147483646 h 400"/>
                <a:gd name="T4" fmla="*/ 2147483646 w 521"/>
                <a:gd name="T5" fmla="*/ 2147483646 h 400"/>
                <a:gd name="T6" fmla="*/ 2147483646 w 521"/>
                <a:gd name="T7" fmla="*/ 2147483646 h 400"/>
                <a:gd name="T8" fmla="*/ 2147483646 w 521"/>
                <a:gd name="T9" fmla="*/ 2147483646 h 400"/>
                <a:gd name="T10" fmla="*/ 2147483646 w 521"/>
                <a:gd name="T11" fmla="*/ 0 h 400"/>
                <a:gd name="T12" fmla="*/ 2147483646 w 521"/>
                <a:gd name="T13" fmla="*/ 2147483646 h 400"/>
                <a:gd name="T14" fmla="*/ 2147483646 w 521"/>
                <a:gd name="T15" fmla="*/ 2147483646 h 400"/>
                <a:gd name="T16" fmla="*/ 2147483646 w 521"/>
                <a:gd name="T17" fmla="*/ 2147483646 h 400"/>
                <a:gd name="T18" fmla="*/ 2147483646 w 521"/>
                <a:gd name="T19" fmla="*/ 2147483646 h 400"/>
                <a:gd name="T20" fmla="*/ 2147483646 w 521"/>
                <a:gd name="T21" fmla="*/ 2147483646 h 400"/>
                <a:gd name="T22" fmla="*/ 2147483646 w 521"/>
                <a:gd name="T23" fmla="*/ 2147483646 h 400"/>
                <a:gd name="T24" fmla="*/ 2147483646 w 521"/>
                <a:gd name="T25" fmla="*/ 2147483646 h 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1"/>
                <a:gd name="T40" fmla="*/ 0 h 400"/>
                <a:gd name="T41" fmla="*/ 521 w 521"/>
                <a:gd name="T42" fmla="*/ 400 h 4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1" h="400">
                  <a:moveTo>
                    <a:pt x="75" y="221"/>
                  </a:moveTo>
                  <a:cubicBezTo>
                    <a:pt x="55" y="219"/>
                    <a:pt x="34" y="222"/>
                    <a:pt x="16" y="214"/>
                  </a:cubicBezTo>
                  <a:cubicBezTo>
                    <a:pt x="0" y="207"/>
                    <a:pt x="12" y="167"/>
                    <a:pt x="16" y="162"/>
                  </a:cubicBezTo>
                  <a:cubicBezTo>
                    <a:pt x="21" y="156"/>
                    <a:pt x="31" y="157"/>
                    <a:pt x="38" y="155"/>
                  </a:cubicBezTo>
                  <a:cubicBezTo>
                    <a:pt x="64" y="117"/>
                    <a:pt x="57" y="62"/>
                    <a:pt x="90" y="29"/>
                  </a:cubicBezTo>
                  <a:cubicBezTo>
                    <a:pt x="107" y="12"/>
                    <a:pt x="134" y="7"/>
                    <a:pt x="156" y="0"/>
                  </a:cubicBezTo>
                  <a:cubicBezTo>
                    <a:pt x="296" y="8"/>
                    <a:pt x="249" y="5"/>
                    <a:pt x="341" y="37"/>
                  </a:cubicBezTo>
                  <a:cubicBezTo>
                    <a:pt x="363" y="59"/>
                    <a:pt x="378" y="72"/>
                    <a:pt x="407" y="81"/>
                  </a:cubicBezTo>
                  <a:cubicBezTo>
                    <a:pt x="467" y="124"/>
                    <a:pt x="444" y="103"/>
                    <a:pt x="481" y="140"/>
                  </a:cubicBezTo>
                  <a:cubicBezTo>
                    <a:pt x="521" y="267"/>
                    <a:pt x="489" y="359"/>
                    <a:pt x="378" y="399"/>
                  </a:cubicBezTo>
                  <a:cubicBezTo>
                    <a:pt x="363" y="396"/>
                    <a:pt x="345" y="400"/>
                    <a:pt x="333" y="391"/>
                  </a:cubicBezTo>
                  <a:cubicBezTo>
                    <a:pt x="312" y="376"/>
                    <a:pt x="278" y="304"/>
                    <a:pt x="252" y="281"/>
                  </a:cubicBezTo>
                  <a:cubicBezTo>
                    <a:pt x="205" y="239"/>
                    <a:pt x="138" y="206"/>
                    <a:pt x="75" y="221"/>
                  </a:cubicBezTo>
                  <a:close/>
                </a:path>
              </a:pathLst>
            </a:custGeom>
            <a:solidFill>
              <a:srgbClr val="993300"/>
            </a:solidFill>
            <a:ln w="25400">
              <a:solidFill>
                <a:schemeClr val="tx1"/>
              </a:solidFill>
              <a:round/>
              <a:headEnd/>
              <a:tailEnd/>
            </a:ln>
          </p:spPr>
          <p:txBody>
            <a:bodyPr/>
            <a:lstStyle/>
            <a:p>
              <a:endParaRPr lang="en-US"/>
            </a:p>
          </p:txBody>
        </p:sp>
        <p:grpSp>
          <p:nvGrpSpPr>
            <p:cNvPr id="20" name="Group 66"/>
            <p:cNvGrpSpPr>
              <a:grpSpLocks noChangeAspect="1"/>
            </p:cNvGrpSpPr>
            <p:nvPr/>
          </p:nvGrpSpPr>
          <p:grpSpPr bwMode="auto">
            <a:xfrm>
              <a:off x="2090738" y="5256213"/>
              <a:ext cx="742950" cy="692150"/>
              <a:chOff x="824" y="937"/>
              <a:chExt cx="1196" cy="1115"/>
            </a:xfrm>
          </p:grpSpPr>
          <p:sp>
            <p:nvSpPr>
              <p:cNvPr id="142"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43"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144" name="Group 6"/>
              <p:cNvGrpSpPr>
                <a:grpSpLocks noChangeAspect="1"/>
              </p:cNvGrpSpPr>
              <p:nvPr/>
            </p:nvGrpSpPr>
            <p:grpSpPr bwMode="auto">
              <a:xfrm>
                <a:off x="846" y="948"/>
                <a:ext cx="1152" cy="1104"/>
                <a:chOff x="1380" y="723"/>
                <a:chExt cx="2999" cy="2877"/>
              </a:xfrm>
            </p:grpSpPr>
            <p:grpSp>
              <p:nvGrpSpPr>
                <p:cNvPr id="145" name="Group 7"/>
                <p:cNvGrpSpPr>
                  <a:grpSpLocks noChangeAspect="1"/>
                </p:cNvGrpSpPr>
                <p:nvPr/>
              </p:nvGrpSpPr>
              <p:grpSpPr bwMode="auto">
                <a:xfrm>
                  <a:off x="2928" y="723"/>
                  <a:ext cx="1451" cy="2877"/>
                  <a:chOff x="1977" y="1384"/>
                  <a:chExt cx="827" cy="1640"/>
                </a:xfrm>
              </p:grpSpPr>
              <p:sp>
                <p:nvSpPr>
                  <p:cNvPr id="151"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52"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53"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6" name="Group 12"/>
                <p:cNvGrpSpPr>
                  <a:grpSpLocks noChangeAspect="1"/>
                </p:cNvGrpSpPr>
                <p:nvPr/>
              </p:nvGrpSpPr>
              <p:grpSpPr bwMode="auto">
                <a:xfrm flipH="1">
                  <a:off x="1380" y="723"/>
                  <a:ext cx="1451" cy="2877"/>
                  <a:chOff x="1977" y="1384"/>
                  <a:chExt cx="827" cy="1640"/>
                </a:xfrm>
              </p:grpSpPr>
              <p:sp>
                <p:nvSpPr>
                  <p:cNvPr id="147"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48"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49"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21" name="Group 6"/>
            <p:cNvGrpSpPr>
              <a:grpSpLocks noChangeAspect="1"/>
            </p:cNvGrpSpPr>
            <p:nvPr/>
          </p:nvGrpSpPr>
          <p:grpSpPr bwMode="auto">
            <a:xfrm>
              <a:off x="9296400" y="4452938"/>
              <a:ext cx="714375" cy="684212"/>
              <a:chOff x="1380" y="723"/>
              <a:chExt cx="2999" cy="2877"/>
            </a:xfrm>
          </p:grpSpPr>
          <p:grpSp>
            <p:nvGrpSpPr>
              <p:cNvPr id="132" name="Group 7"/>
              <p:cNvGrpSpPr>
                <a:grpSpLocks noChangeAspect="1"/>
              </p:cNvGrpSpPr>
              <p:nvPr/>
            </p:nvGrpSpPr>
            <p:grpSpPr bwMode="auto">
              <a:xfrm>
                <a:off x="2928" y="723"/>
                <a:ext cx="1451" cy="2877"/>
                <a:chOff x="1977" y="1384"/>
                <a:chExt cx="827" cy="1640"/>
              </a:xfrm>
            </p:grpSpPr>
            <p:sp>
              <p:nvSpPr>
                <p:cNvPr id="138"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39"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40"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3" name="Group 12"/>
              <p:cNvGrpSpPr>
                <a:grpSpLocks noChangeAspect="1"/>
              </p:cNvGrpSpPr>
              <p:nvPr/>
            </p:nvGrpSpPr>
            <p:grpSpPr bwMode="auto">
              <a:xfrm flipH="1">
                <a:off x="1380" y="723"/>
                <a:ext cx="1451" cy="2877"/>
                <a:chOff x="1977" y="1384"/>
                <a:chExt cx="827" cy="1640"/>
              </a:xfrm>
            </p:grpSpPr>
            <p:sp>
              <p:nvSpPr>
                <p:cNvPr id="134"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35"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36"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22" name="Group 66"/>
            <p:cNvGrpSpPr>
              <a:grpSpLocks noChangeAspect="1"/>
            </p:cNvGrpSpPr>
            <p:nvPr/>
          </p:nvGrpSpPr>
          <p:grpSpPr bwMode="auto">
            <a:xfrm>
              <a:off x="5659438" y="5100638"/>
              <a:ext cx="741362" cy="690562"/>
              <a:chOff x="824" y="937"/>
              <a:chExt cx="1196" cy="1115"/>
            </a:xfrm>
          </p:grpSpPr>
          <p:sp>
            <p:nvSpPr>
              <p:cNvPr id="119"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20"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121" name="Group 6"/>
              <p:cNvGrpSpPr>
                <a:grpSpLocks noChangeAspect="1"/>
              </p:cNvGrpSpPr>
              <p:nvPr/>
            </p:nvGrpSpPr>
            <p:grpSpPr bwMode="auto">
              <a:xfrm>
                <a:off x="846" y="948"/>
                <a:ext cx="1152" cy="1104"/>
                <a:chOff x="1380" y="723"/>
                <a:chExt cx="2999" cy="2877"/>
              </a:xfrm>
            </p:grpSpPr>
            <p:grpSp>
              <p:nvGrpSpPr>
                <p:cNvPr id="122" name="Group 7"/>
                <p:cNvGrpSpPr>
                  <a:grpSpLocks noChangeAspect="1"/>
                </p:cNvGrpSpPr>
                <p:nvPr/>
              </p:nvGrpSpPr>
              <p:grpSpPr bwMode="auto">
                <a:xfrm>
                  <a:off x="2928" y="723"/>
                  <a:ext cx="1451" cy="2877"/>
                  <a:chOff x="1977" y="1384"/>
                  <a:chExt cx="827" cy="1640"/>
                </a:xfrm>
              </p:grpSpPr>
              <p:sp>
                <p:nvSpPr>
                  <p:cNvPr id="128"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29"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30"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23" name="Group 12"/>
                <p:cNvGrpSpPr>
                  <a:grpSpLocks noChangeAspect="1"/>
                </p:cNvGrpSpPr>
                <p:nvPr/>
              </p:nvGrpSpPr>
              <p:grpSpPr bwMode="auto">
                <a:xfrm flipH="1">
                  <a:off x="1380" y="723"/>
                  <a:ext cx="1451" cy="2877"/>
                  <a:chOff x="1977" y="1384"/>
                  <a:chExt cx="827" cy="1640"/>
                </a:xfrm>
              </p:grpSpPr>
              <p:sp>
                <p:nvSpPr>
                  <p:cNvPr id="124"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25"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26"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23" name="Isosceles Triangle 84"/>
            <p:cNvSpPr>
              <a:spLocks noChangeArrowheads="1"/>
            </p:cNvSpPr>
            <p:nvPr/>
          </p:nvSpPr>
          <p:spPr bwMode="auto">
            <a:xfrm rot="5400000">
              <a:off x="2496344" y="5709444"/>
              <a:ext cx="284162" cy="184150"/>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4" name="Isosceles Triangle 85"/>
            <p:cNvSpPr>
              <a:spLocks noChangeArrowheads="1"/>
            </p:cNvSpPr>
            <p:nvPr/>
          </p:nvSpPr>
          <p:spPr bwMode="auto">
            <a:xfrm rot="5400000">
              <a:off x="6078537" y="5513388"/>
              <a:ext cx="282575" cy="184150"/>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5" name="Isosceles Triangle 86"/>
            <p:cNvSpPr>
              <a:spLocks noChangeArrowheads="1"/>
            </p:cNvSpPr>
            <p:nvPr/>
          </p:nvSpPr>
          <p:spPr bwMode="auto">
            <a:xfrm rot="5400000">
              <a:off x="8101013" y="3652838"/>
              <a:ext cx="166687" cy="115887"/>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26" name="Group 66"/>
            <p:cNvGrpSpPr>
              <a:grpSpLocks noChangeAspect="1"/>
            </p:cNvGrpSpPr>
            <p:nvPr/>
          </p:nvGrpSpPr>
          <p:grpSpPr bwMode="auto">
            <a:xfrm>
              <a:off x="3897313" y="3549650"/>
              <a:ext cx="193675" cy="180975"/>
              <a:chOff x="824" y="937"/>
              <a:chExt cx="1196" cy="1115"/>
            </a:xfrm>
          </p:grpSpPr>
          <p:sp>
            <p:nvSpPr>
              <p:cNvPr id="106"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07"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108" name="Group 6"/>
              <p:cNvGrpSpPr>
                <a:grpSpLocks noChangeAspect="1"/>
              </p:cNvGrpSpPr>
              <p:nvPr/>
            </p:nvGrpSpPr>
            <p:grpSpPr bwMode="auto">
              <a:xfrm>
                <a:off x="846" y="948"/>
                <a:ext cx="1152" cy="1104"/>
                <a:chOff x="1380" y="723"/>
                <a:chExt cx="2999" cy="2877"/>
              </a:xfrm>
            </p:grpSpPr>
            <p:grpSp>
              <p:nvGrpSpPr>
                <p:cNvPr id="109" name="Group 7"/>
                <p:cNvGrpSpPr>
                  <a:grpSpLocks noChangeAspect="1"/>
                </p:cNvGrpSpPr>
                <p:nvPr/>
              </p:nvGrpSpPr>
              <p:grpSpPr bwMode="auto">
                <a:xfrm>
                  <a:off x="2928" y="723"/>
                  <a:ext cx="1451" cy="2877"/>
                  <a:chOff x="1977" y="1384"/>
                  <a:chExt cx="827" cy="1640"/>
                </a:xfrm>
              </p:grpSpPr>
              <p:sp>
                <p:nvSpPr>
                  <p:cNvPr id="115"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16"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17"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0" name="Group 12"/>
                <p:cNvGrpSpPr>
                  <a:grpSpLocks noChangeAspect="1"/>
                </p:cNvGrpSpPr>
                <p:nvPr/>
              </p:nvGrpSpPr>
              <p:grpSpPr bwMode="auto">
                <a:xfrm flipH="1">
                  <a:off x="1380" y="723"/>
                  <a:ext cx="1451" cy="2877"/>
                  <a:chOff x="1977" y="1384"/>
                  <a:chExt cx="827" cy="1640"/>
                </a:xfrm>
              </p:grpSpPr>
              <p:sp>
                <p:nvSpPr>
                  <p:cNvPr id="111"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12"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13"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27" name="Group 66"/>
            <p:cNvGrpSpPr>
              <a:grpSpLocks noChangeAspect="1"/>
            </p:cNvGrpSpPr>
            <p:nvPr/>
          </p:nvGrpSpPr>
          <p:grpSpPr bwMode="auto">
            <a:xfrm>
              <a:off x="4745038" y="3590925"/>
              <a:ext cx="193675" cy="180975"/>
              <a:chOff x="824" y="937"/>
              <a:chExt cx="1196" cy="1115"/>
            </a:xfrm>
          </p:grpSpPr>
          <p:sp>
            <p:nvSpPr>
              <p:cNvPr id="93"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94"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95" name="Group 6"/>
              <p:cNvGrpSpPr>
                <a:grpSpLocks noChangeAspect="1"/>
              </p:cNvGrpSpPr>
              <p:nvPr/>
            </p:nvGrpSpPr>
            <p:grpSpPr bwMode="auto">
              <a:xfrm>
                <a:off x="846" y="948"/>
                <a:ext cx="1152" cy="1104"/>
                <a:chOff x="1380" y="723"/>
                <a:chExt cx="2999" cy="2877"/>
              </a:xfrm>
            </p:grpSpPr>
            <p:grpSp>
              <p:nvGrpSpPr>
                <p:cNvPr id="96" name="Group 7"/>
                <p:cNvGrpSpPr>
                  <a:grpSpLocks noChangeAspect="1"/>
                </p:cNvGrpSpPr>
                <p:nvPr/>
              </p:nvGrpSpPr>
              <p:grpSpPr bwMode="auto">
                <a:xfrm>
                  <a:off x="2928" y="723"/>
                  <a:ext cx="1451" cy="2877"/>
                  <a:chOff x="1977" y="1384"/>
                  <a:chExt cx="827" cy="1640"/>
                </a:xfrm>
              </p:grpSpPr>
              <p:sp>
                <p:nvSpPr>
                  <p:cNvPr id="102"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103"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04"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7" name="Group 12"/>
                <p:cNvGrpSpPr>
                  <a:grpSpLocks noChangeAspect="1"/>
                </p:cNvGrpSpPr>
                <p:nvPr/>
              </p:nvGrpSpPr>
              <p:grpSpPr bwMode="auto">
                <a:xfrm flipH="1">
                  <a:off x="1380" y="723"/>
                  <a:ext cx="1451" cy="2877"/>
                  <a:chOff x="1977" y="1384"/>
                  <a:chExt cx="827" cy="1640"/>
                </a:xfrm>
              </p:grpSpPr>
              <p:sp>
                <p:nvSpPr>
                  <p:cNvPr id="98"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99"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100"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28" name="Group 66"/>
            <p:cNvGrpSpPr>
              <a:grpSpLocks noChangeAspect="1"/>
            </p:cNvGrpSpPr>
            <p:nvPr/>
          </p:nvGrpSpPr>
          <p:grpSpPr bwMode="auto">
            <a:xfrm>
              <a:off x="5776913" y="3581400"/>
              <a:ext cx="193675" cy="180975"/>
              <a:chOff x="824" y="937"/>
              <a:chExt cx="1196" cy="1115"/>
            </a:xfrm>
          </p:grpSpPr>
          <p:sp>
            <p:nvSpPr>
              <p:cNvPr id="80" name="Oval 4"/>
              <p:cNvSpPr>
                <a:spLocks noChangeAspect="1" noChangeArrowheads="1"/>
              </p:cNvSpPr>
              <p:nvPr/>
            </p:nvSpPr>
            <p:spPr bwMode="auto">
              <a:xfrm>
                <a:off x="1732" y="949"/>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1" name="Oval 5"/>
              <p:cNvSpPr>
                <a:spLocks noChangeAspect="1" noChangeArrowheads="1"/>
              </p:cNvSpPr>
              <p:nvPr/>
            </p:nvSpPr>
            <p:spPr bwMode="auto">
              <a:xfrm>
                <a:off x="824" y="937"/>
                <a:ext cx="288" cy="288"/>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82" name="Group 6"/>
              <p:cNvGrpSpPr>
                <a:grpSpLocks noChangeAspect="1"/>
              </p:cNvGrpSpPr>
              <p:nvPr/>
            </p:nvGrpSpPr>
            <p:grpSpPr bwMode="auto">
              <a:xfrm>
                <a:off x="846" y="948"/>
                <a:ext cx="1152" cy="1104"/>
                <a:chOff x="1380" y="723"/>
                <a:chExt cx="2999" cy="2877"/>
              </a:xfrm>
            </p:grpSpPr>
            <p:grpSp>
              <p:nvGrpSpPr>
                <p:cNvPr id="83" name="Group 7"/>
                <p:cNvGrpSpPr>
                  <a:grpSpLocks noChangeAspect="1"/>
                </p:cNvGrpSpPr>
                <p:nvPr/>
              </p:nvGrpSpPr>
              <p:grpSpPr bwMode="auto">
                <a:xfrm>
                  <a:off x="2928" y="723"/>
                  <a:ext cx="1451" cy="2877"/>
                  <a:chOff x="1977" y="1384"/>
                  <a:chExt cx="827" cy="1640"/>
                </a:xfrm>
              </p:grpSpPr>
              <p:sp>
                <p:nvSpPr>
                  <p:cNvPr id="89"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90"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91"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4" name="Group 12"/>
                <p:cNvGrpSpPr>
                  <a:grpSpLocks noChangeAspect="1"/>
                </p:cNvGrpSpPr>
                <p:nvPr/>
              </p:nvGrpSpPr>
              <p:grpSpPr bwMode="auto">
                <a:xfrm flipH="1">
                  <a:off x="1380" y="723"/>
                  <a:ext cx="1451" cy="2877"/>
                  <a:chOff x="1977" y="1384"/>
                  <a:chExt cx="827" cy="1640"/>
                </a:xfrm>
              </p:grpSpPr>
              <p:sp>
                <p:nvSpPr>
                  <p:cNvPr id="85"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86"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87"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29" name="Isosceles Triangle 129"/>
            <p:cNvSpPr>
              <a:spLocks noChangeArrowheads="1"/>
            </p:cNvSpPr>
            <p:nvPr/>
          </p:nvSpPr>
          <p:spPr bwMode="auto">
            <a:xfrm rot="5400000">
              <a:off x="5918994" y="3682207"/>
              <a:ext cx="130175" cy="103187"/>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0" name="Isosceles Triangle 130"/>
            <p:cNvSpPr>
              <a:spLocks noChangeArrowheads="1"/>
            </p:cNvSpPr>
            <p:nvPr/>
          </p:nvSpPr>
          <p:spPr bwMode="auto">
            <a:xfrm rot="5400000">
              <a:off x="4879182" y="3696494"/>
              <a:ext cx="128587" cy="104775"/>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1" name="Isosceles Triangle 131"/>
            <p:cNvSpPr>
              <a:spLocks noChangeArrowheads="1"/>
            </p:cNvSpPr>
            <p:nvPr/>
          </p:nvSpPr>
          <p:spPr bwMode="auto">
            <a:xfrm rot="5400000">
              <a:off x="4012407" y="3655219"/>
              <a:ext cx="128587" cy="104775"/>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32" name="Group 6"/>
            <p:cNvGrpSpPr>
              <a:grpSpLocks noChangeAspect="1"/>
            </p:cNvGrpSpPr>
            <p:nvPr/>
          </p:nvGrpSpPr>
          <p:grpSpPr bwMode="auto">
            <a:xfrm>
              <a:off x="7677150" y="3624263"/>
              <a:ext cx="247650" cy="238125"/>
              <a:chOff x="1380" y="723"/>
              <a:chExt cx="2999" cy="2877"/>
            </a:xfrm>
          </p:grpSpPr>
          <p:grpSp>
            <p:nvGrpSpPr>
              <p:cNvPr id="70" name="Group 7"/>
              <p:cNvGrpSpPr>
                <a:grpSpLocks noChangeAspect="1"/>
              </p:cNvGrpSpPr>
              <p:nvPr/>
            </p:nvGrpSpPr>
            <p:grpSpPr bwMode="auto">
              <a:xfrm>
                <a:off x="2928" y="723"/>
                <a:ext cx="1451" cy="2877"/>
                <a:chOff x="1977" y="1384"/>
                <a:chExt cx="827" cy="1640"/>
              </a:xfrm>
            </p:grpSpPr>
            <p:sp>
              <p:nvSpPr>
                <p:cNvPr id="76"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77"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78"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1" name="Group 12"/>
              <p:cNvGrpSpPr>
                <a:grpSpLocks noChangeAspect="1"/>
              </p:cNvGrpSpPr>
              <p:nvPr/>
            </p:nvGrpSpPr>
            <p:grpSpPr bwMode="auto">
              <a:xfrm flipH="1">
                <a:off x="1380" y="723"/>
                <a:ext cx="1451" cy="2877"/>
                <a:chOff x="1977" y="1384"/>
                <a:chExt cx="827" cy="1640"/>
              </a:xfrm>
            </p:grpSpPr>
            <p:sp>
              <p:nvSpPr>
                <p:cNvPr id="72"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73"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74"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33" name="Isosceles Triangle 171"/>
            <p:cNvSpPr>
              <a:spLocks noChangeArrowheads="1"/>
            </p:cNvSpPr>
            <p:nvPr/>
          </p:nvSpPr>
          <p:spPr bwMode="auto">
            <a:xfrm rot="5400000">
              <a:off x="8672513" y="4465638"/>
              <a:ext cx="284162" cy="182562"/>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4" name="Freeform 6"/>
            <p:cNvSpPr>
              <a:spLocks/>
            </p:cNvSpPr>
            <p:nvPr/>
          </p:nvSpPr>
          <p:spPr bwMode="auto">
            <a:xfrm>
              <a:off x="2181225" y="831851"/>
              <a:ext cx="1147763" cy="1557338"/>
            </a:xfrm>
            <a:custGeom>
              <a:avLst/>
              <a:gdLst>
                <a:gd name="T0" fmla="*/ 2147483646 w 723"/>
                <a:gd name="T1" fmla="*/ 0 h 981"/>
                <a:gd name="T2" fmla="*/ 2147483646 w 723"/>
                <a:gd name="T3" fmla="*/ 2147483646 h 981"/>
                <a:gd name="T4" fmla="*/ 2147483646 w 723"/>
                <a:gd name="T5" fmla="*/ 2147483646 h 981"/>
                <a:gd name="T6" fmla="*/ 2147483646 w 723"/>
                <a:gd name="T7" fmla="*/ 2147483646 h 981"/>
                <a:gd name="T8" fmla="*/ 2147483646 w 723"/>
                <a:gd name="T9" fmla="*/ 2147483646 h 981"/>
                <a:gd name="T10" fmla="*/ 0 w 723"/>
                <a:gd name="T11" fmla="*/ 2147483646 h 981"/>
                <a:gd name="T12" fmla="*/ 2147483646 w 723"/>
                <a:gd name="T13" fmla="*/ 2147483646 h 981"/>
                <a:gd name="T14" fmla="*/ 2147483646 w 723"/>
                <a:gd name="T15" fmla="*/ 2147483646 h 981"/>
                <a:gd name="T16" fmla="*/ 2147483646 w 723"/>
                <a:gd name="T17" fmla="*/ 2147483646 h 981"/>
                <a:gd name="T18" fmla="*/ 2147483646 w 723"/>
                <a:gd name="T19" fmla="*/ 2147483646 h 981"/>
                <a:gd name="T20" fmla="*/ 2147483646 w 723"/>
                <a:gd name="T21" fmla="*/ 2147483646 h 981"/>
                <a:gd name="T22" fmla="*/ 2147483646 w 723"/>
                <a:gd name="T23" fmla="*/ 2147483646 h 981"/>
                <a:gd name="T24" fmla="*/ 2147483646 w 723"/>
                <a:gd name="T25" fmla="*/ 2147483646 h 9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3"/>
                <a:gd name="T40" fmla="*/ 0 h 981"/>
                <a:gd name="T41" fmla="*/ 723 w 723"/>
                <a:gd name="T42" fmla="*/ 981 h 9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3" h="981">
                  <a:moveTo>
                    <a:pt x="199" y="0"/>
                  </a:moveTo>
                  <a:cubicBezTo>
                    <a:pt x="185" y="45"/>
                    <a:pt x="177" y="94"/>
                    <a:pt x="169" y="141"/>
                  </a:cubicBezTo>
                  <a:cubicBezTo>
                    <a:pt x="188" y="337"/>
                    <a:pt x="183" y="254"/>
                    <a:pt x="169" y="606"/>
                  </a:cubicBezTo>
                  <a:cubicBezTo>
                    <a:pt x="165" y="699"/>
                    <a:pt x="187" y="776"/>
                    <a:pt x="96" y="805"/>
                  </a:cubicBezTo>
                  <a:cubicBezTo>
                    <a:pt x="71" y="821"/>
                    <a:pt x="61" y="841"/>
                    <a:pt x="36" y="857"/>
                  </a:cubicBezTo>
                  <a:cubicBezTo>
                    <a:pt x="3" y="907"/>
                    <a:pt x="12" y="884"/>
                    <a:pt x="0" y="923"/>
                  </a:cubicBezTo>
                  <a:cubicBezTo>
                    <a:pt x="9" y="954"/>
                    <a:pt x="1" y="952"/>
                    <a:pt x="44" y="953"/>
                  </a:cubicBezTo>
                  <a:cubicBezTo>
                    <a:pt x="169" y="957"/>
                    <a:pt x="295" y="958"/>
                    <a:pt x="420" y="960"/>
                  </a:cubicBezTo>
                  <a:cubicBezTo>
                    <a:pt x="512" y="967"/>
                    <a:pt x="611" y="981"/>
                    <a:pt x="701" y="953"/>
                  </a:cubicBezTo>
                  <a:cubicBezTo>
                    <a:pt x="709" y="941"/>
                    <a:pt x="723" y="925"/>
                    <a:pt x="723" y="909"/>
                  </a:cubicBezTo>
                  <a:cubicBezTo>
                    <a:pt x="723" y="821"/>
                    <a:pt x="567" y="820"/>
                    <a:pt x="509" y="805"/>
                  </a:cubicBezTo>
                  <a:cubicBezTo>
                    <a:pt x="497" y="802"/>
                    <a:pt x="477" y="794"/>
                    <a:pt x="465" y="790"/>
                  </a:cubicBezTo>
                  <a:cubicBezTo>
                    <a:pt x="419" y="585"/>
                    <a:pt x="457" y="350"/>
                    <a:pt x="457" y="141"/>
                  </a:cubicBezTo>
                </a:path>
              </a:pathLst>
            </a:custGeom>
            <a:solidFill>
              <a:srgbClr val="993300"/>
            </a:solidFill>
            <a:ln w="9525">
              <a:solidFill>
                <a:schemeClr val="tx1"/>
              </a:solidFill>
              <a:round/>
              <a:headEnd/>
              <a:tailEnd/>
            </a:ln>
          </p:spPr>
          <p:txBody>
            <a:bodyPr/>
            <a:lstStyle/>
            <a:p>
              <a:endParaRPr lang="en-US"/>
            </a:p>
          </p:txBody>
        </p:sp>
        <p:sp>
          <p:nvSpPr>
            <p:cNvPr id="35" name="Freeform 7"/>
            <p:cNvSpPr>
              <a:spLocks/>
            </p:cNvSpPr>
            <p:nvPr/>
          </p:nvSpPr>
          <p:spPr bwMode="auto">
            <a:xfrm>
              <a:off x="3587750" y="1125539"/>
              <a:ext cx="966788" cy="1230312"/>
            </a:xfrm>
            <a:custGeom>
              <a:avLst/>
              <a:gdLst>
                <a:gd name="T0" fmla="*/ 2147483646 w 609"/>
                <a:gd name="T1" fmla="*/ 0 h 775"/>
                <a:gd name="T2" fmla="*/ 2147483646 w 609"/>
                <a:gd name="T3" fmla="*/ 2147483646 h 775"/>
                <a:gd name="T4" fmla="*/ 2147483646 w 609"/>
                <a:gd name="T5" fmla="*/ 2147483646 h 775"/>
                <a:gd name="T6" fmla="*/ 2147483646 w 609"/>
                <a:gd name="T7" fmla="*/ 2147483646 h 775"/>
                <a:gd name="T8" fmla="*/ 0 w 609"/>
                <a:gd name="T9" fmla="*/ 2147483646 h 775"/>
                <a:gd name="T10" fmla="*/ 2147483646 w 609"/>
                <a:gd name="T11" fmla="*/ 2147483646 h 775"/>
                <a:gd name="T12" fmla="*/ 2147483646 w 609"/>
                <a:gd name="T13" fmla="*/ 2147483646 h 775"/>
                <a:gd name="T14" fmla="*/ 2147483646 w 609"/>
                <a:gd name="T15" fmla="*/ 2147483646 h 775"/>
                <a:gd name="T16" fmla="*/ 2147483646 w 609"/>
                <a:gd name="T17" fmla="*/ 2147483646 h 775"/>
                <a:gd name="T18" fmla="*/ 2147483646 w 609"/>
                <a:gd name="T19" fmla="*/ 2147483646 h 775"/>
                <a:gd name="T20" fmla="*/ 2147483646 w 609"/>
                <a:gd name="T21" fmla="*/ 2147483646 h 775"/>
                <a:gd name="T22" fmla="*/ 2147483646 w 609"/>
                <a:gd name="T23" fmla="*/ 2147483646 h 775"/>
                <a:gd name="T24" fmla="*/ 2147483646 w 609"/>
                <a:gd name="T25" fmla="*/ 2147483646 h 775"/>
                <a:gd name="T26" fmla="*/ 2147483646 w 609"/>
                <a:gd name="T27" fmla="*/ 2147483646 h 775"/>
                <a:gd name="T28" fmla="*/ 2147483646 w 609"/>
                <a:gd name="T29" fmla="*/ 2147483646 h 775"/>
                <a:gd name="T30" fmla="*/ 2147483646 w 609"/>
                <a:gd name="T31" fmla="*/ 2147483646 h 775"/>
                <a:gd name="T32" fmla="*/ 2147483646 w 609"/>
                <a:gd name="T33" fmla="*/ 2147483646 h 7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9"/>
                <a:gd name="T52" fmla="*/ 0 h 775"/>
                <a:gd name="T53" fmla="*/ 609 w 609"/>
                <a:gd name="T54" fmla="*/ 775 h 7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9" h="775">
                  <a:moveTo>
                    <a:pt x="199" y="0"/>
                  </a:moveTo>
                  <a:cubicBezTo>
                    <a:pt x="197" y="155"/>
                    <a:pt x="197" y="310"/>
                    <a:pt x="192" y="465"/>
                  </a:cubicBezTo>
                  <a:cubicBezTo>
                    <a:pt x="191" y="506"/>
                    <a:pt x="173" y="592"/>
                    <a:pt x="133" y="605"/>
                  </a:cubicBezTo>
                  <a:cubicBezTo>
                    <a:pt x="105" y="624"/>
                    <a:pt x="76" y="625"/>
                    <a:pt x="44" y="635"/>
                  </a:cubicBezTo>
                  <a:cubicBezTo>
                    <a:pt x="19" y="652"/>
                    <a:pt x="9" y="665"/>
                    <a:pt x="0" y="694"/>
                  </a:cubicBezTo>
                  <a:cubicBezTo>
                    <a:pt x="3" y="702"/>
                    <a:pt x="11" y="735"/>
                    <a:pt x="22" y="738"/>
                  </a:cubicBezTo>
                  <a:cubicBezTo>
                    <a:pt x="60" y="747"/>
                    <a:pt x="101" y="743"/>
                    <a:pt x="140" y="746"/>
                  </a:cubicBezTo>
                  <a:cubicBezTo>
                    <a:pt x="209" y="752"/>
                    <a:pt x="278" y="768"/>
                    <a:pt x="347" y="775"/>
                  </a:cubicBezTo>
                  <a:cubicBezTo>
                    <a:pt x="379" y="773"/>
                    <a:pt x="411" y="772"/>
                    <a:pt x="443" y="768"/>
                  </a:cubicBezTo>
                  <a:cubicBezTo>
                    <a:pt x="473" y="764"/>
                    <a:pt x="459" y="758"/>
                    <a:pt x="487" y="746"/>
                  </a:cubicBezTo>
                  <a:cubicBezTo>
                    <a:pt x="515" y="734"/>
                    <a:pt x="547" y="733"/>
                    <a:pt x="576" y="724"/>
                  </a:cubicBezTo>
                  <a:cubicBezTo>
                    <a:pt x="609" y="702"/>
                    <a:pt x="606" y="676"/>
                    <a:pt x="576" y="650"/>
                  </a:cubicBezTo>
                  <a:cubicBezTo>
                    <a:pt x="542" y="620"/>
                    <a:pt x="506" y="611"/>
                    <a:pt x="465" y="598"/>
                  </a:cubicBezTo>
                  <a:cubicBezTo>
                    <a:pt x="458" y="593"/>
                    <a:pt x="449" y="590"/>
                    <a:pt x="443" y="583"/>
                  </a:cubicBezTo>
                  <a:cubicBezTo>
                    <a:pt x="431" y="570"/>
                    <a:pt x="413" y="539"/>
                    <a:pt x="413" y="539"/>
                  </a:cubicBezTo>
                  <a:cubicBezTo>
                    <a:pt x="402" y="505"/>
                    <a:pt x="396" y="481"/>
                    <a:pt x="391" y="443"/>
                  </a:cubicBezTo>
                  <a:cubicBezTo>
                    <a:pt x="393" y="338"/>
                    <a:pt x="406" y="181"/>
                    <a:pt x="406" y="59"/>
                  </a:cubicBezTo>
                </a:path>
              </a:pathLst>
            </a:custGeom>
            <a:solidFill>
              <a:srgbClr val="993300"/>
            </a:solidFill>
            <a:ln w="9525">
              <a:solidFill>
                <a:schemeClr val="tx1"/>
              </a:solidFill>
              <a:round/>
              <a:headEnd/>
              <a:tailEnd/>
            </a:ln>
          </p:spPr>
          <p:txBody>
            <a:bodyPr/>
            <a:lstStyle/>
            <a:p>
              <a:endParaRPr lang="en-US"/>
            </a:p>
          </p:txBody>
        </p:sp>
        <p:sp>
          <p:nvSpPr>
            <p:cNvPr id="36" name="Freeform 8"/>
            <p:cNvSpPr>
              <a:spLocks/>
            </p:cNvSpPr>
            <p:nvPr/>
          </p:nvSpPr>
          <p:spPr bwMode="auto">
            <a:xfrm>
              <a:off x="3341688" y="2238376"/>
              <a:ext cx="233362" cy="49213"/>
            </a:xfrm>
            <a:custGeom>
              <a:avLst/>
              <a:gdLst>
                <a:gd name="T0" fmla="*/ 0 w 147"/>
                <a:gd name="T1" fmla="*/ 0 h 31"/>
                <a:gd name="T2" fmla="*/ 2147483646 w 147"/>
                <a:gd name="T3" fmla="*/ 0 h 31"/>
                <a:gd name="T4" fmla="*/ 0 60000 65536"/>
                <a:gd name="T5" fmla="*/ 0 60000 65536"/>
                <a:gd name="T6" fmla="*/ 0 w 147"/>
                <a:gd name="T7" fmla="*/ 0 h 31"/>
                <a:gd name="T8" fmla="*/ 147 w 147"/>
                <a:gd name="T9" fmla="*/ 31 h 31"/>
              </a:gdLst>
              <a:ahLst/>
              <a:cxnLst>
                <a:cxn ang="T4">
                  <a:pos x="T0" y="T1"/>
                </a:cxn>
                <a:cxn ang="T5">
                  <a:pos x="T2" y="T3"/>
                </a:cxn>
              </a:cxnLst>
              <a:rect l="T6" t="T7" r="T8" b="T9"/>
              <a:pathLst>
                <a:path w="147" h="31">
                  <a:moveTo>
                    <a:pt x="0" y="0"/>
                  </a:moveTo>
                  <a:cubicBezTo>
                    <a:pt x="46" y="31"/>
                    <a:pt x="96" y="0"/>
                    <a:pt x="14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9"/>
            <p:cNvSpPr>
              <a:spLocks/>
            </p:cNvSpPr>
            <p:nvPr/>
          </p:nvSpPr>
          <p:spPr bwMode="auto">
            <a:xfrm>
              <a:off x="5041900" y="1385889"/>
              <a:ext cx="971550" cy="976312"/>
            </a:xfrm>
            <a:custGeom>
              <a:avLst/>
              <a:gdLst>
                <a:gd name="T0" fmla="*/ 2147483646 w 612"/>
                <a:gd name="T1" fmla="*/ 2147483646 h 615"/>
                <a:gd name="T2" fmla="*/ 2147483646 w 612"/>
                <a:gd name="T3" fmla="*/ 2147483646 h 615"/>
                <a:gd name="T4" fmla="*/ 2147483646 w 612"/>
                <a:gd name="T5" fmla="*/ 2147483646 h 615"/>
                <a:gd name="T6" fmla="*/ 2147483646 w 612"/>
                <a:gd name="T7" fmla="*/ 2147483646 h 615"/>
                <a:gd name="T8" fmla="*/ 2147483646 w 612"/>
                <a:gd name="T9" fmla="*/ 2147483646 h 615"/>
                <a:gd name="T10" fmla="*/ 2147483646 w 612"/>
                <a:gd name="T11" fmla="*/ 2147483646 h 615"/>
                <a:gd name="T12" fmla="*/ 2147483646 w 612"/>
                <a:gd name="T13" fmla="*/ 2147483646 h 615"/>
                <a:gd name="T14" fmla="*/ 2147483646 w 612"/>
                <a:gd name="T15" fmla="*/ 2147483646 h 615"/>
                <a:gd name="T16" fmla="*/ 2147483646 w 612"/>
                <a:gd name="T17" fmla="*/ 2147483646 h 615"/>
                <a:gd name="T18" fmla="*/ 2147483646 w 612"/>
                <a:gd name="T19" fmla="*/ 2147483646 h 615"/>
                <a:gd name="T20" fmla="*/ 2147483646 w 612"/>
                <a:gd name="T21" fmla="*/ 2147483646 h 615"/>
                <a:gd name="T22" fmla="*/ 2147483646 w 612"/>
                <a:gd name="T23" fmla="*/ 2147483646 h 615"/>
                <a:gd name="T24" fmla="*/ 2147483646 w 612"/>
                <a:gd name="T25" fmla="*/ 2147483646 h 615"/>
                <a:gd name="T26" fmla="*/ 2147483646 w 612"/>
                <a:gd name="T27" fmla="*/ 0 h 6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2"/>
                <a:gd name="T43" fmla="*/ 0 h 615"/>
                <a:gd name="T44" fmla="*/ 612 w 612"/>
                <a:gd name="T45" fmla="*/ 615 h 6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2" h="615">
                  <a:moveTo>
                    <a:pt x="132" y="8"/>
                  </a:moveTo>
                  <a:cubicBezTo>
                    <a:pt x="124" y="421"/>
                    <a:pt x="153" y="256"/>
                    <a:pt x="88" y="451"/>
                  </a:cubicBezTo>
                  <a:cubicBezTo>
                    <a:pt x="83" y="466"/>
                    <a:pt x="59" y="461"/>
                    <a:pt x="44" y="466"/>
                  </a:cubicBezTo>
                  <a:cubicBezTo>
                    <a:pt x="13" y="497"/>
                    <a:pt x="0" y="521"/>
                    <a:pt x="22" y="569"/>
                  </a:cubicBezTo>
                  <a:cubicBezTo>
                    <a:pt x="28" y="583"/>
                    <a:pt x="51" y="583"/>
                    <a:pt x="66" y="584"/>
                  </a:cubicBezTo>
                  <a:cubicBezTo>
                    <a:pt x="159" y="589"/>
                    <a:pt x="253" y="589"/>
                    <a:pt x="346" y="591"/>
                  </a:cubicBezTo>
                  <a:cubicBezTo>
                    <a:pt x="424" y="615"/>
                    <a:pt x="480" y="603"/>
                    <a:pt x="568" y="598"/>
                  </a:cubicBezTo>
                  <a:cubicBezTo>
                    <a:pt x="598" y="589"/>
                    <a:pt x="603" y="576"/>
                    <a:pt x="612" y="547"/>
                  </a:cubicBezTo>
                  <a:cubicBezTo>
                    <a:pt x="603" y="499"/>
                    <a:pt x="584" y="481"/>
                    <a:pt x="546" y="451"/>
                  </a:cubicBezTo>
                  <a:cubicBezTo>
                    <a:pt x="532" y="440"/>
                    <a:pt x="517" y="431"/>
                    <a:pt x="502" y="421"/>
                  </a:cubicBezTo>
                  <a:cubicBezTo>
                    <a:pt x="494" y="416"/>
                    <a:pt x="479" y="406"/>
                    <a:pt x="479" y="406"/>
                  </a:cubicBezTo>
                  <a:cubicBezTo>
                    <a:pt x="440" y="345"/>
                    <a:pt x="493" y="421"/>
                    <a:pt x="442" y="370"/>
                  </a:cubicBezTo>
                  <a:cubicBezTo>
                    <a:pt x="429" y="357"/>
                    <a:pt x="423" y="340"/>
                    <a:pt x="413" y="325"/>
                  </a:cubicBezTo>
                  <a:cubicBezTo>
                    <a:pt x="379" y="217"/>
                    <a:pt x="391" y="117"/>
                    <a:pt x="391" y="0"/>
                  </a:cubicBezTo>
                </a:path>
              </a:pathLst>
            </a:custGeom>
            <a:solidFill>
              <a:srgbClr val="993300"/>
            </a:solidFill>
            <a:ln w="9525">
              <a:solidFill>
                <a:schemeClr val="tx1"/>
              </a:solidFill>
              <a:round/>
              <a:headEnd/>
              <a:tailEnd/>
            </a:ln>
          </p:spPr>
          <p:txBody>
            <a:bodyPr/>
            <a:lstStyle/>
            <a:p>
              <a:endParaRPr lang="en-US"/>
            </a:p>
          </p:txBody>
        </p:sp>
        <p:sp>
          <p:nvSpPr>
            <p:cNvPr id="38" name="Freeform 11"/>
            <p:cNvSpPr>
              <a:spLocks/>
            </p:cNvSpPr>
            <p:nvPr/>
          </p:nvSpPr>
          <p:spPr bwMode="auto">
            <a:xfrm>
              <a:off x="4524375" y="2216151"/>
              <a:ext cx="539750" cy="22225"/>
            </a:xfrm>
            <a:custGeom>
              <a:avLst/>
              <a:gdLst>
                <a:gd name="T0" fmla="*/ 0 w 340"/>
                <a:gd name="T1" fmla="*/ 2147483646 h 14"/>
                <a:gd name="T2" fmla="*/ 2147483646 w 340"/>
                <a:gd name="T3" fmla="*/ 0 h 14"/>
                <a:gd name="T4" fmla="*/ 0 60000 65536"/>
                <a:gd name="T5" fmla="*/ 0 60000 65536"/>
                <a:gd name="T6" fmla="*/ 0 w 340"/>
                <a:gd name="T7" fmla="*/ 0 h 14"/>
                <a:gd name="T8" fmla="*/ 340 w 340"/>
                <a:gd name="T9" fmla="*/ 14 h 14"/>
              </a:gdLst>
              <a:ahLst/>
              <a:cxnLst>
                <a:cxn ang="T4">
                  <a:pos x="T0" y="T1"/>
                </a:cxn>
                <a:cxn ang="T5">
                  <a:pos x="T2" y="T3"/>
                </a:cxn>
              </a:cxnLst>
              <a:rect l="T6" t="T7" r="T8" b="T9"/>
              <a:pathLst>
                <a:path w="340" h="14">
                  <a:moveTo>
                    <a:pt x="0" y="14"/>
                  </a:moveTo>
                  <a:cubicBezTo>
                    <a:pt x="117" y="5"/>
                    <a:pt x="220" y="0"/>
                    <a:pt x="34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13"/>
            <p:cNvSpPr>
              <a:spLocks/>
            </p:cNvSpPr>
            <p:nvPr/>
          </p:nvSpPr>
          <p:spPr bwMode="auto">
            <a:xfrm>
              <a:off x="6359525" y="2362201"/>
              <a:ext cx="498475" cy="549275"/>
            </a:xfrm>
            <a:custGeom>
              <a:avLst/>
              <a:gdLst>
                <a:gd name="T0" fmla="*/ 2147483646 w 314"/>
                <a:gd name="T1" fmla="*/ 2147483646 h 346"/>
                <a:gd name="T2" fmla="*/ 2147483646 w 314"/>
                <a:gd name="T3" fmla="*/ 2147483646 h 346"/>
                <a:gd name="T4" fmla="*/ 2147483646 w 314"/>
                <a:gd name="T5" fmla="*/ 2147483646 h 346"/>
                <a:gd name="T6" fmla="*/ 2147483646 w 314"/>
                <a:gd name="T7" fmla="*/ 2147483646 h 346"/>
                <a:gd name="T8" fmla="*/ 2147483646 w 314"/>
                <a:gd name="T9" fmla="*/ 2147483646 h 346"/>
                <a:gd name="T10" fmla="*/ 2147483646 w 314"/>
                <a:gd name="T11" fmla="*/ 2147483646 h 346"/>
                <a:gd name="T12" fmla="*/ 2147483646 w 314"/>
                <a:gd name="T13" fmla="*/ 2147483646 h 346"/>
                <a:gd name="T14" fmla="*/ 2147483646 w 314"/>
                <a:gd name="T15" fmla="*/ 2147483646 h 346"/>
                <a:gd name="T16" fmla="*/ 2147483646 w 314"/>
                <a:gd name="T17" fmla="*/ 2147483646 h 346"/>
                <a:gd name="T18" fmla="*/ 2147483646 w 314"/>
                <a:gd name="T19" fmla="*/ 2147483646 h 346"/>
                <a:gd name="T20" fmla="*/ 2147483646 w 314"/>
                <a:gd name="T21" fmla="*/ 2147483646 h 346"/>
                <a:gd name="T22" fmla="*/ 2147483646 w 314"/>
                <a:gd name="T23" fmla="*/ 2147483646 h 3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4"/>
                <a:gd name="T37" fmla="*/ 0 h 346"/>
                <a:gd name="T38" fmla="*/ 314 w 314"/>
                <a:gd name="T39" fmla="*/ 346 h 3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4" h="346">
                  <a:moveTo>
                    <a:pt x="193" y="20"/>
                  </a:moveTo>
                  <a:cubicBezTo>
                    <a:pt x="134" y="0"/>
                    <a:pt x="164" y="3"/>
                    <a:pt x="104" y="12"/>
                  </a:cubicBezTo>
                  <a:cubicBezTo>
                    <a:pt x="89" y="17"/>
                    <a:pt x="71" y="16"/>
                    <a:pt x="60" y="27"/>
                  </a:cubicBezTo>
                  <a:cubicBezTo>
                    <a:pt x="54" y="32"/>
                    <a:pt x="56" y="42"/>
                    <a:pt x="52" y="49"/>
                  </a:cubicBezTo>
                  <a:cubicBezTo>
                    <a:pt x="48" y="57"/>
                    <a:pt x="42" y="64"/>
                    <a:pt x="37" y="71"/>
                  </a:cubicBezTo>
                  <a:cubicBezTo>
                    <a:pt x="11" y="156"/>
                    <a:pt x="0" y="173"/>
                    <a:pt x="30" y="300"/>
                  </a:cubicBezTo>
                  <a:cubicBezTo>
                    <a:pt x="37" y="330"/>
                    <a:pt x="112" y="339"/>
                    <a:pt x="133" y="345"/>
                  </a:cubicBezTo>
                  <a:cubicBezTo>
                    <a:pt x="177" y="342"/>
                    <a:pt x="223" y="346"/>
                    <a:pt x="266" y="337"/>
                  </a:cubicBezTo>
                  <a:cubicBezTo>
                    <a:pt x="267" y="337"/>
                    <a:pt x="281" y="294"/>
                    <a:pt x="281" y="293"/>
                  </a:cubicBezTo>
                  <a:cubicBezTo>
                    <a:pt x="294" y="237"/>
                    <a:pt x="302" y="179"/>
                    <a:pt x="311" y="123"/>
                  </a:cubicBezTo>
                  <a:cubicBezTo>
                    <a:pt x="308" y="101"/>
                    <a:pt x="314" y="76"/>
                    <a:pt x="303" y="57"/>
                  </a:cubicBezTo>
                  <a:cubicBezTo>
                    <a:pt x="287" y="27"/>
                    <a:pt x="221" y="10"/>
                    <a:pt x="193" y="20"/>
                  </a:cubicBezTo>
                  <a:close/>
                </a:path>
              </a:pathLst>
            </a:custGeom>
            <a:solidFill>
              <a:schemeClr val="tx1"/>
            </a:solidFill>
            <a:ln w="9525">
              <a:solidFill>
                <a:schemeClr val="tx1"/>
              </a:solidFill>
              <a:round/>
              <a:headEnd/>
              <a:tailEnd/>
            </a:ln>
          </p:spPr>
          <p:txBody>
            <a:bodyPr/>
            <a:lstStyle/>
            <a:p>
              <a:endParaRPr lang="en-US"/>
            </a:p>
          </p:txBody>
        </p:sp>
        <p:sp>
          <p:nvSpPr>
            <p:cNvPr id="40" name="Freeform 14"/>
            <p:cNvSpPr>
              <a:spLocks/>
            </p:cNvSpPr>
            <p:nvPr/>
          </p:nvSpPr>
          <p:spPr bwMode="auto">
            <a:xfrm>
              <a:off x="6934200" y="2362201"/>
              <a:ext cx="498475" cy="549275"/>
            </a:xfrm>
            <a:custGeom>
              <a:avLst/>
              <a:gdLst>
                <a:gd name="T0" fmla="*/ 2147483646 w 314"/>
                <a:gd name="T1" fmla="*/ 2147483646 h 346"/>
                <a:gd name="T2" fmla="*/ 2147483646 w 314"/>
                <a:gd name="T3" fmla="*/ 2147483646 h 346"/>
                <a:gd name="T4" fmla="*/ 2147483646 w 314"/>
                <a:gd name="T5" fmla="*/ 2147483646 h 346"/>
                <a:gd name="T6" fmla="*/ 2147483646 w 314"/>
                <a:gd name="T7" fmla="*/ 2147483646 h 346"/>
                <a:gd name="T8" fmla="*/ 2147483646 w 314"/>
                <a:gd name="T9" fmla="*/ 2147483646 h 346"/>
                <a:gd name="T10" fmla="*/ 2147483646 w 314"/>
                <a:gd name="T11" fmla="*/ 2147483646 h 346"/>
                <a:gd name="T12" fmla="*/ 2147483646 w 314"/>
                <a:gd name="T13" fmla="*/ 2147483646 h 346"/>
                <a:gd name="T14" fmla="*/ 2147483646 w 314"/>
                <a:gd name="T15" fmla="*/ 2147483646 h 346"/>
                <a:gd name="T16" fmla="*/ 2147483646 w 314"/>
                <a:gd name="T17" fmla="*/ 2147483646 h 346"/>
                <a:gd name="T18" fmla="*/ 2147483646 w 314"/>
                <a:gd name="T19" fmla="*/ 2147483646 h 346"/>
                <a:gd name="T20" fmla="*/ 2147483646 w 314"/>
                <a:gd name="T21" fmla="*/ 2147483646 h 346"/>
                <a:gd name="T22" fmla="*/ 2147483646 w 314"/>
                <a:gd name="T23" fmla="*/ 2147483646 h 3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4"/>
                <a:gd name="T37" fmla="*/ 0 h 346"/>
                <a:gd name="T38" fmla="*/ 314 w 314"/>
                <a:gd name="T39" fmla="*/ 346 h 3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4" h="346">
                  <a:moveTo>
                    <a:pt x="193" y="20"/>
                  </a:moveTo>
                  <a:cubicBezTo>
                    <a:pt x="134" y="0"/>
                    <a:pt x="164" y="3"/>
                    <a:pt x="104" y="12"/>
                  </a:cubicBezTo>
                  <a:cubicBezTo>
                    <a:pt x="89" y="17"/>
                    <a:pt x="71" y="16"/>
                    <a:pt x="60" y="27"/>
                  </a:cubicBezTo>
                  <a:cubicBezTo>
                    <a:pt x="54" y="32"/>
                    <a:pt x="56" y="42"/>
                    <a:pt x="52" y="49"/>
                  </a:cubicBezTo>
                  <a:cubicBezTo>
                    <a:pt x="48" y="57"/>
                    <a:pt x="42" y="64"/>
                    <a:pt x="37" y="71"/>
                  </a:cubicBezTo>
                  <a:cubicBezTo>
                    <a:pt x="11" y="156"/>
                    <a:pt x="0" y="173"/>
                    <a:pt x="30" y="300"/>
                  </a:cubicBezTo>
                  <a:cubicBezTo>
                    <a:pt x="37" y="330"/>
                    <a:pt x="112" y="339"/>
                    <a:pt x="133" y="345"/>
                  </a:cubicBezTo>
                  <a:cubicBezTo>
                    <a:pt x="177" y="342"/>
                    <a:pt x="223" y="346"/>
                    <a:pt x="266" y="337"/>
                  </a:cubicBezTo>
                  <a:cubicBezTo>
                    <a:pt x="267" y="337"/>
                    <a:pt x="281" y="294"/>
                    <a:pt x="281" y="293"/>
                  </a:cubicBezTo>
                  <a:cubicBezTo>
                    <a:pt x="294" y="237"/>
                    <a:pt x="302" y="179"/>
                    <a:pt x="311" y="123"/>
                  </a:cubicBezTo>
                  <a:cubicBezTo>
                    <a:pt x="308" y="101"/>
                    <a:pt x="314" y="76"/>
                    <a:pt x="303" y="57"/>
                  </a:cubicBezTo>
                  <a:cubicBezTo>
                    <a:pt x="287" y="27"/>
                    <a:pt x="221" y="10"/>
                    <a:pt x="193" y="20"/>
                  </a:cubicBezTo>
                  <a:close/>
                </a:path>
              </a:pathLst>
            </a:custGeom>
            <a:solidFill>
              <a:schemeClr val="tx1"/>
            </a:solidFill>
            <a:ln w="9525">
              <a:solidFill>
                <a:schemeClr val="tx1"/>
              </a:solidFill>
              <a:round/>
              <a:headEnd/>
              <a:tailEnd/>
            </a:ln>
          </p:spPr>
          <p:txBody>
            <a:bodyPr/>
            <a:lstStyle/>
            <a:p>
              <a:endParaRPr lang="en-US"/>
            </a:p>
          </p:txBody>
        </p:sp>
        <p:sp>
          <p:nvSpPr>
            <p:cNvPr id="41" name="Freeform 15"/>
            <p:cNvSpPr>
              <a:spLocks/>
            </p:cNvSpPr>
            <p:nvPr/>
          </p:nvSpPr>
          <p:spPr bwMode="auto">
            <a:xfrm>
              <a:off x="7467600" y="2362201"/>
              <a:ext cx="498475" cy="549275"/>
            </a:xfrm>
            <a:custGeom>
              <a:avLst/>
              <a:gdLst>
                <a:gd name="T0" fmla="*/ 2147483646 w 314"/>
                <a:gd name="T1" fmla="*/ 2147483646 h 346"/>
                <a:gd name="T2" fmla="*/ 2147483646 w 314"/>
                <a:gd name="T3" fmla="*/ 2147483646 h 346"/>
                <a:gd name="T4" fmla="*/ 2147483646 w 314"/>
                <a:gd name="T5" fmla="*/ 2147483646 h 346"/>
                <a:gd name="T6" fmla="*/ 2147483646 w 314"/>
                <a:gd name="T7" fmla="*/ 2147483646 h 346"/>
                <a:gd name="T8" fmla="*/ 2147483646 w 314"/>
                <a:gd name="T9" fmla="*/ 2147483646 h 346"/>
                <a:gd name="T10" fmla="*/ 2147483646 w 314"/>
                <a:gd name="T11" fmla="*/ 2147483646 h 346"/>
                <a:gd name="T12" fmla="*/ 2147483646 w 314"/>
                <a:gd name="T13" fmla="*/ 2147483646 h 346"/>
                <a:gd name="T14" fmla="*/ 2147483646 w 314"/>
                <a:gd name="T15" fmla="*/ 2147483646 h 346"/>
                <a:gd name="T16" fmla="*/ 2147483646 w 314"/>
                <a:gd name="T17" fmla="*/ 2147483646 h 346"/>
                <a:gd name="T18" fmla="*/ 2147483646 w 314"/>
                <a:gd name="T19" fmla="*/ 2147483646 h 346"/>
                <a:gd name="T20" fmla="*/ 2147483646 w 314"/>
                <a:gd name="T21" fmla="*/ 2147483646 h 346"/>
                <a:gd name="T22" fmla="*/ 2147483646 w 314"/>
                <a:gd name="T23" fmla="*/ 2147483646 h 3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4"/>
                <a:gd name="T37" fmla="*/ 0 h 346"/>
                <a:gd name="T38" fmla="*/ 314 w 314"/>
                <a:gd name="T39" fmla="*/ 346 h 3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4" h="346">
                  <a:moveTo>
                    <a:pt x="193" y="20"/>
                  </a:moveTo>
                  <a:cubicBezTo>
                    <a:pt x="134" y="0"/>
                    <a:pt x="164" y="3"/>
                    <a:pt x="104" y="12"/>
                  </a:cubicBezTo>
                  <a:cubicBezTo>
                    <a:pt x="89" y="17"/>
                    <a:pt x="71" y="16"/>
                    <a:pt x="60" y="27"/>
                  </a:cubicBezTo>
                  <a:cubicBezTo>
                    <a:pt x="54" y="32"/>
                    <a:pt x="56" y="42"/>
                    <a:pt x="52" y="49"/>
                  </a:cubicBezTo>
                  <a:cubicBezTo>
                    <a:pt x="48" y="57"/>
                    <a:pt x="42" y="64"/>
                    <a:pt x="37" y="71"/>
                  </a:cubicBezTo>
                  <a:cubicBezTo>
                    <a:pt x="11" y="156"/>
                    <a:pt x="0" y="173"/>
                    <a:pt x="30" y="300"/>
                  </a:cubicBezTo>
                  <a:cubicBezTo>
                    <a:pt x="37" y="330"/>
                    <a:pt x="112" y="339"/>
                    <a:pt x="133" y="345"/>
                  </a:cubicBezTo>
                  <a:cubicBezTo>
                    <a:pt x="177" y="342"/>
                    <a:pt x="223" y="346"/>
                    <a:pt x="266" y="337"/>
                  </a:cubicBezTo>
                  <a:cubicBezTo>
                    <a:pt x="267" y="337"/>
                    <a:pt x="281" y="294"/>
                    <a:pt x="281" y="293"/>
                  </a:cubicBezTo>
                  <a:cubicBezTo>
                    <a:pt x="294" y="237"/>
                    <a:pt x="302" y="179"/>
                    <a:pt x="311" y="123"/>
                  </a:cubicBezTo>
                  <a:cubicBezTo>
                    <a:pt x="308" y="101"/>
                    <a:pt x="314" y="76"/>
                    <a:pt x="303" y="57"/>
                  </a:cubicBezTo>
                  <a:cubicBezTo>
                    <a:pt x="287" y="27"/>
                    <a:pt x="221" y="10"/>
                    <a:pt x="193" y="20"/>
                  </a:cubicBezTo>
                  <a:close/>
                </a:path>
              </a:pathLst>
            </a:custGeom>
            <a:solidFill>
              <a:schemeClr val="tx1"/>
            </a:solidFill>
            <a:ln w="9525">
              <a:solidFill>
                <a:schemeClr val="tx1"/>
              </a:solidFill>
              <a:round/>
              <a:headEnd/>
              <a:tailEnd/>
            </a:ln>
          </p:spPr>
          <p:txBody>
            <a:bodyPr/>
            <a:lstStyle/>
            <a:p>
              <a:endParaRPr lang="en-US"/>
            </a:p>
          </p:txBody>
        </p:sp>
        <p:sp>
          <p:nvSpPr>
            <p:cNvPr id="42" name="Freeform 18"/>
            <p:cNvSpPr>
              <a:spLocks/>
            </p:cNvSpPr>
            <p:nvPr/>
          </p:nvSpPr>
          <p:spPr bwMode="auto">
            <a:xfrm>
              <a:off x="6448425" y="1208089"/>
              <a:ext cx="3578225" cy="1230312"/>
            </a:xfrm>
            <a:custGeom>
              <a:avLst/>
              <a:gdLst>
                <a:gd name="T0" fmla="*/ 2147483646 w 2254"/>
                <a:gd name="T1" fmla="*/ 0 h 775"/>
                <a:gd name="T2" fmla="*/ 2147483646 w 2254"/>
                <a:gd name="T3" fmla="*/ 2147483646 h 775"/>
                <a:gd name="T4" fmla="*/ 2147483646 w 2254"/>
                <a:gd name="T5" fmla="*/ 2147483646 h 775"/>
                <a:gd name="T6" fmla="*/ 2147483646 w 2254"/>
                <a:gd name="T7" fmla="*/ 2147483646 h 775"/>
                <a:gd name="T8" fmla="*/ 2147483646 w 2254"/>
                <a:gd name="T9" fmla="*/ 2147483646 h 775"/>
                <a:gd name="T10" fmla="*/ 0 w 2254"/>
                <a:gd name="T11" fmla="*/ 2147483646 h 775"/>
                <a:gd name="T12" fmla="*/ 2147483646 w 2254"/>
                <a:gd name="T13" fmla="*/ 2147483646 h 775"/>
                <a:gd name="T14" fmla="*/ 2147483646 w 2254"/>
                <a:gd name="T15" fmla="*/ 2147483646 h 775"/>
                <a:gd name="T16" fmla="*/ 2147483646 w 2254"/>
                <a:gd name="T17" fmla="*/ 2147483646 h 775"/>
                <a:gd name="T18" fmla="*/ 2147483646 w 2254"/>
                <a:gd name="T19" fmla="*/ 2147483646 h 775"/>
                <a:gd name="T20" fmla="*/ 2147483646 w 2254"/>
                <a:gd name="T21" fmla="*/ 2147483646 h 775"/>
                <a:gd name="T22" fmla="*/ 2147483646 w 2254"/>
                <a:gd name="T23" fmla="*/ 2147483646 h 775"/>
                <a:gd name="T24" fmla="*/ 2147483646 w 2254"/>
                <a:gd name="T25" fmla="*/ 2147483646 h 775"/>
                <a:gd name="T26" fmla="*/ 2147483646 w 2254"/>
                <a:gd name="T27" fmla="*/ 2147483646 h 775"/>
                <a:gd name="T28" fmla="*/ 2147483646 w 2254"/>
                <a:gd name="T29" fmla="*/ 2147483646 h 775"/>
                <a:gd name="T30" fmla="*/ 2147483646 w 2254"/>
                <a:gd name="T31" fmla="*/ 2147483646 h 775"/>
                <a:gd name="T32" fmla="*/ 2147483646 w 2254"/>
                <a:gd name="T33" fmla="*/ 2147483646 h 775"/>
                <a:gd name="T34" fmla="*/ 2147483646 w 2254"/>
                <a:gd name="T35" fmla="*/ 2147483646 h 775"/>
                <a:gd name="T36" fmla="*/ 2147483646 w 2254"/>
                <a:gd name="T37" fmla="*/ 2147483646 h 7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54"/>
                <a:gd name="T58" fmla="*/ 0 h 775"/>
                <a:gd name="T59" fmla="*/ 2254 w 2254"/>
                <a:gd name="T60" fmla="*/ 775 h 7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54" h="775">
                  <a:moveTo>
                    <a:pt x="7" y="0"/>
                  </a:moveTo>
                  <a:cubicBezTo>
                    <a:pt x="15" y="51"/>
                    <a:pt x="31" y="98"/>
                    <a:pt x="44" y="148"/>
                  </a:cubicBezTo>
                  <a:cubicBezTo>
                    <a:pt x="51" y="225"/>
                    <a:pt x="61" y="300"/>
                    <a:pt x="66" y="377"/>
                  </a:cubicBezTo>
                  <a:cubicBezTo>
                    <a:pt x="64" y="429"/>
                    <a:pt x="63" y="480"/>
                    <a:pt x="59" y="532"/>
                  </a:cubicBezTo>
                  <a:cubicBezTo>
                    <a:pt x="56" y="562"/>
                    <a:pt x="35" y="594"/>
                    <a:pt x="22" y="620"/>
                  </a:cubicBezTo>
                  <a:cubicBezTo>
                    <a:pt x="11" y="643"/>
                    <a:pt x="8" y="670"/>
                    <a:pt x="0" y="694"/>
                  </a:cubicBezTo>
                  <a:cubicBezTo>
                    <a:pt x="10" y="760"/>
                    <a:pt x="23" y="757"/>
                    <a:pt x="96" y="761"/>
                  </a:cubicBezTo>
                  <a:cubicBezTo>
                    <a:pt x="226" y="768"/>
                    <a:pt x="357" y="770"/>
                    <a:pt x="487" y="775"/>
                  </a:cubicBezTo>
                  <a:cubicBezTo>
                    <a:pt x="675" y="771"/>
                    <a:pt x="806" y="755"/>
                    <a:pt x="982" y="746"/>
                  </a:cubicBezTo>
                  <a:cubicBezTo>
                    <a:pt x="1303" y="749"/>
                    <a:pt x="1604" y="760"/>
                    <a:pt x="1920" y="746"/>
                  </a:cubicBezTo>
                  <a:cubicBezTo>
                    <a:pt x="1924" y="746"/>
                    <a:pt x="1960" y="732"/>
                    <a:pt x="1964" y="731"/>
                  </a:cubicBezTo>
                  <a:cubicBezTo>
                    <a:pt x="1974" y="716"/>
                    <a:pt x="1991" y="704"/>
                    <a:pt x="1993" y="687"/>
                  </a:cubicBezTo>
                  <a:cubicBezTo>
                    <a:pt x="2002" y="619"/>
                    <a:pt x="1990" y="644"/>
                    <a:pt x="2016" y="606"/>
                  </a:cubicBezTo>
                  <a:cubicBezTo>
                    <a:pt x="2029" y="564"/>
                    <a:pt x="2022" y="528"/>
                    <a:pt x="2060" y="502"/>
                  </a:cubicBezTo>
                  <a:cubicBezTo>
                    <a:pt x="2094" y="451"/>
                    <a:pt x="2079" y="473"/>
                    <a:pt x="2104" y="436"/>
                  </a:cubicBezTo>
                  <a:cubicBezTo>
                    <a:pt x="2109" y="429"/>
                    <a:pt x="2119" y="414"/>
                    <a:pt x="2119" y="414"/>
                  </a:cubicBezTo>
                  <a:cubicBezTo>
                    <a:pt x="2134" y="364"/>
                    <a:pt x="2148" y="319"/>
                    <a:pt x="2193" y="288"/>
                  </a:cubicBezTo>
                  <a:cubicBezTo>
                    <a:pt x="2207" y="243"/>
                    <a:pt x="2218" y="195"/>
                    <a:pt x="2244" y="155"/>
                  </a:cubicBezTo>
                  <a:cubicBezTo>
                    <a:pt x="2243" y="136"/>
                    <a:pt x="2254" y="39"/>
                    <a:pt x="2222" y="7"/>
                  </a:cubicBezTo>
                </a:path>
              </a:pathLst>
            </a:custGeom>
            <a:solidFill>
              <a:srgbClr val="993300"/>
            </a:solidFill>
            <a:ln w="9525">
              <a:solidFill>
                <a:schemeClr val="tx1"/>
              </a:solidFill>
              <a:round/>
              <a:headEnd/>
              <a:tailEnd/>
            </a:ln>
          </p:spPr>
          <p:txBody>
            <a:bodyPr/>
            <a:lstStyle/>
            <a:p>
              <a:endParaRPr lang="en-US"/>
            </a:p>
          </p:txBody>
        </p:sp>
        <p:sp>
          <p:nvSpPr>
            <p:cNvPr id="43" name="Freeform 19"/>
            <p:cNvSpPr>
              <a:spLocks/>
            </p:cNvSpPr>
            <p:nvPr/>
          </p:nvSpPr>
          <p:spPr bwMode="auto">
            <a:xfrm>
              <a:off x="5967413" y="2144714"/>
              <a:ext cx="515937" cy="47625"/>
            </a:xfrm>
            <a:custGeom>
              <a:avLst/>
              <a:gdLst>
                <a:gd name="T0" fmla="*/ 0 w 325"/>
                <a:gd name="T1" fmla="*/ 2147483646 h 30"/>
                <a:gd name="T2" fmla="*/ 2147483646 w 325"/>
                <a:gd name="T3" fmla="*/ 2147483646 h 30"/>
                <a:gd name="T4" fmla="*/ 2147483646 w 325"/>
                <a:gd name="T5" fmla="*/ 0 h 30"/>
                <a:gd name="T6" fmla="*/ 0 60000 65536"/>
                <a:gd name="T7" fmla="*/ 0 60000 65536"/>
                <a:gd name="T8" fmla="*/ 0 60000 65536"/>
                <a:gd name="T9" fmla="*/ 0 w 325"/>
                <a:gd name="T10" fmla="*/ 0 h 30"/>
                <a:gd name="T11" fmla="*/ 325 w 325"/>
                <a:gd name="T12" fmla="*/ 30 h 30"/>
              </a:gdLst>
              <a:ahLst/>
              <a:cxnLst>
                <a:cxn ang="T6">
                  <a:pos x="T0" y="T1"/>
                </a:cxn>
                <a:cxn ang="T7">
                  <a:pos x="T2" y="T3"/>
                </a:cxn>
                <a:cxn ang="T8">
                  <a:pos x="T4" y="T5"/>
                </a:cxn>
              </a:cxnLst>
              <a:rect l="T9" t="T10" r="T11" b="T12"/>
              <a:pathLst>
                <a:path w="325" h="30">
                  <a:moveTo>
                    <a:pt x="0" y="30"/>
                  </a:moveTo>
                  <a:cubicBezTo>
                    <a:pt x="61" y="28"/>
                    <a:pt x="123" y="27"/>
                    <a:pt x="184" y="23"/>
                  </a:cubicBezTo>
                  <a:cubicBezTo>
                    <a:pt x="231" y="20"/>
                    <a:pt x="278" y="0"/>
                    <a:pt x="32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4" name="Group 6"/>
            <p:cNvGrpSpPr>
              <a:grpSpLocks noChangeAspect="1"/>
            </p:cNvGrpSpPr>
            <p:nvPr/>
          </p:nvGrpSpPr>
          <p:grpSpPr bwMode="auto">
            <a:xfrm>
              <a:off x="7473950" y="3022601"/>
              <a:ext cx="247650" cy="238125"/>
              <a:chOff x="1380" y="723"/>
              <a:chExt cx="2999" cy="2877"/>
            </a:xfrm>
          </p:grpSpPr>
          <p:grpSp>
            <p:nvGrpSpPr>
              <p:cNvPr id="60" name="Group 7"/>
              <p:cNvGrpSpPr>
                <a:grpSpLocks noChangeAspect="1"/>
              </p:cNvGrpSpPr>
              <p:nvPr/>
            </p:nvGrpSpPr>
            <p:grpSpPr bwMode="auto">
              <a:xfrm>
                <a:off x="2928" y="723"/>
                <a:ext cx="1451" cy="2877"/>
                <a:chOff x="1977" y="1384"/>
                <a:chExt cx="827" cy="1640"/>
              </a:xfrm>
            </p:grpSpPr>
            <p:sp>
              <p:nvSpPr>
                <p:cNvPr id="66"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67"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68"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 name="Group 12"/>
              <p:cNvGrpSpPr>
                <a:grpSpLocks noChangeAspect="1"/>
              </p:cNvGrpSpPr>
              <p:nvPr/>
            </p:nvGrpSpPr>
            <p:grpSpPr bwMode="auto">
              <a:xfrm flipH="1">
                <a:off x="1380" y="723"/>
                <a:ext cx="1451" cy="2877"/>
                <a:chOff x="1977" y="1384"/>
                <a:chExt cx="827" cy="1640"/>
              </a:xfrm>
            </p:grpSpPr>
            <p:sp>
              <p:nvSpPr>
                <p:cNvPr id="62"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63"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64"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5" name="Oval 4"/>
            <p:cNvSpPr>
              <a:spLocks noChangeAspect="1" noChangeArrowheads="1"/>
            </p:cNvSpPr>
            <p:nvPr/>
          </p:nvSpPr>
          <p:spPr bwMode="auto">
            <a:xfrm>
              <a:off x="6551613" y="2430464"/>
              <a:ext cx="139700" cy="139700"/>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46" name="Group 6"/>
            <p:cNvGrpSpPr>
              <a:grpSpLocks noChangeAspect="1"/>
            </p:cNvGrpSpPr>
            <p:nvPr/>
          </p:nvGrpSpPr>
          <p:grpSpPr bwMode="auto">
            <a:xfrm>
              <a:off x="7877175" y="2874964"/>
              <a:ext cx="247650" cy="238125"/>
              <a:chOff x="1380" y="723"/>
              <a:chExt cx="2999" cy="2877"/>
            </a:xfrm>
          </p:grpSpPr>
          <p:grpSp>
            <p:nvGrpSpPr>
              <p:cNvPr id="50" name="Group 7"/>
              <p:cNvGrpSpPr>
                <a:grpSpLocks noChangeAspect="1"/>
              </p:cNvGrpSpPr>
              <p:nvPr/>
            </p:nvGrpSpPr>
            <p:grpSpPr bwMode="auto">
              <a:xfrm>
                <a:off x="2928" y="723"/>
                <a:ext cx="1451" cy="2877"/>
                <a:chOff x="1977" y="1384"/>
                <a:chExt cx="827" cy="1640"/>
              </a:xfrm>
            </p:grpSpPr>
            <p:sp>
              <p:nvSpPr>
                <p:cNvPr id="56" name="Freeform 8"/>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57" name="Freeform 9"/>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58" name="Line 10"/>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1"/>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1" name="Group 12"/>
              <p:cNvGrpSpPr>
                <a:grpSpLocks noChangeAspect="1"/>
              </p:cNvGrpSpPr>
              <p:nvPr/>
            </p:nvGrpSpPr>
            <p:grpSpPr bwMode="auto">
              <a:xfrm flipH="1">
                <a:off x="1380" y="723"/>
                <a:ext cx="1451" cy="2877"/>
                <a:chOff x="1977" y="1384"/>
                <a:chExt cx="827" cy="1640"/>
              </a:xfrm>
            </p:grpSpPr>
            <p:sp>
              <p:nvSpPr>
                <p:cNvPr id="52" name="Freeform 13"/>
                <p:cNvSpPr>
                  <a:spLocks noChangeAspect="1"/>
                </p:cNvSpPr>
                <p:nvPr/>
              </p:nvSpPr>
              <p:spPr bwMode="auto">
                <a:xfrm>
                  <a:off x="1977" y="1384"/>
                  <a:ext cx="454" cy="1640"/>
                </a:xfrm>
                <a:custGeom>
                  <a:avLst/>
                  <a:gdLst>
                    <a:gd name="T0" fmla="*/ 0 w 340"/>
                    <a:gd name="T1" fmla="*/ 9065 h 1230"/>
                    <a:gd name="T2" fmla="*/ 0 w 340"/>
                    <a:gd name="T3" fmla="*/ 4096 h 1230"/>
                    <a:gd name="T4" fmla="*/ 48 w 340"/>
                    <a:gd name="T5" fmla="*/ 4048 h 1230"/>
                    <a:gd name="T6" fmla="*/ 2143 w 340"/>
                    <a:gd name="T7" fmla="*/ 1984 h 1230"/>
                    <a:gd name="T8" fmla="*/ 2143 w 340"/>
                    <a:gd name="T9" fmla="*/ 1984 h 1230"/>
                    <a:gd name="T10" fmla="*/ 1940 w 340"/>
                    <a:gd name="T11" fmla="*/ 1125 h 1230"/>
                    <a:gd name="T12" fmla="*/ 1940 w 340"/>
                    <a:gd name="T13" fmla="*/ 1125 h 1230"/>
                    <a:gd name="T14" fmla="*/ 2270 w 340"/>
                    <a:gd name="T15" fmla="*/ 87 h 1230"/>
                    <a:gd name="T16" fmla="*/ 2270 w 340"/>
                    <a:gd name="T17" fmla="*/ 87 h 1230"/>
                    <a:gd name="T18" fmla="*/ 2484 w 340"/>
                    <a:gd name="T19" fmla="*/ 48 h 1230"/>
                    <a:gd name="T20" fmla="*/ 2484 w 340"/>
                    <a:gd name="T21" fmla="*/ 48 h 1230"/>
                    <a:gd name="T22" fmla="*/ 2530 w 340"/>
                    <a:gd name="T23" fmla="*/ 249 h 1230"/>
                    <a:gd name="T24" fmla="*/ 2530 w 340"/>
                    <a:gd name="T25" fmla="*/ 249 h 1230"/>
                    <a:gd name="T26" fmla="*/ 2238 w 340"/>
                    <a:gd name="T27" fmla="*/ 1125 h 1230"/>
                    <a:gd name="T28" fmla="*/ 2238 w 340"/>
                    <a:gd name="T29" fmla="*/ 1125 h 1230"/>
                    <a:gd name="T30" fmla="*/ 2462 w 340"/>
                    <a:gd name="T31" fmla="*/ 1956 h 1230"/>
                    <a:gd name="T32" fmla="*/ 2462 w 340"/>
                    <a:gd name="T33" fmla="*/ 1956 h 1230"/>
                    <a:gd name="T34" fmla="*/ 2500 w 340"/>
                    <a:gd name="T35" fmla="*/ 2047 h 1230"/>
                    <a:gd name="T36" fmla="*/ 2430 w 340"/>
                    <a:gd name="T37" fmla="*/ 2121 h 1230"/>
                    <a:gd name="T38" fmla="*/ 303 w 340"/>
                    <a:gd name="T39" fmla="*/ 4225 h 1230"/>
                    <a:gd name="T40" fmla="*/ 303 w 340"/>
                    <a:gd name="T41" fmla="*/ 4225 h 1230"/>
                    <a:gd name="T42" fmla="*/ 303 w 340"/>
                    <a:gd name="T43" fmla="*/ 9065 h 1230"/>
                    <a:gd name="T44" fmla="*/ 303 w 340"/>
                    <a:gd name="T45" fmla="*/ 9065 h 1230"/>
                    <a:gd name="T46" fmla="*/ 152 w 340"/>
                    <a:gd name="T47" fmla="*/ 9216 h 1230"/>
                    <a:gd name="T48" fmla="*/ 152 w 340"/>
                    <a:gd name="T49" fmla="*/ 9216 h 1230"/>
                    <a:gd name="T50" fmla="*/ 0 w 340"/>
                    <a:gd name="T51" fmla="*/ 9065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FF6600"/>
                  </a:solidFill>
                  <a:round/>
                  <a:headEnd/>
                  <a:tailEnd/>
                </a:ln>
              </p:spPr>
              <p:txBody>
                <a:bodyPr/>
                <a:lstStyle/>
                <a:p>
                  <a:endParaRPr lang="en-US"/>
                </a:p>
              </p:txBody>
            </p:sp>
            <p:sp>
              <p:nvSpPr>
                <p:cNvPr id="53" name="Freeform 14"/>
                <p:cNvSpPr>
                  <a:spLocks noChangeAspect="1"/>
                </p:cNvSpPr>
                <p:nvPr/>
              </p:nvSpPr>
              <p:spPr bwMode="auto">
                <a:xfrm>
                  <a:off x="2112" y="1788"/>
                  <a:ext cx="692" cy="372"/>
                </a:xfrm>
                <a:custGeom>
                  <a:avLst/>
                  <a:gdLst>
                    <a:gd name="T0" fmla="*/ 64 w 518"/>
                    <a:gd name="T1" fmla="*/ 2047 h 279"/>
                    <a:gd name="T2" fmla="*/ 64 w 518"/>
                    <a:gd name="T3" fmla="*/ 1836 h 279"/>
                    <a:gd name="T4" fmla="*/ 64 w 518"/>
                    <a:gd name="T5" fmla="*/ 1836 h 279"/>
                    <a:gd name="T6" fmla="*/ 1833 w 518"/>
                    <a:gd name="T7" fmla="*/ 85 h 279"/>
                    <a:gd name="T8" fmla="*/ 1833 w 518"/>
                    <a:gd name="T9" fmla="*/ 85 h 279"/>
                    <a:gd name="T10" fmla="*/ 1924 w 518"/>
                    <a:gd name="T11" fmla="*/ 0 h 279"/>
                    <a:gd name="T12" fmla="*/ 2017 w 518"/>
                    <a:gd name="T13" fmla="*/ 64 h 279"/>
                    <a:gd name="T14" fmla="*/ 2979 w 518"/>
                    <a:gd name="T15" fmla="*/ 353 h 279"/>
                    <a:gd name="T16" fmla="*/ 2979 w 518"/>
                    <a:gd name="T17" fmla="*/ 353 h 279"/>
                    <a:gd name="T18" fmla="*/ 3699 w 518"/>
                    <a:gd name="T19" fmla="*/ 187 h 279"/>
                    <a:gd name="T20" fmla="*/ 3699 w 518"/>
                    <a:gd name="T21" fmla="*/ 187 h 279"/>
                    <a:gd name="T22" fmla="*/ 3890 w 518"/>
                    <a:gd name="T23" fmla="*/ 265 h 279"/>
                    <a:gd name="T24" fmla="*/ 3890 w 518"/>
                    <a:gd name="T25" fmla="*/ 265 h 279"/>
                    <a:gd name="T26" fmla="*/ 3821 w 518"/>
                    <a:gd name="T27" fmla="*/ 455 h 279"/>
                    <a:gd name="T28" fmla="*/ 3821 w 518"/>
                    <a:gd name="T29" fmla="*/ 455 h 279"/>
                    <a:gd name="T30" fmla="*/ 2979 w 518"/>
                    <a:gd name="T31" fmla="*/ 655 h 279"/>
                    <a:gd name="T32" fmla="*/ 2979 w 518"/>
                    <a:gd name="T33" fmla="*/ 655 h 279"/>
                    <a:gd name="T34" fmla="*/ 1965 w 518"/>
                    <a:gd name="T35" fmla="*/ 377 h 279"/>
                    <a:gd name="T36" fmla="*/ 1965 w 518"/>
                    <a:gd name="T37" fmla="*/ 377 h 279"/>
                    <a:gd name="T38" fmla="*/ 271 w 518"/>
                    <a:gd name="T39" fmla="*/ 2047 h 279"/>
                    <a:gd name="T40" fmla="*/ 271 w 518"/>
                    <a:gd name="T41" fmla="*/ 2047 h 279"/>
                    <a:gd name="T42" fmla="*/ 164 w 518"/>
                    <a:gd name="T43" fmla="*/ 2089 h 279"/>
                    <a:gd name="T44" fmla="*/ 164 w 518"/>
                    <a:gd name="T45" fmla="*/ 2089 h 279"/>
                    <a:gd name="T46" fmla="*/ 64 w 518"/>
                    <a:gd name="T47" fmla="*/ 2047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FF6600"/>
                  </a:solidFill>
                  <a:round/>
                  <a:headEnd/>
                  <a:tailEnd/>
                </a:ln>
              </p:spPr>
              <p:txBody>
                <a:bodyPr/>
                <a:lstStyle/>
                <a:p>
                  <a:endParaRPr lang="en-US"/>
                </a:p>
              </p:txBody>
            </p:sp>
            <p:sp>
              <p:nvSpPr>
                <p:cNvPr id="54" name="Line 15"/>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6"/>
                <p:cNvSpPr>
                  <a:spLocks noChangeAspect="1" noChangeShapeType="1"/>
                </p:cNvSpPr>
                <p:nvPr/>
              </p:nvSpPr>
              <p:spPr bwMode="auto">
                <a:xfrm>
                  <a:off x="2142" y="2133"/>
                  <a:ext cx="0" cy="0"/>
                </a:xfrm>
                <a:prstGeom prst="line">
                  <a:avLst/>
                </a:prstGeom>
                <a:noFill/>
                <a:ln w="635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7" name="Oval 4"/>
            <p:cNvSpPr>
              <a:spLocks noChangeAspect="1" noChangeArrowheads="1"/>
            </p:cNvSpPr>
            <p:nvPr/>
          </p:nvSpPr>
          <p:spPr bwMode="auto">
            <a:xfrm>
              <a:off x="7650163" y="2417764"/>
              <a:ext cx="173037" cy="173037"/>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8" name="Oval 4"/>
            <p:cNvSpPr>
              <a:spLocks noChangeAspect="1" noChangeArrowheads="1"/>
            </p:cNvSpPr>
            <p:nvPr/>
          </p:nvSpPr>
          <p:spPr bwMode="auto">
            <a:xfrm>
              <a:off x="7097713" y="2424114"/>
              <a:ext cx="150812" cy="152400"/>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9" name="Isosceles Triangle 172"/>
            <p:cNvSpPr>
              <a:spLocks noChangeArrowheads="1"/>
            </p:cNvSpPr>
            <p:nvPr/>
          </p:nvSpPr>
          <p:spPr bwMode="auto">
            <a:xfrm rot="5400000">
              <a:off x="8224837" y="3070227"/>
              <a:ext cx="155575" cy="63500"/>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sp>
        <p:nvSpPr>
          <p:cNvPr id="156" name="Rectangle 155"/>
          <p:cNvSpPr/>
          <p:nvPr/>
        </p:nvSpPr>
        <p:spPr>
          <a:xfrm>
            <a:off x="342202" y="125086"/>
            <a:ext cx="11471028" cy="646331"/>
          </a:xfrm>
          <a:prstGeom prst="rect">
            <a:avLst/>
          </a:prstGeom>
        </p:spPr>
        <p:txBody>
          <a:bodyPr wrap="square">
            <a:spAutoFit/>
          </a:bodyPr>
          <a:lstStyle/>
          <a:p>
            <a:pPr algn="ctr">
              <a:defRPr/>
            </a:pPr>
            <a:r>
              <a:rPr lang="en-US" sz="3600" dirty="0"/>
              <a:t>Glomerular filtration </a:t>
            </a:r>
            <a:r>
              <a:rPr lang="en-US" sz="3600" dirty="0" smtClean="0"/>
              <a:t>barrier proximal </a:t>
            </a:r>
            <a:r>
              <a:rPr lang="en-US" sz="3600" dirty="0"/>
              <a:t>versus distal zones</a:t>
            </a:r>
            <a:endParaRPr lang="en-US" sz="3600" dirty="0">
              <a:effectLst>
                <a:outerShdw blurRad="38100" dist="38100" dir="2700000" algn="tl">
                  <a:srgbClr val="C0C0C0"/>
                </a:outerShdw>
              </a:effectLst>
            </a:endParaRPr>
          </a:p>
        </p:txBody>
      </p:sp>
      <p:cxnSp>
        <p:nvCxnSpPr>
          <p:cNvPr id="157" name="Straight Arrow Connector 2"/>
          <p:cNvCxnSpPr>
            <a:cxnSpLocks noChangeShapeType="1"/>
          </p:cNvCxnSpPr>
          <p:nvPr/>
        </p:nvCxnSpPr>
        <p:spPr bwMode="auto">
          <a:xfrm flipV="1">
            <a:off x="8399561" y="1981200"/>
            <a:ext cx="60325" cy="2811463"/>
          </a:xfrm>
          <a:prstGeom prst="straightConnector1">
            <a:avLst/>
          </a:prstGeom>
          <a:noFill/>
          <a:ln w="76200" algn="ctr">
            <a:solidFill>
              <a:srgbClr val="0033CC"/>
            </a:solidFill>
            <a:round/>
            <a:headEnd/>
            <a:tailEnd type="triangle" w="med" len="med"/>
          </a:ln>
          <a:extLst>
            <a:ext uri="{909E8E84-426E-40DD-AFC4-6F175D3DCCD1}">
              <a14:hiddenFill xmlns:a14="http://schemas.microsoft.com/office/drawing/2010/main">
                <a:noFill/>
              </a14:hiddenFill>
            </a:ext>
          </a:extLst>
        </p:spPr>
      </p:cxnSp>
      <p:sp>
        <p:nvSpPr>
          <p:cNvPr id="159" name="TextBox 158"/>
          <p:cNvSpPr txBox="1"/>
          <p:nvPr/>
        </p:nvSpPr>
        <p:spPr>
          <a:xfrm>
            <a:off x="8604729" y="846864"/>
            <a:ext cx="3612446" cy="5170646"/>
          </a:xfrm>
          <a:prstGeom prst="rect">
            <a:avLst/>
          </a:prstGeom>
          <a:noFill/>
        </p:spPr>
        <p:txBody>
          <a:bodyPr wrap="square" rtlCol="0">
            <a:spAutoFit/>
          </a:bodyPr>
          <a:lstStyle/>
          <a:p>
            <a:pPr>
              <a:spcBef>
                <a:spcPct val="0"/>
              </a:spcBef>
              <a:buFontTx/>
              <a:buNone/>
              <a:defRPr/>
            </a:pPr>
            <a:r>
              <a:rPr lang="en-US" altLang="en-US" dirty="0" smtClean="0"/>
              <a:t>The complexing of the antigen and antibody in the </a:t>
            </a:r>
            <a:r>
              <a:rPr lang="en-US" altLang="en-US" b="1" dirty="0" smtClean="0"/>
              <a:t>distal zone </a:t>
            </a:r>
            <a:r>
              <a:rPr lang="en-US" altLang="en-US" dirty="0" smtClean="0"/>
              <a:t>(sub-/epithelial space) of </a:t>
            </a:r>
            <a:r>
              <a:rPr lang="en-US" altLang="en-US" dirty="0"/>
              <a:t>the glomerular basement </a:t>
            </a:r>
            <a:r>
              <a:rPr lang="en-US" altLang="en-US" dirty="0" smtClean="0"/>
              <a:t>membrane:</a:t>
            </a:r>
            <a:endParaRPr lang="en-US" altLang="en-US" dirty="0"/>
          </a:p>
          <a:p>
            <a:pPr marL="342900" indent="-342900">
              <a:spcBef>
                <a:spcPct val="0"/>
              </a:spcBef>
              <a:buFontTx/>
              <a:buAutoNum type="arabicPeriod"/>
              <a:defRPr/>
            </a:pPr>
            <a:r>
              <a:rPr lang="en-US" altLang="en-US" dirty="0"/>
              <a:t>are non-inflammatory</a:t>
            </a:r>
          </a:p>
          <a:p>
            <a:pPr marL="342900" indent="-342900">
              <a:spcBef>
                <a:spcPct val="0"/>
              </a:spcBef>
              <a:buFontTx/>
              <a:buAutoNum type="arabicPeriod"/>
              <a:defRPr/>
            </a:pPr>
            <a:r>
              <a:rPr lang="en-US" altLang="en-US" dirty="0"/>
              <a:t>affect podocytes (epithelial cells)</a:t>
            </a:r>
          </a:p>
          <a:p>
            <a:pPr>
              <a:spcBef>
                <a:spcPct val="0"/>
              </a:spcBef>
              <a:defRPr/>
            </a:pPr>
            <a:r>
              <a:rPr lang="en-US" altLang="en-US" dirty="0"/>
              <a:t>with alteration of the filtration barrier resulting in </a:t>
            </a:r>
            <a:r>
              <a:rPr lang="en-US" altLang="en-US" b="1" i="1" dirty="0">
                <a:solidFill>
                  <a:srgbClr val="0000FF"/>
                </a:solidFill>
              </a:rPr>
              <a:t>proteinuria</a:t>
            </a:r>
            <a:endParaRPr lang="en-US" altLang="en-US" dirty="0">
              <a:solidFill>
                <a:srgbClr val="0000FF"/>
              </a:solidFill>
            </a:endParaRPr>
          </a:p>
          <a:p>
            <a:pPr>
              <a:spcBef>
                <a:spcPct val="0"/>
              </a:spcBef>
              <a:buFontTx/>
              <a:buNone/>
              <a:defRPr/>
            </a:pPr>
            <a:endParaRPr lang="en-US" altLang="en-US" dirty="0" smtClean="0"/>
          </a:p>
          <a:p>
            <a:pPr>
              <a:spcBef>
                <a:spcPct val="0"/>
              </a:spcBef>
              <a:buFontTx/>
              <a:buNone/>
              <a:defRPr/>
            </a:pPr>
            <a:r>
              <a:rPr lang="en-US" altLang="en-US" dirty="0" smtClean="0"/>
              <a:t>Complexes </a:t>
            </a:r>
            <a:r>
              <a:rPr lang="en-US" altLang="en-US" dirty="0"/>
              <a:t>deposited in the </a:t>
            </a:r>
            <a:endParaRPr lang="en-US" altLang="en-US" dirty="0" smtClean="0"/>
          </a:p>
          <a:p>
            <a:pPr>
              <a:spcBef>
                <a:spcPct val="0"/>
              </a:spcBef>
              <a:buFontTx/>
              <a:buNone/>
              <a:defRPr/>
            </a:pPr>
            <a:r>
              <a:rPr lang="en-US" altLang="en-US" b="1" dirty="0" smtClean="0"/>
              <a:t>proximal zone</a:t>
            </a:r>
            <a:r>
              <a:rPr lang="en-US" altLang="en-US" dirty="0" smtClean="0"/>
              <a:t> </a:t>
            </a:r>
            <a:r>
              <a:rPr lang="en-US" altLang="en-US" dirty="0"/>
              <a:t>of the glomerular </a:t>
            </a:r>
          </a:p>
          <a:p>
            <a:pPr>
              <a:spcBef>
                <a:spcPct val="0"/>
              </a:spcBef>
              <a:buFontTx/>
              <a:buNone/>
              <a:defRPr/>
            </a:pPr>
            <a:r>
              <a:rPr lang="en-US" altLang="en-US" dirty="0"/>
              <a:t>basement membrane </a:t>
            </a:r>
            <a:endParaRPr lang="en-US" altLang="en-US" dirty="0" smtClean="0"/>
          </a:p>
          <a:p>
            <a:pPr>
              <a:spcBef>
                <a:spcPct val="0"/>
              </a:spcBef>
              <a:buFontTx/>
              <a:buNone/>
              <a:defRPr/>
            </a:pPr>
            <a:r>
              <a:rPr lang="en-US" altLang="en-US" dirty="0" smtClean="0"/>
              <a:t>(sub-/endothelial space):</a:t>
            </a:r>
            <a:endParaRPr lang="en-US" altLang="en-US" dirty="0"/>
          </a:p>
          <a:p>
            <a:pPr marL="342900" indent="-342900">
              <a:spcBef>
                <a:spcPct val="0"/>
              </a:spcBef>
              <a:buFontTx/>
              <a:buAutoNum type="arabicPeriod"/>
              <a:defRPr/>
            </a:pPr>
            <a:r>
              <a:rPr lang="en-US" altLang="en-US" dirty="0"/>
              <a:t>elicit inflammatory reaction and </a:t>
            </a:r>
            <a:endParaRPr lang="en-US" altLang="en-US" dirty="0" smtClean="0"/>
          </a:p>
          <a:p>
            <a:pPr>
              <a:spcBef>
                <a:spcPct val="0"/>
              </a:spcBef>
              <a:defRPr/>
            </a:pPr>
            <a:r>
              <a:rPr lang="en-US" altLang="en-US" dirty="0" smtClean="0"/>
              <a:t>proliferation </a:t>
            </a:r>
            <a:r>
              <a:rPr lang="en-US" altLang="en-US" dirty="0"/>
              <a:t>in the glomerulus</a:t>
            </a:r>
          </a:p>
          <a:p>
            <a:pPr marL="342900" indent="-342900">
              <a:spcBef>
                <a:spcPct val="0"/>
              </a:spcBef>
              <a:buFontTx/>
              <a:buAutoNum type="arabicPeriod" startAt="2"/>
              <a:defRPr/>
            </a:pPr>
            <a:r>
              <a:rPr lang="en-US" altLang="en-US" dirty="0" smtClean="0"/>
              <a:t>infiltration </a:t>
            </a:r>
            <a:r>
              <a:rPr lang="en-US" altLang="en-US" dirty="0"/>
              <a:t>of leukocytes and </a:t>
            </a:r>
            <a:endParaRPr lang="en-US" altLang="en-US" dirty="0" smtClean="0"/>
          </a:p>
          <a:p>
            <a:pPr>
              <a:spcBef>
                <a:spcPct val="0"/>
              </a:spcBef>
              <a:defRPr/>
            </a:pPr>
            <a:r>
              <a:rPr lang="en-US" altLang="en-US" dirty="0" smtClean="0"/>
              <a:t>structural </a:t>
            </a:r>
            <a:r>
              <a:rPr lang="en-US" altLang="en-US" dirty="0"/>
              <a:t>injury of the filtration </a:t>
            </a:r>
            <a:endParaRPr lang="en-US" altLang="en-US" dirty="0" smtClean="0"/>
          </a:p>
          <a:p>
            <a:pPr>
              <a:spcBef>
                <a:spcPct val="0"/>
              </a:spcBef>
              <a:defRPr/>
            </a:pPr>
            <a:r>
              <a:rPr lang="en-US" altLang="en-US" dirty="0" smtClean="0"/>
              <a:t>barrier </a:t>
            </a:r>
            <a:r>
              <a:rPr lang="en-US" altLang="en-US" dirty="0"/>
              <a:t>with </a:t>
            </a:r>
            <a:r>
              <a:rPr lang="en-US" altLang="en-US" b="1" i="1" dirty="0" smtClean="0">
                <a:solidFill>
                  <a:srgbClr val="FF0000"/>
                </a:solidFill>
              </a:rPr>
              <a:t>hematuria</a:t>
            </a:r>
            <a:endParaRPr lang="en-US" dirty="0"/>
          </a:p>
        </p:txBody>
      </p:sp>
      <p:sp>
        <p:nvSpPr>
          <p:cNvPr id="158" name="Slide Number Placeholder 157"/>
          <p:cNvSpPr>
            <a:spLocks noGrp="1"/>
          </p:cNvSpPr>
          <p:nvPr>
            <p:ph type="sldNum" sz="quarter" idx="12"/>
          </p:nvPr>
        </p:nvSpPr>
        <p:spPr/>
        <p:txBody>
          <a:bodyPr/>
          <a:lstStyle/>
          <a:p>
            <a:fld id="{28A9F5CF-8439-4EA8-BB16-A2FBA1A87F1A}" type="slidenum">
              <a:rPr lang="en-US" smtClean="0"/>
              <a:pPr/>
              <a:t>22</a:t>
            </a:fld>
            <a:endParaRPr lang="en-US"/>
          </a:p>
        </p:txBody>
      </p:sp>
    </p:spTree>
    <p:custDataLst>
      <p:tags r:id="rId1"/>
    </p:custDataLst>
    <p:extLst>
      <p:ext uri="{BB962C8B-B14F-4D97-AF65-F5344CB8AC3E}">
        <p14:creationId xmlns:p14="http://schemas.microsoft.com/office/powerpoint/2010/main" val="322402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9">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9">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9">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9">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9">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9">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9">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rgbClr val="F0B31F"/>
            </a:gs>
            <a:gs pos="100000">
              <a:srgbClr val="A2204B"/>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9" name="Group 8"/>
          <p:cNvGrpSpPr>
            <a:grpSpLocks/>
          </p:cNvGrpSpPr>
          <p:nvPr/>
        </p:nvGrpSpPr>
        <p:grpSpPr>
          <a:xfrm>
            <a:off x="10319888" y="4919246"/>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831850" y="2599423"/>
            <a:ext cx="10515600" cy="2852737"/>
          </a:xfrm>
        </p:spPr>
        <p:txBody>
          <a:bodyPr>
            <a:normAutofit fontScale="90000"/>
          </a:bodyPr>
          <a:lstStyle/>
          <a:p>
            <a:r>
              <a:rPr lang="en-US" b="1" dirty="0" smtClean="0"/>
              <a:t>Immune Complex-mediated glomerulonephritis:</a:t>
            </a:r>
            <a:br>
              <a:rPr lang="en-US" b="1" dirty="0" smtClean="0"/>
            </a:br>
            <a:r>
              <a:rPr lang="en-US" b="1" dirty="0" smtClean="0"/>
              <a:t>- circulating</a:t>
            </a:r>
            <a:br>
              <a:rPr lang="en-US" b="1" dirty="0" smtClean="0"/>
            </a:br>
            <a:r>
              <a:rPr lang="en-US" b="1" dirty="0" smtClean="0"/>
              <a:t>- in-situ</a:t>
            </a:r>
            <a:endParaRPr lang="en-US" b="1" dirty="0"/>
          </a:p>
        </p:txBody>
      </p:sp>
      <p:grpSp>
        <p:nvGrpSpPr>
          <p:cNvPr id="5" name="Group 4"/>
          <p:cNvGrpSpPr>
            <a:grpSpLocks/>
          </p:cNvGrpSpPr>
          <p:nvPr/>
        </p:nvGrpSpPr>
        <p:grpSpPr>
          <a:xfrm rot="16200000" flipV="1">
            <a:off x="0" y="-73047"/>
            <a:ext cx="1920240" cy="1920240"/>
            <a:chOff x="10098503" y="4523874"/>
            <a:chExt cx="2164937" cy="2357045"/>
          </a:xfrm>
        </p:grpSpPr>
        <p:sp>
          <p:nvSpPr>
            <p:cNvPr id="6" name="Right Triangle 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7" name="Straight Connector 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28A9F5CF-8439-4EA8-BB16-A2FBA1A87F1A}" type="slidenum">
              <a:rPr lang="en-US" smtClean="0"/>
              <a:pPr/>
              <a:t>23</a:t>
            </a:fld>
            <a:endParaRPr lang="en-US"/>
          </a:p>
        </p:txBody>
      </p:sp>
    </p:spTree>
    <p:custDataLst>
      <p:tags r:id="rId1"/>
    </p:custDataLst>
    <p:extLst>
      <p:ext uri="{BB962C8B-B14F-4D97-AF65-F5344CB8AC3E}">
        <p14:creationId xmlns:p14="http://schemas.microsoft.com/office/powerpoint/2010/main" val="8598843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p:cNvGrpSpPr>
          <p:nvPr/>
        </p:nvGrpSpPr>
        <p:grpSpPr>
          <a:xfrm>
            <a:off x="10319888" y="4919246"/>
            <a:ext cx="1920240" cy="1920240"/>
            <a:chOff x="10098503" y="4523874"/>
            <a:chExt cx="2164937" cy="2357045"/>
          </a:xfrm>
        </p:grpSpPr>
        <p:sp>
          <p:nvSpPr>
            <p:cNvPr id="11" name="Right Triangle 10"/>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2" name="Straight Connector 11"/>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6386" name="Rectangle 3"/>
          <p:cNvSpPr>
            <a:spLocks noGrp="1" noChangeArrowheads="1"/>
          </p:cNvSpPr>
          <p:nvPr>
            <p:ph type="title" idx="4294967295"/>
          </p:nvPr>
        </p:nvSpPr>
        <p:spPr>
          <a:xfrm>
            <a:off x="1271586" y="-73047"/>
            <a:ext cx="10492045" cy="1419675"/>
          </a:xfrm>
        </p:spPr>
        <p:txBody>
          <a:bodyPr anchor="b">
            <a:normAutofit fontScale="90000"/>
          </a:bodyPr>
          <a:lstStyle/>
          <a:p>
            <a:r>
              <a:rPr lang="en-US" altLang="en-US" sz="4900" b="1" dirty="0" smtClean="0">
                <a:solidFill>
                  <a:srgbClr val="A2204B"/>
                </a:solidFill>
              </a:rPr>
              <a:t>Circulating Immune complexes - experimental</a:t>
            </a:r>
          </a:p>
        </p:txBody>
      </p:sp>
      <p:pic>
        <p:nvPicPr>
          <p:cNvPr id="16387" name="Picture 4" descr="figure 12-23"/>
          <p:cNvPicPr>
            <a:picLocks noChangeAspect="1" noChangeArrowheads="1"/>
          </p:cNvPicPr>
          <p:nvPr/>
        </p:nvPicPr>
        <p:blipFill>
          <a:blip r:embed="rId4" cstate="print">
            <a:extLst>
              <a:ext uri="{28A0092B-C50C-407E-A947-70E740481C1C}">
                <a14:useLocalDpi xmlns:a14="http://schemas.microsoft.com/office/drawing/2010/main" val="0"/>
              </a:ext>
            </a:extLst>
          </a:blip>
          <a:srcRect b="2826"/>
          <a:stretch>
            <a:fillRect/>
          </a:stretch>
        </p:blipFill>
        <p:spPr bwMode="auto">
          <a:xfrm>
            <a:off x="1443690" y="1874893"/>
            <a:ext cx="4336734" cy="335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457331" y="5291736"/>
            <a:ext cx="594964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mn-lt"/>
              </a:rPr>
              <a:t>A</a:t>
            </a:r>
            <a:r>
              <a:rPr lang="en-US" altLang="en-US" sz="1800" dirty="0" smtClean="0">
                <a:latin typeface="+mn-lt"/>
              </a:rPr>
              <a:t>ntigen-antibody </a:t>
            </a:r>
            <a:r>
              <a:rPr lang="en-US" altLang="en-US" sz="1800" dirty="0">
                <a:latin typeface="+mn-lt"/>
              </a:rPr>
              <a:t>complexes </a:t>
            </a:r>
            <a:r>
              <a:rPr lang="en-US" altLang="en-US" sz="1800" dirty="0" smtClean="0">
                <a:latin typeface="+mn-lt"/>
              </a:rPr>
              <a:t>form in </a:t>
            </a:r>
            <a:r>
              <a:rPr lang="en-US" altLang="en-US" sz="1800" dirty="0">
                <a:latin typeface="+mn-lt"/>
              </a:rPr>
              <a:t>the circulation: </a:t>
            </a:r>
          </a:p>
          <a:p>
            <a:pPr>
              <a:spcBef>
                <a:spcPct val="0"/>
              </a:spcBef>
              <a:buFontTx/>
              <a:buNone/>
            </a:pPr>
            <a:r>
              <a:rPr lang="en-US" altLang="en-US" sz="1800" dirty="0" smtClean="0">
                <a:latin typeface="+mn-lt"/>
              </a:rPr>
              <a:t>disease occurs when complexes </a:t>
            </a:r>
            <a:r>
              <a:rPr lang="en-US" altLang="en-US" sz="1800" dirty="0">
                <a:latin typeface="+mn-lt"/>
              </a:rPr>
              <a:t>are formed with antigen </a:t>
            </a:r>
            <a:endParaRPr lang="en-US" altLang="en-US" sz="1800" dirty="0" smtClean="0">
              <a:latin typeface="+mn-lt"/>
            </a:endParaRPr>
          </a:p>
          <a:p>
            <a:pPr>
              <a:spcBef>
                <a:spcPct val="0"/>
              </a:spcBef>
              <a:buFontTx/>
              <a:buNone/>
            </a:pPr>
            <a:r>
              <a:rPr lang="en-US" altLang="en-US" sz="1800" i="1" u="sng" dirty="0" smtClean="0">
                <a:latin typeface="+mn-lt"/>
              </a:rPr>
              <a:t>in </a:t>
            </a:r>
            <a:r>
              <a:rPr lang="en-US" altLang="en-US" sz="1800" i="1" u="sng" dirty="0">
                <a:latin typeface="+mn-lt"/>
              </a:rPr>
              <a:t>slight </a:t>
            </a:r>
            <a:r>
              <a:rPr lang="en-US" altLang="en-US" sz="1800" i="1" u="sng" dirty="0" smtClean="0">
                <a:latin typeface="+mn-lt"/>
              </a:rPr>
              <a:t>excess </a:t>
            </a:r>
            <a:r>
              <a:rPr lang="en-US" altLang="en-US" sz="1800" dirty="0" smtClean="0">
                <a:latin typeface="+mn-lt"/>
              </a:rPr>
              <a:t>(complexes </a:t>
            </a:r>
            <a:r>
              <a:rPr lang="en-US" altLang="en-US" sz="1800" dirty="0">
                <a:latin typeface="+mn-lt"/>
              </a:rPr>
              <a:t>escape phagocytosis </a:t>
            </a:r>
            <a:r>
              <a:rPr lang="en-US" altLang="en-US" sz="1800" dirty="0" smtClean="0">
                <a:latin typeface="+mn-lt"/>
              </a:rPr>
              <a:t>and</a:t>
            </a:r>
          </a:p>
          <a:p>
            <a:pPr>
              <a:spcBef>
                <a:spcPct val="0"/>
              </a:spcBef>
              <a:buFontTx/>
              <a:buNone/>
            </a:pPr>
            <a:r>
              <a:rPr lang="en-US" altLang="en-US" sz="1800" dirty="0" smtClean="0">
                <a:latin typeface="+mn-lt"/>
              </a:rPr>
              <a:t>deposit in </a:t>
            </a:r>
            <a:r>
              <a:rPr lang="en-US" altLang="en-US" sz="1800" dirty="0">
                <a:latin typeface="+mn-lt"/>
              </a:rPr>
              <a:t>tissues/surface of blood vessels</a:t>
            </a:r>
            <a:r>
              <a:rPr lang="en-US" altLang="en-US" sz="1800" dirty="0" smtClean="0">
                <a:latin typeface="+mn-lt"/>
              </a:rPr>
              <a:t>)</a:t>
            </a:r>
          </a:p>
          <a:p>
            <a:pPr>
              <a:spcBef>
                <a:spcPct val="0"/>
              </a:spcBef>
              <a:buNone/>
            </a:pPr>
            <a:r>
              <a:rPr lang="en-US" altLang="en-US" sz="1600" dirty="0" smtClean="0">
                <a:latin typeface="+mn-lt"/>
              </a:rPr>
              <a:t>(“hypersensitivity disease” type III, see Robbins</a:t>
            </a:r>
            <a:r>
              <a:rPr lang="en-US" altLang="en-US" sz="1600" dirty="0">
                <a:latin typeface="+mn-lt"/>
              </a:rPr>
              <a:t>, </a:t>
            </a:r>
            <a:r>
              <a:rPr lang="en-US" altLang="en-US" sz="1600" dirty="0" smtClean="0">
                <a:latin typeface="+mn-lt"/>
              </a:rPr>
              <a:t>pp </a:t>
            </a:r>
            <a:r>
              <a:rPr lang="en-US" altLang="en-US" sz="1600" dirty="0">
                <a:latin typeface="+mn-lt"/>
              </a:rPr>
              <a:t>135-136, </a:t>
            </a:r>
            <a:r>
              <a:rPr lang="en-US" altLang="en-US" sz="1600" dirty="0" smtClean="0">
                <a:latin typeface="+mn-lt"/>
              </a:rPr>
              <a:t>140-142)</a:t>
            </a:r>
          </a:p>
        </p:txBody>
      </p:sp>
      <p:grpSp>
        <p:nvGrpSpPr>
          <p:cNvPr id="6" name="Group 5"/>
          <p:cNvGrpSpPr>
            <a:grpSpLocks/>
          </p:cNvGrpSpPr>
          <p:nvPr/>
        </p:nvGrpSpPr>
        <p:grpSpPr>
          <a:xfrm rot="16200000" flipV="1">
            <a:off x="0" y="-73047"/>
            <a:ext cx="1920240" cy="1920240"/>
            <a:chOff x="10098503" y="4523874"/>
            <a:chExt cx="2164937" cy="2357045"/>
          </a:xfrm>
        </p:grpSpPr>
        <p:sp>
          <p:nvSpPr>
            <p:cNvPr id="7" name="Right Triangle 6"/>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8" name="Straight Connector 7"/>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1271587" y="1346628"/>
            <a:ext cx="3686175" cy="523220"/>
          </a:xfrm>
          <a:prstGeom prst="rect">
            <a:avLst/>
          </a:prstGeom>
          <a:noFill/>
        </p:spPr>
        <p:txBody>
          <a:bodyPr wrap="square" rtlCol="0">
            <a:spAutoFit/>
          </a:bodyPr>
          <a:lstStyle/>
          <a:p>
            <a:r>
              <a:rPr lang="en-US" altLang="en-US" sz="2800" dirty="0" smtClean="0"/>
              <a:t>Serum </a:t>
            </a:r>
            <a:r>
              <a:rPr lang="en-US" altLang="en-US" sz="2800" dirty="0"/>
              <a:t>sickness model</a:t>
            </a:r>
            <a:endParaRPr lang="en-US" sz="2800" dirty="0"/>
          </a:p>
        </p:txBody>
      </p:sp>
      <p:pic>
        <p:nvPicPr>
          <p:cNvPr id="2050" name="Picture 2" descr="Znalezione obrazy dla zapytania postinfectious glomerulonephrit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0296" y="1869848"/>
            <a:ext cx="4900539" cy="33554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74493" y="5412953"/>
            <a:ext cx="5032961" cy="646331"/>
          </a:xfrm>
          <a:prstGeom prst="rect">
            <a:avLst/>
          </a:prstGeom>
        </p:spPr>
        <p:txBody>
          <a:bodyPr wrap="square">
            <a:spAutoFit/>
          </a:bodyPr>
          <a:lstStyle/>
          <a:p>
            <a:pPr algn="ctr">
              <a:spcBef>
                <a:spcPct val="0"/>
              </a:spcBef>
              <a:buFontTx/>
              <a:buNone/>
            </a:pPr>
            <a:r>
              <a:rPr lang="en-US" altLang="en-US" dirty="0"/>
              <a:t>Deposited antibody (IgG) can be seen in the kidney </a:t>
            </a:r>
            <a:endParaRPr lang="en-US" altLang="en-US" dirty="0" smtClean="0"/>
          </a:p>
          <a:p>
            <a:pPr algn="ctr">
              <a:spcBef>
                <a:spcPct val="0"/>
              </a:spcBef>
              <a:buFontTx/>
              <a:buNone/>
            </a:pPr>
            <a:r>
              <a:rPr lang="en-US" altLang="en-US" dirty="0"/>
              <a:t>b</a:t>
            </a:r>
            <a:r>
              <a:rPr lang="en-US" altLang="en-US" dirty="0" smtClean="0"/>
              <a:t>iopsy (green fluorescent granules)</a:t>
            </a:r>
            <a:endParaRPr lang="en-US" altLang="en-US" dirty="0"/>
          </a:p>
        </p:txBody>
      </p:sp>
      <p:sp>
        <p:nvSpPr>
          <p:cNvPr id="4" name="Slide Number Placeholder 3"/>
          <p:cNvSpPr>
            <a:spLocks noGrp="1"/>
          </p:cNvSpPr>
          <p:nvPr>
            <p:ph type="sldNum" sz="quarter" idx="12"/>
          </p:nvPr>
        </p:nvSpPr>
        <p:spPr/>
        <p:txBody>
          <a:bodyPr/>
          <a:lstStyle/>
          <a:p>
            <a:fld id="{28A9F5CF-8439-4EA8-BB16-A2FBA1A87F1A}" type="slidenum">
              <a:rPr lang="en-US" smtClean="0"/>
              <a:pPr/>
              <a:t>24</a:t>
            </a:fld>
            <a:endParaRPr lang="en-US"/>
          </a:p>
        </p:txBody>
      </p:sp>
    </p:spTree>
    <p:custDataLst>
      <p:tags r:id="rId1"/>
    </p:custDataLst>
    <p:extLst>
      <p:ext uri="{BB962C8B-B14F-4D97-AF65-F5344CB8AC3E}">
        <p14:creationId xmlns:p14="http://schemas.microsoft.com/office/powerpoint/2010/main" val="80438345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a:grpSpLocks/>
          </p:cNvGrpSpPr>
          <p:nvPr/>
        </p:nvGrpSpPr>
        <p:grpSpPr>
          <a:xfrm>
            <a:off x="10319888" y="4919246"/>
            <a:ext cx="1920240" cy="1920240"/>
            <a:chOff x="10098503" y="4523874"/>
            <a:chExt cx="2164937" cy="2357045"/>
          </a:xfrm>
        </p:grpSpPr>
        <p:sp>
          <p:nvSpPr>
            <p:cNvPr id="30" name="Right Triangle 2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31" name="Straight Connector 3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80903" name="Text Box 7"/>
          <p:cNvSpPr txBox="1">
            <a:spLocks noChangeArrowheads="1"/>
          </p:cNvSpPr>
          <p:nvPr/>
        </p:nvSpPr>
        <p:spPr bwMode="auto">
          <a:xfrm>
            <a:off x="1210491" y="4167188"/>
            <a:ext cx="10058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smtClean="0">
                <a:latin typeface="+mn-lt"/>
              </a:rPr>
              <a:t>Example of human disease = </a:t>
            </a:r>
            <a:r>
              <a:rPr lang="en-US" altLang="en-US" sz="2000" dirty="0" err="1" smtClean="0">
                <a:latin typeface="+mn-lt"/>
              </a:rPr>
              <a:t>postinfectious</a:t>
            </a:r>
            <a:r>
              <a:rPr lang="en-US" altLang="en-US" sz="2000" dirty="0" smtClean="0">
                <a:latin typeface="+mn-lt"/>
              </a:rPr>
              <a:t> glomerulonephritis:</a:t>
            </a:r>
            <a:endParaRPr lang="en-US" altLang="en-US" sz="2000" dirty="0">
              <a:latin typeface="+mn-lt"/>
            </a:endParaRPr>
          </a:p>
          <a:p>
            <a:pPr>
              <a:spcBef>
                <a:spcPct val="0"/>
              </a:spcBef>
              <a:buFontTx/>
              <a:buNone/>
            </a:pPr>
            <a:r>
              <a:rPr lang="en-US" altLang="en-US" sz="2000" dirty="0">
                <a:latin typeface="+mn-lt"/>
              </a:rPr>
              <a:t>- infection is followed by development of antibodies</a:t>
            </a:r>
          </a:p>
          <a:p>
            <a:pPr>
              <a:spcBef>
                <a:spcPct val="0"/>
              </a:spcBef>
              <a:buFontTx/>
              <a:buNone/>
            </a:pPr>
            <a:r>
              <a:rPr lang="en-US" altLang="en-US" sz="2000" dirty="0">
                <a:latin typeface="+mn-lt"/>
              </a:rPr>
              <a:t>- immune complexes are formed in the circulation</a:t>
            </a:r>
          </a:p>
          <a:p>
            <a:pPr>
              <a:spcBef>
                <a:spcPct val="0"/>
              </a:spcBef>
              <a:buFontTx/>
              <a:buNone/>
            </a:pPr>
            <a:r>
              <a:rPr lang="en-US" altLang="en-US" sz="2000" dirty="0">
                <a:latin typeface="+mn-lt"/>
              </a:rPr>
              <a:t>- immune complexes are deposited in the proximal zone of the glomerular capillary wall</a:t>
            </a:r>
          </a:p>
          <a:p>
            <a:pPr>
              <a:spcBef>
                <a:spcPct val="0"/>
              </a:spcBef>
              <a:buFontTx/>
              <a:buNone/>
            </a:pPr>
            <a:r>
              <a:rPr lang="en-US" altLang="en-US" sz="2000" dirty="0">
                <a:latin typeface="+mn-lt"/>
              </a:rPr>
              <a:t>- inflammatory reaction with </a:t>
            </a:r>
            <a:r>
              <a:rPr lang="en-US" altLang="en-US" sz="2000" dirty="0" err="1">
                <a:latin typeface="+mn-lt"/>
              </a:rPr>
              <a:t>leukocytic</a:t>
            </a:r>
            <a:r>
              <a:rPr lang="en-US" altLang="en-US" sz="2000" dirty="0">
                <a:latin typeface="+mn-lt"/>
              </a:rPr>
              <a:t> infiltration, mesangial &amp; endothelial proliferation</a:t>
            </a:r>
          </a:p>
          <a:p>
            <a:pPr>
              <a:spcBef>
                <a:spcPct val="0"/>
              </a:spcBef>
              <a:buFontTx/>
              <a:buNone/>
            </a:pPr>
            <a:r>
              <a:rPr lang="en-US" altLang="en-US" sz="2000" dirty="0">
                <a:latin typeface="+mn-lt"/>
              </a:rPr>
              <a:t>  and structural damage (“Swiss cheese”) at the site of immune complex deposition</a:t>
            </a:r>
          </a:p>
          <a:p>
            <a:pPr>
              <a:spcBef>
                <a:spcPct val="0"/>
              </a:spcBef>
              <a:buFontTx/>
              <a:buNone/>
            </a:pPr>
            <a:r>
              <a:rPr lang="en-US" altLang="en-US" sz="2000" i="1" dirty="0">
                <a:solidFill>
                  <a:srgbClr val="FF0000"/>
                </a:solidFill>
                <a:latin typeface="+mn-lt"/>
              </a:rPr>
              <a:t> antibody has no specificity to glomerular components</a:t>
            </a:r>
            <a:endParaRPr lang="en-US" altLang="en-US" sz="2000" dirty="0">
              <a:latin typeface="+mn-lt"/>
            </a:endParaRPr>
          </a:p>
          <a:p>
            <a:pPr>
              <a:spcBef>
                <a:spcPct val="0"/>
              </a:spcBef>
              <a:buFontTx/>
              <a:buNone/>
            </a:pPr>
            <a:endParaRPr lang="en-US" altLang="en-US" sz="2000" dirty="0"/>
          </a:p>
        </p:txBody>
      </p:sp>
      <p:sp>
        <p:nvSpPr>
          <p:cNvPr id="33796" name="Text Box 8"/>
          <p:cNvSpPr txBox="1">
            <a:spLocks noChangeArrowheads="1"/>
          </p:cNvSpPr>
          <p:nvPr/>
        </p:nvSpPr>
        <p:spPr bwMode="auto">
          <a:xfrm>
            <a:off x="9544453" y="1260813"/>
            <a:ext cx="23653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latin typeface="+mn-lt"/>
              </a:rPr>
              <a:t>Glomerulus with </a:t>
            </a:r>
          </a:p>
          <a:p>
            <a:pPr>
              <a:spcBef>
                <a:spcPct val="0"/>
              </a:spcBef>
              <a:buFontTx/>
              <a:buNone/>
            </a:pPr>
            <a:r>
              <a:rPr lang="en-US" altLang="en-US" sz="1600" dirty="0">
                <a:latin typeface="+mn-lt"/>
              </a:rPr>
              <a:t>a</a:t>
            </a:r>
            <a:r>
              <a:rPr lang="en-US" altLang="en-US" sz="1600" dirty="0" smtClean="0">
                <a:latin typeface="+mn-lt"/>
              </a:rPr>
              <a:t>ntibody (IgG) seen </a:t>
            </a:r>
            <a:r>
              <a:rPr lang="en-US" altLang="en-US" sz="1600" dirty="0">
                <a:latin typeface="+mn-lt"/>
              </a:rPr>
              <a:t>as </a:t>
            </a:r>
            <a:r>
              <a:rPr lang="en-US" altLang="en-US" sz="1600" dirty="0" smtClean="0">
                <a:latin typeface="+mn-lt"/>
              </a:rPr>
              <a:t>granular fluorescent deposits </a:t>
            </a:r>
            <a:r>
              <a:rPr lang="en-US" altLang="en-US" sz="1600" dirty="0">
                <a:latin typeface="+mn-lt"/>
              </a:rPr>
              <a:t>on </a:t>
            </a:r>
            <a:r>
              <a:rPr lang="en-US" altLang="en-US" sz="1600" dirty="0" err="1" smtClean="0">
                <a:latin typeface="+mn-lt"/>
              </a:rPr>
              <a:t>immuno</a:t>
            </a:r>
            <a:r>
              <a:rPr lang="en-US" altLang="en-US" sz="1600" dirty="0" smtClean="0">
                <a:latin typeface="+mn-lt"/>
              </a:rPr>
              <a:t> </a:t>
            </a:r>
            <a:r>
              <a:rPr lang="en-US" altLang="en-US" sz="1600" dirty="0">
                <a:latin typeface="+mn-lt"/>
              </a:rPr>
              <a:t>stain</a:t>
            </a:r>
          </a:p>
        </p:txBody>
      </p:sp>
      <p:sp>
        <p:nvSpPr>
          <p:cNvPr id="33797" name="Text Box 9"/>
          <p:cNvSpPr txBox="1">
            <a:spLocks noChangeArrowheads="1"/>
          </p:cNvSpPr>
          <p:nvPr/>
        </p:nvSpPr>
        <p:spPr bwMode="auto">
          <a:xfrm>
            <a:off x="1112130" y="782440"/>
            <a:ext cx="2316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mn-lt"/>
              </a:rPr>
              <a:t>Normal glomerulus</a:t>
            </a:r>
          </a:p>
        </p:txBody>
      </p:sp>
      <p:pic>
        <p:nvPicPr>
          <p:cNvPr id="33798" name="Picture 7" descr="bg_swisscheese_3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5049" y="2402968"/>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9" name="Group 34"/>
          <p:cNvGrpSpPr>
            <a:grpSpLocks noChangeAspect="1"/>
          </p:cNvGrpSpPr>
          <p:nvPr/>
        </p:nvGrpSpPr>
        <p:grpSpPr bwMode="auto">
          <a:xfrm>
            <a:off x="1975049" y="2918127"/>
            <a:ext cx="228600" cy="214313"/>
            <a:chOff x="401" y="643"/>
            <a:chExt cx="2921" cy="2738"/>
          </a:xfrm>
        </p:grpSpPr>
        <p:sp>
          <p:nvSpPr>
            <p:cNvPr id="33813" name="Oval 35"/>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3814" name="Oval 36"/>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3815" name="Oval 37"/>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33800" name="Group 34"/>
          <p:cNvGrpSpPr>
            <a:grpSpLocks noChangeAspect="1"/>
          </p:cNvGrpSpPr>
          <p:nvPr/>
        </p:nvGrpSpPr>
        <p:grpSpPr bwMode="auto">
          <a:xfrm>
            <a:off x="3004975" y="3420900"/>
            <a:ext cx="228600" cy="214313"/>
            <a:chOff x="401" y="643"/>
            <a:chExt cx="2921" cy="2738"/>
          </a:xfrm>
        </p:grpSpPr>
        <p:sp>
          <p:nvSpPr>
            <p:cNvPr id="33810" name="Oval 35"/>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3811" name="Oval 36"/>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3812" name="Oval 37"/>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33801" name="Group 34"/>
          <p:cNvGrpSpPr>
            <a:grpSpLocks noChangeAspect="1"/>
          </p:cNvGrpSpPr>
          <p:nvPr/>
        </p:nvGrpSpPr>
        <p:grpSpPr bwMode="auto">
          <a:xfrm>
            <a:off x="2743330" y="2888522"/>
            <a:ext cx="228600" cy="214313"/>
            <a:chOff x="401" y="643"/>
            <a:chExt cx="2921" cy="2738"/>
          </a:xfrm>
        </p:grpSpPr>
        <p:sp>
          <p:nvSpPr>
            <p:cNvPr id="33807" name="Oval 35"/>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3808" name="Oval 36"/>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3809" name="Oval 37"/>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pic>
        <p:nvPicPr>
          <p:cNvPr id="33806" name="Picture 2" descr="9bbmapAsset"/>
          <p:cNvPicPr>
            <a:picLocks noChangeAspect="1" noChangeArrowheads="1"/>
          </p:cNvPicPr>
          <p:nvPr/>
        </p:nvPicPr>
        <p:blipFill>
          <a:blip r:embed="rId5" cstate="print">
            <a:extLst>
              <a:ext uri="{28A0092B-C50C-407E-A947-70E740481C1C}">
                <a14:useLocalDpi xmlns:a14="http://schemas.microsoft.com/office/drawing/2010/main" val="0"/>
              </a:ext>
            </a:extLst>
          </a:blip>
          <a:srcRect l="52658" r="4054" b="55421"/>
          <a:stretch>
            <a:fillRect/>
          </a:stretch>
        </p:blipFill>
        <p:spPr bwMode="auto">
          <a:xfrm>
            <a:off x="3896582" y="1243596"/>
            <a:ext cx="24558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l="2667" t="6233" r="3999" b="36156"/>
          <a:stretch>
            <a:fillRect/>
          </a:stretch>
        </p:blipFill>
        <p:spPr bwMode="auto">
          <a:xfrm>
            <a:off x="1220691" y="1130470"/>
            <a:ext cx="1741488" cy="11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p:cNvGrpSpPr>
            <a:grpSpLocks/>
          </p:cNvGrpSpPr>
          <p:nvPr/>
        </p:nvGrpSpPr>
        <p:grpSpPr>
          <a:xfrm rot="16200000" flipV="1">
            <a:off x="0" y="-73047"/>
            <a:ext cx="1920240" cy="1920240"/>
            <a:chOff x="10098503" y="4523874"/>
            <a:chExt cx="2164937" cy="2357045"/>
          </a:xfrm>
        </p:grpSpPr>
        <p:sp>
          <p:nvSpPr>
            <p:cNvPr id="26" name="Right Triangle 2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27" name="Straight Connector 2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grpSp>
        <p:nvGrpSpPr>
          <p:cNvPr id="34" name="Group 2"/>
          <p:cNvGrpSpPr>
            <a:grpSpLocks noChangeAspect="1"/>
          </p:cNvGrpSpPr>
          <p:nvPr/>
        </p:nvGrpSpPr>
        <p:grpSpPr bwMode="auto">
          <a:xfrm>
            <a:off x="3249889" y="1727913"/>
            <a:ext cx="528621" cy="528621"/>
            <a:chOff x="2688" y="3562"/>
            <a:chExt cx="374" cy="374"/>
          </a:xfrm>
        </p:grpSpPr>
        <p:sp>
          <p:nvSpPr>
            <p:cNvPr id="35" name="Freeform 3"/>
            <p:cNvSpPr>
              <a:spLocks noChangeAspect="1"/>
            </p:cNvSpPr>
            <p:nvPr/>
          </p:nvSpPr>
          <p:spPr bwMode="auto">
            <a:xfrm>
              <a:off x="2688" y="3562"/>
              <a:ext cx="374" cy="374"/>
            </a:xfrm>
            <a:custGeom>
              <a:avLst/>
              <a:gdLst/>
              <a:ahLst/>
              <a:cxnLst>
                <a:cxn ang="0">
                  <a:pos x="13" y="114"/>
                </a:cxn>
                <a:cxn ang="0">
                  <a:pos x="55" y="164"/>
                </a:cxn>
                <a:cxn ang="0">
                  <a:pos x="167" y="123"/>
                </a:cxn>
                <a:cxn ang="0">
                  <a:pos x="119" y="10"/>
                </a:cxn>
                <a:cxn ang="0">
                  <a:pos x="37" y="24"/>
                </a:cxn>
                <a:cxn ang="0">
                  <a:pos x="13" y="114"/>
                </a:cxn>
              </a:cxnLst>
              <a:rect l="0" t="0" r="r" b="b"/>
              <a:pathLst>
                <a:path w="187" h="187">
                  <a:moveTo>
                    <a:pt x="13" y="114"/>
                  </a:moveTo>
                  <a:cubicBezTo>
                    <a:pt x="20" y="139"/>
                    <a:pt x="38" y="156"/>
                    <a:pt x="55" y="164"/>
                  </a:cubicBezTo>
                  <a:cubicBezTo>
                    <a:pt x="78" y="175"/>
                    <a:pt x="146" y="187"/>
                    <a:pt x="167" y="123"/>
                  </a:cubicBezTo>
                  <a:cubicBezTo>
                    <a:pt x="187" y="56"/>
                    <a:pt x="143" y="18"/>
                    <a:pt x="119" y="10"/>
                  </a:cubicBezTo>
                  <a:cubicBezTo>
                    <a:pt x="89" y="0"/>
                    <a:pt x="58" y="4"/>
                    <a:pt x="37" y="24"/>
                  </a:cubicBezTo>
                  <a:cubicBezTo>
                    <a:pt x="17" y="42"/>
                    <a:pt x="0" y="68"/>
                    <a:pt x="13" y="114"/>
                  </a:cubicBezTo>
                </a:path>
              </a:pathLst>
            </a:custGeom>
            <a:solidFill>
              <a:srgbClr val="CC99FF"/>
            </a:solidFill>
            <a:ln w="9525">
              <a:noFill/>
              <a:round/>
              <a:headEnd/>
              <a:tailEnd/>
            </a:ln>
          </p:spPr>
          <p:txBody>
            <a:bodyPr/>
            <a:lstStyle/>
            <a:p>
              <a:endParaRPr lang="en-US"/>
            </a:p>
          </p:txBody>
        </p:sp>
        <p:sp>
          <p:nvSpPr>
            <p:cNvPr id="36" name="Freeform 4"/>
            <p:cNvSpPr>
              <a:spLocks noChangeAspect="1"/>
            </p:cNvSpPr>
            <p:nvPr/>
          </p:nvSpPr>
          <p:spPr bwMode="auto">
            <a:xfrm>
              <a:off x="2736" y="3600"/>
              <a:ext cx="232" cy="288"/>
            </a:xfrm>
            <a:custGeom>
              <a:avLst/>
              <a:gdLst/>
              <a:ahLst/>
              <a:cxnLst>
                <a:cxn ang="0">
                  <a:pos x="4" y="54"/>
                </a:cxn>
                <a:cxn ang="0">
                  <a:pos x="16" y="42"/>
                </a:cxn>
                <a:cxn ang="0">
                  <a:pos x="34" y="30"/>
                </a:cxn>
                <a:cxn ang="0">
                  <a:pos x="54" y="26"/>
                </a:cxn>
                <a:cxn ang="0">
                  <a:pos x="63" y="11"/>
                </a:cxn>
                <a:cxn ang="0">
                  <a:pos x="83" y="2"/>
                </a:cxn>
                <a:cxn ang="0">
                  <a:pos x="111" y="9"/>
                </a:cxn>
                <a:cxn ang="0">
                  <a:pos x="120" y="43"/>
                </a:cxn>
                <a:cxn ang="0">
                  <a:pos x="106" y="55"/>
                </a:cxn>
                <a:cxn ang="0">
                  <a:pos x="113" y="76"/>
                </a:cxn>
                <a:cxn ang="0">
                  <a:pos x="85" y="98"/>
                </a:cxn>
                <a:cxn ang="0">
                  <a:pos x="89" y="116"/>
                </a:cxn>
                <a:cxn ang="0">
                  <a:pos x="101" y="123"/>
                </a:cxn>
                <a:cxn ang="0">
                  <a:pos x="108" y="124"/>
                </a:cxn>
                <a:cxn ang="0">
                  <a:pos x="115" y="140"/>
                </a:cxn>
                <a:cxn ang="0">
                  <a:pos x="102" y="142"/>
                </a:cxn>
                <a:cxn ang="0">
                  <a:pos x="93" y="147"/>
                </a:cxn>
                <a:cxn ang="0">
                  <a:pos x="82" y="143"/>
                </a:cxn>
                <a:cxn ang="0">
                  <a:pos x="72" y="120"/>
                </a:cxn>
                <a:cxn ang="0">
                  <a:pos x="75" y="86"/>
                </a:cxn>
                <a:cxn ang="0">
                  <a:pos x="106" y="55"/>
                </a:cxn>
                <a:cxn ang="0">
                  <a:pos x="96" y="42"/>
                </a:cxn>
                <a:cxn ang="0">
                  <a:pos x="88" y="31"/>
                </a:cxn>
                <a:cxn ang="0">
                  <a:pos x="74" y="33"/>
                </a:cxn>
                <a:cxn ang="0">
                  <a:pos x="54" y="27"/>
                </a:cxn>
                <a:cxn ang="0">
                  <a:pos x="46" y="63"/>
                </a:cxn>
                <a:cxn ang="0">
                  <a:pos x="32" y="73"/>
                </a:cxn>
                <a:cxn ang="0">
                  <a:pos x="31" y="97"/>
                </a:cxn>
                <a:cxn ang="0">
                  <a:pos x="2" y="74"/>
                </a:cxn>
                <a:cxn ang="0">
                  <a:pos x="4" y="54"/>
                </a:cxn>
              </a:cxnLst>
              <a:rect l="0" t="0" r="r" b="b"/>
              <a:pathLst>
                <a:path w="120" h="149">
                  <a:moveTo>
                    <a:pt x="4" y="54"/>
                  </a:moveTo>
                  <a:cubicBezTo>
                    <a:pt x="8" y="46"/>
                    <a:pt x="8" y="55"/>
                    <a:pt x="16" y="42"/>
                  </a:cubicBezTo>
                  <a:cubicBezTo>
                    <a:pt x="22" y="32"/>
                    <a:pt x="27" y="34"/>
                    <a:pt x="34" y="30"/>
                  </a:cubicBezTo>
                  <a:cubicBezTo>
                    <a:pt x="40" y="27"/>
                    <a:pt x="49" y="28"/>
                    <a:pt x="54" y="26"/>
                  </a:cubicBezTo>
                  <a:cubicBezTo>
                    <a:pt x="59" y="24"/>
                    <a:pt x="58" y="14"/>
                    <a:pt x="63" y="11"/>
                  </a:cubicBezTo>
                  <a:cubicBezTo>
                    <a:pt x="68" y="8"/>
                    <a:pt x="75" y="4"/>
                    <a:pt x="83" y="2"/>
                  </a:cubicBezTo>
                  <a:cubicBezTo>
                    <a:pt x="90" y="0"/>
                    <a:pt x="104" y="3"/>
                    <a:pt x="111" y="9"/>
                  </a:cubicBezTo>
                  <a:cubicBezTo>
                    <a:pt x="117" y="15"/>
                    <a:pt x="120" y="36"/>
                    <a:pt x="120" y="43"/>
                  </a:cubicBezTo>
                  <a:cubicBezTo>
                    <a:pt x="119" y="51"/>
                    <a:pt x="108" y="50"/>
                    <a:pt x="106" y="55"/>
                  </a:cubicBezTo>
                  <a:cubicBezTo>
                    <a:pt x="105" y="61"/>
                    <a:pt x="116" y="58"/>
                    <a:pt x="113" y="76"/>
                  </a:cubicBezTo>
                  <a:cubicBezTo>
                    <a:pt x="109" y="95"/>
                    <a:pt x="89" y="92"/>
                    <a:pt x="85" y="98"/>
                  </a:cubicBezTo>
                  <a:cubicBezTo>
                    <a:pt x="81" y="105"/>
                    <a:pt x="86" y="112"/>
                    <a:pt x="89" y="116"/>
                  </a:cubicBezTo>
                  <a:cubicBezTo>
                    <a:pt x="91" y="120"/>
                    <a:pt x="98" y="122"/>
                    <a:pt x="101" y="123"/>
                  </a:cubicBezTo>
                  <a:cubicBezTo>
                    <a:pt x="104" y="124"/>
                    <a:pt x="103" y="122"/>
                    <a:pt x="108" y="124"/>
                  </a:cubicBezTo>
                  <a:cubicBezTo>
                    <a:pt x="113" y="127"/>
                    <a:pt x="116" y="132"/>
                    <a:pt x="115" y="140"/>
                  </a:cubicBezTo>
                  <a:cubicBezTo>
                    <a:pt x="114" y="149"/>
                    <a:pt x="106" y="141"/>
                    <a:pt x="102" y="142"/>
                  </a:cubicBezTo>
                  <a:cubicBezTo>
                    <a:pt x="99" y="144"/>
                    <a:pt x="96" y="147"/>
                    <a:pt x="93" y="147"/>
                  </a:cubicBezTo>
                  <a:cubicBezTo>
                    <a:pt x="90" y="147"/>
                    <a:pt x="86" y="148"/>
                    <a:pt x="82" y="143"/>
                  </a:cubicBezTo>
                  <a:cubicBezTo>
                    <a:pt x="79" y="139"/>
                    <a:pt x="73" y="129"/>
                    <a:pt x="72" y="120"/>
                  </a:cubicBezTo>
                  <a:cubicBezTo>
                    <a:pt x="71" y="110"/>
                    <a:pt x="70" y="97"/>
                    <a:pt x="75" y="86"/>
                  </a:cubicBezTo>
                  <a:cubicBezTo>
                    <a:pt x="81" y="75"/>
                    <a:pt x="104" y="79"/>
                    <a:pt x="106" y="55"/>
                  </a:cubicBezTo>
                  <a:cubicBezTo>
                    <a:pt x="110" y="48"/>
                    <a:pt x="99" y="46"/>
                    <a:pt x="96" y="42"/>
                  </a:cubicBezTo>
                  <a:cubicBezTo>
                    <a:pt x="93" y="38"/>
                    <a:pt x="91" y="32"/>
                    <a:pt x="88" y="31"/>
                  </a:cubicBezTo>
                  <a:cubicBezTo>
                    <a:pt x="84" y="29"/>
                    <a:pt x="80" y="33"/>
                    <a:pt x="74" y="33"/>
                  </a:cubicBezTo>
                  <a:cubicBezTo>
                    <a:pt x="68" y="32"/>
                    <a:pt x="58" y="22"/>
                    <a:pt x="54" y="27"/>
                  </a:cubicBezTo>
                  <a:cubicBezTo>
                    <a:pt x="49" y="32"/>
                    <a:pt x="49" y="55"/>
                    <a:pt x="46" y="63"/>
                  </a:cubicBezTo>
                  <a:cubicBezTo>
                    <a:pt x="42" y="70"/>
                    <a:pt x="35" y="67"/>
                    <a:pt x="32" y="73"/>
                  </a:cubicBezTo>
                  <a:cubicBezTo>
                    <a:pt x="30" y="79"/>
                    <a:pt x="41" y="92"/>
                    <a:pt x="31" y="97"/>
                  </a:cubicBezTo>
                  <a:cubicBezTo>
                    <a:pt x="0" y="111"/>
                    <a:pt x="3" y="69"/>
                    <a:pt x="2" y="74"/>
                  </a:cubicBezTo>
                  <a:cubicBezTo>
                    <a:pt x="2" y="74"/>
                    <a:pt x="2" y="58"/>
                    <a:pt x="4" y="54"/>
                  </a:cubicBezTo>
                </a:path>
              </a:pathLst>
            </a:custGeom>
            <a:solidFill>
              <a:srgbClr val="710E90"/>
            </a:solidFill>
            <a:ln w="9525">
              <a:noFill/>
              <a:round/>
              <a:headEnd/>
              <a:tailEnd/>
            </a:ln>
          </p:spPr>
          <p:txBody>
            <a:bodyPr/>
            <a:lstStyle/>
            <a:p>
              <a:endParaRPr lang="en-US"/>
            </a:p>
          </p:txBody>
        </p:sp>
        <p:sp>
          <p:nvSpPr>
            <p:cNvPr id="37" name="Oval 5"/>
            <p:cNvSpPr>
              <a:spLocks noChangeAspect="1" noChangeArrowheads="1"/>
            </p:cNvSpPr>
            <p:nvPr/>
          </p:nvSpPr>
          <p:spPr bwMode="auto">
            <a:xfrm>
              <a:off x="2743" y="3801"/>
              <a:ext cx="40" cy="40"/>
            </a:xfrm>
            <a:prstGeom prst="ellipse">
              <a:avLst/>
            </a:prstGeom>
            <a:solidFill>
              <a:srgbClr val="CC66FF"/>
            </a:solidFill>
            <a:ln w="9525">
              <a:noFill/>
              <a:round/>
              <a:headEnd/>
              <a:tailEnd/>
            </a:ln>
            <a:effectLst/>
          </p:spPr>
          <p:txBody>
            <a:bodyPr wrap="none" anchor="ctr"/>
            <a:lstStyle/>
            <a:p>
              <a:endParaRPr lang="en-US"/>
            </a:p>
          </p:txBody>
        </p:sp>
        <p:sp>
          <p:nvSpPr>
            <p:cNvPr id="38" name="Oval 6"/>
            <p:cNvSpPr>
              <a:spLocks noChangeAspect="1" noChangeArrowheads="1"/>
            </p:cNvSpPr>
            <p:nvPr/>
          </p:nvSpPr>
          <p:spPr bwMode="auto">
            <a:xfrm>
              <a:off x="2872" y="3799"/>
              <a:ext cx="23" cy="23"/>
            </a:xfrm>
            <a:prstGeom prst="ellipse">
              <a:avLst/>
            </a:prstGeom>
            <a:solidFill>
              <a:srgbClr val="CC66FF"/>
            </a:solidFill>
            <a:ln w="9525">
              <a:noFill/>
              <a:round/>
              <a:headEnd/>
              <a:tailEnd/>
            </a:ln>
            <a:effectLst/>
          </p:spPr>
          <p:txBody>
            <a:bodyPr wrap="none" anchor="ctr"/>
            <a:lstStyle/>
            <a:p>
              <a:endParaRPr lang="en-US"/>
            </a:p>
          </p:txBody>
        </p:sp>
        <p:sp>
          <p:nvSpPr>
            <p:cNvPr id="39" name="Oval 7"/>
            <p:cNvSpPr>
              <a:spLocks noChangeAspect="1" noChangeArrowheads="1"/>
            </p:cNvSpPr>
            <p:nvPr/>
          </p:nvSpPr>
          <p:spPr bwMode="auto">
            <a:xfrm>
              <a:off x="2791" y="3774"/>
              <a:ext cx="23" cy="23"/>
            </a:xfrm>
            <a:prstGeom prst="ellipse">
              <a:avLst/>
            </a:prstGeom>
            <a:solidFill>
              <a:srgbClr val="CC66FF"/>
            </a:solidFill>
            <a:ln w="9525">
              <a:noFill/>
              <a:round/>
              <a:headEnd/>
              <a:tailEnd/>
            </a:ln>
            <a:effectLst/>
          </p:spPr>
          <p:txBody>
            <a:bodyPr wrap="none" anchor="ctr"/>
            <a:lstStyle/>
            <a:p>
              <a:endParaRPr lang="en-US"/>
            </a:p>
          </p:txBody>
        </p:sp>
        <p:sp>
          <p:nvSpPr>
            <p:cNvPr id="40" name="Oval 8"/>
            <p:cNvSpPr>
              <a:spLocks noChangeAspect="1" noChangeArrowheads="1"/>
            </p:cNvSpPr>
            <p:nvPr/>
          </p:nvSpPr>
          <p:spPr bwMode="auto">
            <a:xfrm>
              <a:off x="2839" y="3774"/>
              <a:ext cx="23" cy="23"/>
            </a:xfrm>
            <a:prstGeom prst="ellipse">
              <a:avLst/>
            </a:prstGeom>
            <a:solidFill>
              <a:srgbClr val="CC66FF"/>
            </a:solidFill>
            <a:ln w="9525">
              <a:noFill/>
              <a:round/>
              <a:headEnd/>
              <a:tailEnd/>
            </a:ln>
            <a:effectLst/>
          </p:spPr>
          <p:txBody>
            <a:bodyPr wrap="none" anchor="ctr"/>
            <a:lstStyle/>
            <a:p>
              <a:endParaRPr lang="en-US"/>
            </a:p>
          </p:txBody>
        </p:sp>
        <p:sp>
          <p:nvSpPr>
            <p:cNvPr id="41" name="Oval 9"/>
            <p:cNvSpPr>
              <a:spLocks noChangeAspect="1" noChangeArrowheads="1"/>
            </p:cNvSpPr>
            <p:nvPr/>
          </p:nvSpPr>
          <p:spPr bwMode="auto">
            <a:xfrm>
              <a:off x="2935" y="3774"/>
              <a:ext cx="23" cy="23"/>
            </a:xfrm>
            <a:prstGeom prst="ellipse">
              <a:avLst/>
            </a:prstGeom>
            <a:solidFill>
              <a:srgbClr val="CC66FF"/>
            </a:solidFill>
            <a:ln w="9525">
              <a:noFill/>
              <a:round/>
              <a:headEnd/>
              <a:tailEnd/>
            </a:ln>
            <a:effectLst/>
          </p:spPr>
          <p:txBody>
            <a:bodyPr wrap="none" anchor="ctr"/>
            <a:lstStyle/>
            <a:p>
              <a:endParaRPr lang="en-US"/>
            </a:p>
          </p:txBody>
        </p:sp>
        <p:sp>
          <p:nvSpPr>
            <p:cNvPr id="42" name="Oval 10"/>
            <p:cNvSpPr>
              <a:spLocks noChangeAspect="1" noChangeArrowheads="1"/>
            </p:cNvSpPr>
            <p:nvPr/>
          </p:nvSpPr>
          <p:spPr bwMode="auto">
            <a:xfrm>
              <a:off x="2727" y="3728"/>
              <a:ext cx="23" cy="23"/>
            </a:xfrm>
            <a:prstGeom prst="ellipse">
              <a:avLst/>
            </a:prstGeom>
            <a:solidFill>
              <a:srgbClr val="CC66FF"/>
            </a:solidFill>
            <a:ln w="9525">
              <a:noFill/>
              <a:round/>
              <a:headEnd/>
              <a:tailEnd/>
            </a:ln>
            <a:effectLst/>
          </p:spPr>
          <p:txBody>
            <a:bodyPr wrap="none" anchor="ctr"/>
            <a:lstStyle/>
            <a:p>
              <a:endParaRPr lang="en-US"/>
            </a:p>
          </p:txBody>
        </p:sp>
        <p:sp>
          <p:nvSpPr>
            <p:cNvPr id="43" name="Oval 11"/>
            <p:cNvSpPr>
              <a:spLocks noChangeAspect="1" noChangeArrowheads="1"/>
            </p:cNvSpPr>
            <p:nvPr/>
          </p:nvSpPr>
          <p:spPr bwMode="auto">
            <a:xfrm>
              <a:off x="2887" y="3774"/>
              <a:ext cx="23" cy="23"/>
            </a:xfrm>
            <a:prstGeom prst="ellipse">
              <a:avLst/>
            </a:prstGeom>
            <a:solidFill>
              <a:srgbClr val="CC66FF"/>
            </a:solidFill>
            <a:ln w="9525">
              <a:noFill/>
              <a:round/>
              <a:headEnd/>
              <a:tailEnd/>
            </a:ln>
            <a:effectLst/>
          </p:spPr>
          <p:txBody>
            <a:bodyPr wrap="none" anchor="ctr"/>
            <a:lstStyle/>
            <a:p>
              <a:endParaRPr lang="en-US"/>
            </a:p>
          </p:txBody>
        </p:sp>
        <p:sp>
          <p:nvSpPr>
            <p:cNvPr id="44" name="Oval 12"/>
            <p:cNvSpPr>
              <a:spLocks noChangeAspect="1" noChangeArrowheads="1"/>
            </p:cNvSpPr>
            <p:nvPr/>
          </p:nvSpPr>
          <p:spPr bwMode="auto">
            <a:xfrm>
              <a:off x="2804" y="3827"/>
              <a:ext cx="23" cy="23"/>
            </a:xfrm>
            <a:prstGeom prst="ellipse">
              <a:avLst/>
            </a:prstGeom>
            <a:solidFill>
              <a:srgbClr val="CC66FF"/>
            </a:solidFill>
            <a:ln w="9525">
              <a:noFill/>
              <a:round/>
              <a:headEnd/>
              <a:tailEnd/>
            </a:ln>
            <a:effectLst/>
          </p:spPr>
          <p:txBody>
            <a:bodyPr wrap="none" anchor="ctr"/>
            <a:lstStyle/>
            <a:p>
              <a:endParaRPr lang="en-US"/>
            </a:p>
          </p:txBody>
        </p:sp>
        <p:sp>
          <p:nvSpPr>
            <p:cNvPr id="45" name="Oval 13"/>
            <p:cNvSpPr>
              <a:spLocks noChangeAspect="1" noChangeArrowheads="1"/>
            </p:cNvSpPr>
            <p:nvPr/>
          </p:nvSpPr>
          <p:spPr bwMode="auto">
            <a:xfrm>
              <a:off x="2944" y="3829"/>
              <a:ext cx="23" cy="23"/>
            </a:xfrm>
            <a:prstGeom prst="ellipse">
              <a:avLst/>
            </a:prstGeom>
            <a:solidFill>
              <a:srgbClr val="CC66FF"/>
            </a:solidFill>
            <a:ln w="9525">
              <a:noFill/>
              <a:round/>
              <a:headEnd/>
              <a:tailEnd/>
            </a:ln>
            <a:effectLst/>
          </p:spPr>
          <p:txBody>
            <a:bodyPr wrap="none" anchor="ctr"/>
            <a:lstStyle/>
            <a:p>
              <a:endParaRPr lang="en-US"/>
            </a:p>
          </p:txBody>
        </p:sp>
        <p:sp>
          <p:nvSpPr>
            <p:cNvPr id="46" name="Oval 14"/>
            <p:cNvSpPr>
              <a:spLocks noChangeAspect="1" noChangeArrowheads="1"/>
            </p:cNvSpPr>
            <p:nvPr/>
          </p:nvSpPr>
          <p:spPr bwMode="auto">
            <a:xfrm>
              <a:off x="2959" y="3804"/>
              <a:ext cx="23" cy="23"/>
            </a:xfrm>
            <a:prstGeom prst="ellipse">
              <a:avLst/>
            </a:prstGeom>
            <a:solidFill>
              <a:srgbClr val="CC66FF"/>
            </a:solidFill>
            <a:ln w="9525">
              <a:noFill/>
              <a:round/>
              <a:headEnd/>
              <a:tailEnd/>
            </a:ln>
            <a:effectLst/>
          </p:spPr>
          <p:txBody>
            <a:bodyPr wrap="none" anchor="ctr"/>
            <a:lstStyle/>
            <a:p>
              <a:endParaRPr lang="en-US"/>
            </a:p>
          </p:txBody>
        </p:sp>
        <p:sp>
          <p:nvSpPr>
            <p:cNvPr id="47" name="Oval 15"/>
            <p:cNvSpPr>
              <a:spLocks noChangeAspect="1" noChangeArrowheads="1"/>
            </p:cNvSpPr>
            <p:nvPr/>
          </p:nvSpPr>
          <p:spPr bwMode="auto">
            <a:xfrm>
              <a:off x="2861" y="3756"/>
              <a:ext cx="23" cy="23"/>
            </a:xfrm>
            <a:prstGeom prst="ellipse">
              <a:avLst/>
            </a:prstGeom>
            <a:solidFill>
              <a:srgbClr val="CC66FF"/>
            </a:solidFill>
            <a:ln w="9525">
              <a:noFill/>
              <a:round/>
              <a:headEnd/>
              <a:tailEnd/>
            </a:ln>
            <a:effectLst/>
          </p:spPr>
          <p:txBody>
            <a:bodyPr wrap="none" anchor="ctr"/>
            <a:lstStyle/>
            <a:p>
              <a:endParaRPr lang="en-US"/>
            </a:p>
          </p:txBody>
        </p:sp>
        <p:sp>
          <p:nvSpPr>
            <p:cNvPr id="48" name="Oval 16"/>
            <p:cNvSpPr>
              <a:spLocks noChangeAspect="1" noChangeArrowheads="1"/>
            </p:cNvSpPr>
            <p:nvPr/>
          </p:nvSpPr>
          <p:spPr bwMode="auto">
            <a:xfrm>
              <a:off x="2800" y="3734"/>
              <a:ext cx="40" cy="40"/>
            </a:xfrm>
            <a:prstGeom prst="ellipse">
              <a:avLst/>
            </a:prstGeom>
            <a:solidFill>
              <a:srgbClr val="CC66FF"/>
            </a:solidFill>
            <a:ln w="9525">
              <a:noFill/>
              <a:round/>
              <a:headEnd/>
              <a:tailEnd/>
            </a:ln>
            <a:effectLst/>
          </p:spPr>
          <p:txBody>
            <a:bodyPr wrap="none" anchor="ctr"/>
            <a:lstStyle/>
            <a:p>
              <a:endParaRPr lang="en-US"/>
            </a:p>
          </p:txBody>
        </p:sp>
        <p:sp>
          <p:nvSpPr>
            <p:cNvPr id="49" name="Oval 17"/>
            <p:cNvSpPr>
              <a:spLocks noChangeAspect="1" noChangeArrowheads="1"/>
            </p:cNvSpPr>
            <p:nvPr/>
          </p:nvSpPr>
          <p:spPr bwMode="auto">
            <a:xfrm>
              <a:off x="2818" y="3793"/>
              <a:ext cx="23" cy="23"/>
            </a:xfrm>
            <a:prstGeom prst="ellipse">
              <a:avLst/>
            </a:prstGeom>
            <a:solidFill>
              <a:srgbClr val="CC66FF"/>
            </a:solidFill>
            <a:ln w="9525">
              <a:noFill/>
              <a:round/>
              <a:headEnd/>
              <a:tailEnd/>
            </a:ln>
            <a:effectLst/>
          </p:spPr>
          <p:txBody>
            <a:bodyPr wrap="none" anchor="ctr"/>
            <a:lstStyle/>
            <a:p>
              <a:endParaRPr lang="en-US"/>
            </a:p>
          </p:txBody>
        </p:sp>
        <p:sp>
          <p:nvSpPr>
            <p:cNvPr id="50" name="Oval 18"/>
            <p:cNvSpPr>
              <a:spLocks noChangeAspect="1" noChangeArrowheads="1"/>
            </p:cNvSpPr>
            <p:nvPr/>
          </p:nvSpPr>
          <p:spPr bwMode="auto">
            <a:xfrm>
              <a:off x="2971" y="3759"/>
              <a:ext cx="23" cy="23"/>
            </a:xfrm>
            <a:prstGeom prst="ellipse">
              <a:avLst/>
            </a:prstGeom>
            <a:solidFill>
              <a:srgbClr val="CC66FF"/>
            </a:solidFill>
            <a:ln w="9525">
              <a:noFill/>
              <a:round/>
              <a:headEnd/>
              <a:tailEnd/>
            </a:ln>
            <a:effectLst/>
          </p:spPr>
          <p:txBody>
            <a:bodyPr wrap="none" anchor="ctr"/>
            <a:lstStyle/>
            <a:p>
              <a:endParaRPr lang="en-US"/>
            </a:p>
          </p:txBody>
        </p:sp>
        <p:sp>
          <p:nvSpPr>
            <p:cNvPr id="51" name="Oval 19"/>
            <p:cNvSpPr>
              <a:spLocks noChangeAspect="1" noChangeArrowheads="1"/>
            </p:cNvSpPr>
            <p:nvPr/>
          </p:nvSpPr>
          <p:spPr bwMode="auto">
            <a:xfrm>
              <a:off x="2866" y="3855"/>
              <a:ext cx="23" cy="23"/>
            </a:xfrm>
            <a:prstGeom prst="ellipse">
              <a:avLst/>
            </a:prstGeom>
            <a:solidFill>
              <a:srgbClr val="CC66FF"/>
            </a:solidFill>
            <a:ln w="9525">
              <a:noFill/>
              <a:round/>
              <a:headEnd/>
              <a:tailEnd/>
            </a:ln>
            <a:effectLst/>
          </p:spPr>
          <p:txBody>
            <a:bodyPr wrap="none" anchor="ctr"/>
            <a:lstStyle/>
            <a:p>
              <a:endParaRPr lang="en-US"/>
            </a:p>
          </p:txBody>
        </p:sp>
        <p:sp>
          <p:nvSpPr>
            <p:cNvPr id="52" name="Oval 20"/>
            <p:cNvSpPr>
              <a:spLocks noChangeAspect="1" noChangeArrowheads="1"/>
            </p:cNvSpPr>
            <p:nvPr/>
          </p:nvSpPr>
          <p:spPr bwMode="auto">
            <a:xfrm>
              <a:off x="2835" y="3834"/>
              <a:ext cx="23" cy="23"/>
            </a:xfrm>
            <a:prstGeom prst="ellipse">
              <a:avLst/>
            </a:prstGeom>
            <a:solidFill>
              <a:srgbClr val="CC66FF"/>
            </a:solidFill>
            <a:ln w="9525">
              <a:noFill/>
              <a:round/>
              <a:headEnd/>
              <a:tailEnd/>
            </a:ln>
            <a:effectLst/>
          </p:spPr>
          <p:txBody>
            <a:bodyPr wrap="none" anchor="ctr"/>
            <a:lstStyle/>
            <a:p>
              <a:endParaRPr lang="en-US"/>
            </a:p>
          </p:txBody>
        </p:sp>
        <p:sp>
          <p:nvSpPr>
            <p:cNvPr id="53" name="Oval 21"/>
            <p:cNvSpPr>
              <a:spLocks noChangeAspect="1" noChangeArrowheads="1"/>
            </p:cNvSpPr>
            <p:nvPr/>
          </p:nvSpPr>
          <p:spPr bwMode="auto">
            <a:xfrm>
              <a:off x="2914" y="3796"/>
              <a:ext cx="23" cy="23"/>
            </a:xfrm>
            <a:prstGeom prst="ellipse">
              <a:avLst/>
            </a:prstGeom>
            <a:solidFill>
              <a:srgbClr val="CC66FF"/>
            </a:solidFill>
            <a:ln w="9525">
              <a:noFill/>
              <a:round/>
              <a:headEnd/>
              <a:tailEnd/>
            </a:ln>
            <a:effectLst/>
          </p:spPr>
          <p:txBody>
            <a:bodyPr wrap="none" anchor="ctr"/>
            <a:lstStyle/>
            <a:p>
              <a:endParaRPr lang="en-US"/>
            </a:p>
          </p:txBody>
        </p:sp>
        <p:sp>
          <p:nvSpPr>
            <p:cNvPr id="54" name="Oval 22"/>
            <p:cNvSpPr>
              <a:spLocks noChangeAspect="1" noChangeArrowheads="1"/>
            </p:cNvSpPr>
            <p:nvPr/>
          </p:nvSpPr>
          <p:spPr bwMode="auto">
            <a:xfrm>
              <a:off x="2779" y="3683"/>
              <a:ext cx="40" cy="40"/>
            </a:xfrm>
            <a:prstGeom prst="ellipse">
              <a:avLst/>
            </a:prstGeom>
            <a:solidFill>
              <a:srgbClr val="CC66FF"/>
            </a:solidFill>
            <a:ln w="9525">
              <a:noFill/>
              <a:round/>
              <a:headEnd/>
              <a:tailEnd/>
            </a:ln>
            <a:effectLst/>
          </p:spPr>
          <p:txBody>
            <a:bodyPr wrap="none" anchor="ctr"/>
            <a:lstStyle/>
            <a:p>
              <a:endParaRPr lang="en-US"/>
            </a:p>
          </p:txBody>
        </p:sp>
        <p:sp>
          <p:nvSpPr>
            <p:cNvPr id="55" name="Oval 23"/>
            <p:cNvSpPr>
              <a:spLocks noChangeAspect="1" noChangeArrowheads="1"/>
            </p:cNvSpPr>
            <p:nvPr/>
          </p:nvSpPr>
          <p:spPr bwMode="auto">
            <a:xfrm>
              <a:off x="2743" y="3630"/>
              <a:ext cx="40" cy="40"/>
            </a:xfrm>
            <a:prstGeom prst="ellipse">
              <a:avLst/>
            </a:prstGeom>
            <a:solidFill>
              <a:srgbClr val="CC66FF"/>
            </a:solidFill>
            <a:ln w="9525">
              <a:noFill/>
              <a:round/>
              <a:headEnd/>
              <a:tailEnd/>
            </a:ln>
            <a:effectLst/>
          </p:spPr>
          <p:txBody>
            <a:bodyPr wrap="none" anchor="ctr"/>
            <a:lstStyle/>
            <a:p>
              <a:endParaRPr lang="en-US"/>
            </a:p>
          </p:txBody>
        </p:sp>
        <p:sp>
          <p:nvSpPr>
            <p:cNvPr id="56" name="Oval 24"/>
            <p:cNvSpPr>
              <a:spLocks noChangeAspect="1" noChangeArrowheads="1"/>
            </p:cNvSpPr>
            <p:nvPr/>
          </p:nvSpPr>
          <p:spPr bwMode="auto">
            <a:xfrm>
              <a:off x="2920" y="3655"/>
              <a:ext cx="23" cy="23"/>
            </a:xfrm>
            <a:prstGeom prst="ellipse">
              <a:avLst/>
            </a:prstGeom>
            <a:solidFill>
              <a:srgbClr val="CC66FF"/>
            </a:solidFill>
            <a:ln w="9525">
              <a:noFill/>
              <a:round/>
              <a:headEnd/>
              <a:tailEnd/>
            </a:ln>
            <a:effectLst/>
          </p:spPr>
          <p:txBody>
            <a:bodyPr wrap="none" anchor="ctr"/>
            <a:lstStyle/>
            <a:p>
              <a:endParaRPr lang="en-US"/>
            </a:p>
          </p:txBody>
        </p:sp>
        <p:sp>
          <p:nvSpPr>
            <p:cNvPr id="57" name="Oval 25"/>
            <p:cNvSpPr>
              <a:spLocks noChangeAspect="1" noChangeArrowheads="1"/>
            </p:cNvSpPr>
            <p:nvPr/>
          </p:nvSpPr>
          <p:spPr bwMode="auto">
            <a:xfrm>
              <a:off x="2839" y="3630"/>
              <a:ext cx="23" cy="23"/>
            </a:xfrm>
            <a:prstGeom prst="ellipse">
              <a:avLst/>
            </a:prstGeom>
            <a:solidFill>
              <a:srgbClr val="CC66FF"/>
            </a:solidFill>
            <a:ln w="9525">
              <a:noFill/>
              <a:round/>
              <a:headEnd/>
              <a:tailEnd/>
            </a:ln>
            <a:effectLst/>
          </p:spPr>
          <p:txBody>
            <a:bodyPr wrap="none" anchor="ctr"/>
            <a:lstStyle/>
            <a:p>
              <a:endParaRPr lang="en-US"/>
            </a:p>
          </p:txBody>
        </p:sp>
        <p:sp>
          <p:nvSpPr>
            <p:cNvPr id="58" name="Oval 26"/>
            <p:cNvSpPr>
              <a:spLocks noChangeAspect="1" noChangeArrowheads="1"/>
            </p:cNvSpPr>
            <p:nvPr/>
          </p:nvSpPr>
          <p:spPr bwMode="auto">
            <a:xfrm>
              <a:off x="2887" y="3630"/>
              <a:ext cx="23" cy="23"/>
            </a:xfrm>
            <a:prstGeom prst="ellipse">
              <a:avLst/>
            </a:prstGeom>
            <a:solidFill>
              <a:srgbClr val="CC66FF"/>
            </a:solidFill>
            <a:ln w="9525">
              <a:noFill/>
              <a:round/>
              <a:headEnd/>
              <a:tailEnd/>
            </a:ln>
            <a:effectLst/>
          </p:spPr>
          <p:txBody>
            <a:bodyPr wrap="none" anchor="ctr"/>
            <a:lstStyle/>
            <a:p>
              <a:endParaRPr lang="en-US"/>
            </a:p>
          </p:txBody>
        </p:sp>
        <p:sp>
          <p:nvSpPr>
            <p:cNvPr id="59" name="Oval 27"/>
            <p:cNvSpPr>
              <a:spLocks noChangeAspect="1" noChangeArrowheads="1"/>
            </p:cNvSpPr>
            <p:nvPr/>
          </p:nvSpPr>
          <p:spPr bwMode="auto">
            <a:xfrm>
              <a:off x="2966" y="3624"/>
              <a:ext cx="23" cy="23"/>
            </a:xfrm>
            <a:prstGeom prst="ellipse">
              <a:avLst/>
            </a:prstGeom>
            <a:solidFill>
              <a:srgbClr val="CC66FF"/>
            </a:solidFill>
            <a:ln w="9525">
              <a:noFill/>
              <a:round/>
              <a:headEnd/>
              <a:tailEnd/>
            </a:ln>
            <a:effectLst/>
          </p:spPr>
          <p:txBody>
            <a:bodyPr wrap="none" anchor="ctr"/>
            <a:lstStyle/>
            <a:p>
              <a:endParaRPr lang="en-US"/>
            </a:p>
          </p:txBody>
        </p:sp>
        <p:sp>
          <p:nvSpPr>
            <p:cNvPr id="60" name="Oval 28"/>
            <p:cNvSpPr>
              <a:spLocks noChangeAspect="1" noChangeArrowheads="1"/>
            </p:cNvSpPr>
            <p:nvPr/>
          </p:nvSpPr>
          <p:spPr bwMode="auto">
            <a:xfrm>
              <a:off x="2793" y="3638"/>
              <a:ext cx="40" cy="40"/>
            </a:xfrm>
            <a:prstGeom prst="ellipse">
              <a:avLst/>
            </a:prstGeom>
            <a:solidFill>
              <a:srgbClr val="CC66FF"/>
            </a:solidFill>
            <a:ln w="9525">
              <a:noFill/>
              <a:round/>
              <a:headEnd/>
              <a:tailEnd/>
            </a:ln>
            <a:effectLst/>
          </p:spPr>
          <p:txBody>
            <a:bodyPr wrap="none" anchor="ctr"/>
            <a:lstStyle/>
            <a:p>
              <a:endParaRPr lang="en-US"/>
            </a:p>
          </p:txBody>
        </p:sp>
        <p:sp>
          <p:nvSpPr>
            <p:cNvPr id="61" name="Oval 29"/>
            <p:cNvSpPr>
              <a:spLocks noChangeAspect="1" noChangeArrowheads="1"/>
            </p:cNvSpPr>
            <p:nvPr/>
          </p:nvSpPr>
          <p:spPr bwMode="auto">
            <a:xfrm>
              <a:off x="2896" y="3587"/>
              <a:ext cx="23" cy="23"/>
            </a:xfrm>
            <a:prstGeom prst="ellipse">
              <a:avLst/>
            </a:prstGeom>
            <a:solidFill>
              <a:srgbClr val="CC66FF"/>
            </a:solidFill>
            <a:ln w="9525">
              <a:noFill/>
              <a:round/>
              <a:headEnd/>
              <a:tailEnd/>
            </a:ln>
            <a:effectLst/>
          </p:spPr>
          <p:txBody>
            <a:bodyPr wrap="none" anchor="ctr"/>
            <a:lstStyle/>
            <a:p>
              <a:endParaRPr lang="en-US"/>
            </a:p>
          </p:txBody>
        </p:sp>
        <p:sp>
          <p:nvSpPr>
            <p:cNvPr id="62" name="Oval 30"/>
            <p:cNvSpPr>
              <a:spLocks noChangeAspect="1" noChangeArrowheads="1"/>
            </p:cNvSpPr>
            <p:nvPr/>
          </p:nvSpPr>
          <p:spPr bwMode="auto">
            <a:xfrm>
              <a:off x="2793" y="3590"/>
              <a:ext cx="23" cy="23"/>
            </a:xfrm>
            <a:prstGeom prst="ellipse">
              <a:avLst/>
            </a:prstGeom>
            <a:solidFill>
              <a:srgbClr val="CC66FF"/>
            </a:solidFill>
            <a:ln w="9525">
              <a:noFill/>
              <a:round/>
              <a:headEnd/>
              <a:tailEnd/>
            </a:ln>
            <a:effectLst/>
          </p:spPr>
          <p:txBody>
            <a:bodyPr wrap="none" anchor="ctr"/>
            <a:lstStyle/>
            <a:p>
              <a:endParaRPr lang="en-US"/>
            </a:p>
          </p:txBody>
        </p:sp>
        <p:sp>
          <p:nvSpPr>
            <p:cNvPr id="63" name="Oval 31"/>
            <p:cNvSpPr>
              <a:spLocks noChangeAspect="1" noChangeArrowheads="1"/>
            </p:cNvSpPr>
            <p:nvPr/>
          </p:nvSpPr>
          <p:spPr bwMode="auto">
            <a:xfrm>
              <a:off x="2935" y="3630"/>
              <a:ext cx="23" cy="23"/>
            </a:xfrm>
            <a:prstGeom prst="ellipse">
              <a:avLst/>
            </a:prstGeom>
            <a:solidFill>
              <a:srgbClr val="CC66FF"/>
            </a:solidFill>
            <a:ln w="9525">
              <a:noFill/>
              <a:round/>
              <a:headEnd/>
              <a:tailEnd/>
            </a:ln>
            <a:effectLst/>
          </p:spPr>
          <p:txBody>
            <a:bodyPr wrap="none" anchor="ctr"/>
            <a:lstStyle/>
            <a:p>
              <a:endParaRPr lang="en-US"/>
            </a:p>
          </p:txBody>
        </p:sp>
        <p:sp>
          <p:nvSpPr>
            <p:cNvPr id="64" name="Oval 32"/>
            <p:cNvSpPr>
              <a:spLocks noChangeAspect="1" noChangeArrowheads="1"/>
            </p:cNvSpPr>
            <p:nvPr/>
          </p:nvSpPr>
          <p:spPr bwMode="auto">
            <a:xfrm>
              <a:off x="2820" y="3715"/>
              <a:ext cx="23" cy="23"/>
            </a:xfrm>
            <a:prstGeom prst="ellipse">
              <a:avLst/>
            </a:prstGeom>
            <a:solidFill>
              <a:srgbClr val="CC66FF"/>
            </a:solidFill>
            <a:ln w="9525">
              <a:noFill/>
              <a:round/>
              <a:headEnd/>
              <a:tailEnd/>
            </a:ln>
            <a:effectLst/>
          </p:spPr>
          <p:txBody>
            <a:bodyPr wrap="none" anchor="ctr"/>
            <a:lstStyle/>
            <a:p>
              <a:endParaRPr lang="en-US"/>
            </a:p>
          </p:txBody>
        </p:sp>
        <p:sp>
          <p:nvSpPr>
            <p:cNvPr id="65" name="Oval 33"/>
            <p:cNvSpPr>
              <a:spLocks noChangeAspect="1" noChangeArrowheads="1"/>
            </p:cNvSpPr>
            <p:nvPr/>
          </p:nvSpPr>
          <p:spPr bwMode="auto">
            <a:xfrm>
              <a:off x="2743" y="3676"/>
              <a:ext cx="23" cy="23"/>
            </a:xfrm>
            <a:prstGeom prst="ellipse">
              <a:avLst/>
            </a:prstGeom>
            <a:solidFill>
              <a:srgbClr val="CC66FF"/>
            </a:solidFill>
            <a:ln w="9525">
              <a:noFill/>
              <a:round/>
              <a:headEnd/>
              <a:tailEnd/>
            </a:ln>
            <a:effectLst/>
          </p:spPr>
          <p:txBody>
            <a:bodyPr wrap="none" anchor="ctr"/>
            <a:lstStyle/>
            <a:p>
              <a:endParaRPr lang="en-US"/>
            </a:p>
          </p:txBody>
        </p:sp>
        <p:sp>
          <p:nvSpPr>
            <p:cNvPr id="66" name="Oval 34"/>
            <p:cNvSpPr>
              <a:spLocks noChangeAspect="1" noChangeArrowheads="1"/>
            </p:cNvSpPr>
            <p:nvPr/>
          </p:nvSpPr>
          <p:spPr bwMode="auto">
            <a:xfrm>
              <a:off x="2992" y="3685"/>
              <a:ext cx="23" cy="23"/>
            </a:xfrm>
            <a:prstGeom prst="ellipse">
              <a:avLst/>
            </a:prstGeom>
            <a:solidFill>
              <a:srgbClr val="CC66FF"/>
            </a:solidFill>
            <a:ln w="9525">
              <a:noFill/>
              <a:round/>
              <a:headEnd/>
              <a:tailEnd/>
            </a:ln>
            <a:effectLst/>
          </p:spPr>
          <p:txBody>
            <a:bodyPr wrap="none" anchor="ctr"/>
            <a:lstStyle/>
            <a:p>
              <a:endParaRPr lang="en-US"/>
            </a:p>
          </p:txBody>
        </p:sp>
        <p:sp>
          <p:nvSpPr>
            <p:cNvPr id="67" name="Oval 35"/>
            <p:cNvSpPr>
              <a:spLocks noChangeAspect="1" noChangeArrowheads="1"/>
            </p:cNvSpPr>
            <p:nvPr/>
          </p:nvSpPr>
          <p:spPr bwMode="auto">
            <a:xfrm>
              <a:off x="2992" y="3657"/>
              <a:ext cx="23" cy="23"/>
            </a:xfrm>
            <a:prstGeom prst="ellipse">
              <a:avLst/>
            </a:prstGeom>
            <a:solidFill>
              <a:srgbClr val="CC66FF"/>
            </a:solidFill>
            <a:ln w="9525">
              <a:noFill/>
              <a:round/>
              <a:headEnd/>
              <a:tailEnd/>
            </a:ln>
            <a:effectLst/>
          </p:spPr>
          <p:txBody>
            <a:bodyPr wrap="none" anchor="ctr"/>
            <a:lstStyle/>
            <a:p>
              <a:endParaRPr lang="en-US"/>
            </a:p>
          </p:txBody>
        </p:sp>
        <p:sp>
          <p:nvSpPr>
            <p:cNvPr id="68" name="Oval 36"/>
            <p:cNvSpPr>
              <a:spLocks noChangeAspect="1" noChangeArrowheads="1"/>
            </p:cNvSpPr>
            <p:nvPr/>
          </p:nvSpPr>
          <p:spPr bwMode="auto">
            <a:xfrm>
              <a:off x="2909" y="3612"/>
              <a:ext cx="23" cy="23"/>
            </a:xfrm>
            <a:prstGeom prst="ellipse">
              <a:avLst/>
            </a:prstGeom>
            <a:solidFill>
              <a:srgbClr val="CC66FF"/>
            </a:solidFill>
            <a:ln w="9525">
              <a:noFill/>
              <a:round/>
              <a:headEnd/>
              <a:tailEnd/>
            </a:ln>
            <a:effectLst/>
          </p:spPr>
          <p:txBody>
            <a:bodyPr wrap="none" anchor="ctr"/>
            <a:lstStyle/>
            <a:p>
              <a:endParaRPr lang="en-US"/>
            </a:p>
          </p:txBody>
        </p:sp>
        <p:sp>
          <p:nvSpPr>
            <p:cNvPr id="69" name="Oval 37"/>
            <p:cNvSpPr>
              <a:spLocks noChangeAspect="1" noChangeArrowheads="1"/>
            </p:cNvSpPr>
            <p:nvPr/>
          </p:nvSpPr>
          <p:spPr bwMode="auto">
            <a:xfrm>
              <a:off x="2848" y="3590"/>
              <a:ext cx="40" cy="40"/>
            </a:xfrm>
            <a:prstGeom prst="ellipse">
              <a:avLst/>
            </a:prstGeom>
            <a:solidFill>
              <a:srgbClr val="CC66FF"/>
            </a:solidFill>
            <a:ln w="9525">
              <a:noFill/>
              <a:round/>
              <a:headEnd/>
              <a:tailEnd/>
            </a:ln>
            <a:effectLst/>
          </p:spPr>
          <p:txBody>
            <a:bodyPr wrap="none" anchor="ctr"/>
            <a:lstStyle/>
            <a:p>
              <a:endParaRPr lang="en-US"/>
            </a:p>
          </p:txBody>
        </p:sp>
        <p:sp>
          <p:nvSpPr>
            <p:cNvPr id="70" name="Oval 38"/>
            <p:cNvSpPr>
              <a:spLocks noChangeAspect="1" noChangeArrowheads="1"/>
            </p:cNvSpPr>
            <p:nvPr/>
          </p:nvSpPr>
          <p:spPr bwMode="auto">
            <a:xfrm>
              <a:off x="2866" y="3649"/>
              <a:ext cx="23" cy="23"/>
            </a:xfrm>
            <a:prstGeom prst="ellipse">
              <a:avLst/>
            </a:prstGeom>
            <a:solidFill>
              <a:srgbClr val="CC66FF"/>
            </a:solidFill>
            <a:ln w="9525">
              <a:noFill/>
              <a:round/>
              <a:headEnd/>
              <a:tailEnd/>
            </a:ln>
            <a:effectLst/>
          </p:spPr>
          <p:txBody>
            <a:bodyPr wrap="none" anchor="ctr"/>
            <a:lstStyle/>
            <a:p>
              <a:endParaRPr lang="en-US"/>
            </a:p>
          </p:txBody>
        </p:sp>
        <p:sp>
          <p:nvSpPr>
            <p:cNvPr id="71" name="Oval 39"/>
            <p:cNvSpPr>
              <a:spLocks noChangeAspect="1" noChangeArrowheads="1"/>
            </p:cNvSpPr>
            <p:nvPr/>
          </p:nvSpPr>
          <p:spPr bwMode="auto">
            <a:xfrm>
              <a:off x="2914" y="3711"/>
              <a:ext cx="23" cy="23"/>
            </a:xfrm>
            <a:prstGeom prst="ellipse">
              <a:avLst/>
            </a:prstGeom>
            <a:solidFill>
              <a:srgbClr val="CC66FF"/>
            </a:solidFill>
            <a:ln w="9525">
              <a:noFill/>
              <a:round/>
              <a:headEnd/>
              <a:tailEnd/>
            </a:ln>
            <a:effectLst/>
          </p:spPr>
          <p:txBody>
            <a:bodyPr wrap="none" anchor="ctr"/>
            <a:lstStyle/>
            <a:p>
              <a:endParaRPr lang="en-US"/>
            </a:p>
          </p:txBody>
        </p:sp>
        <p:sp>
          <p:nvSpPr>
            <p:cNvPr id="72" name="Oval 40"/>
            <p:cNvSpPr>
              <a:spLocks noChangeAspect="1" noChangeArrowheads="1"/>
            </p:cNvSpPr>
            <p:nvPr/>
          </p:nvSpPr>
          <p:spPr bwMode="auto">
            <a:xfrm>
              <a:off x="2883" y="3725"/>
              <a:ext cx="23" cy="23"/>
            </a:xfrm>
            <a:prstGeom prst="ellipse">
              <a:avLst/>
            </a:prstGeom>
            <a:solidFill>
              <a:srgbClr val="CC66FF"/>
            </a:solidFill>
            <a:ln w="9525">
              <a:noFill/>
              <a:round/>
              <a:headEnd/>
              <a:tailEnd/>
            </a:ln>
            <a:effectLst/>
          </p:spPr>
          <p:txBody>
            <a:bodyPr wrap="none" anchor="ctr"/>
            <a:lstStyle/>
            <a:p>
              <a:endParaRPr lang="en-US"/>
            </a:p>
          </p:txBody>
        </p:sp>
        <p:sp>
          <p:nvSpPr>
            <p:cNvPr id="73" name="Oval 41"/>
            <p:cNvSpPr>
              <a:spLocks noChangeAspect="1" noChangeArrowheads="1"/>
            </p:cNvSpPr>
            <p:nvPr/>
          </p:nvSpPr>
          <p:spPr bwMode="auto">
            <a:xfrm>
              <a:off x="2962" y="3652"/>
              <a:ext cx="23" cy="23"/>
            </a:xfrm>
            <a:prstGeom prst="ellipse">
              <a:avLst/>
            </a:prstGeom>
            <a:solidFill>
              <a:srgbClr val="CC66FF"/>
            </a:solidFill>
            <a:ln w="9525">
              <a:noFill/>
              <a:round/>
              <a:headEnd/>
              <a:tailEnd/>
            </a:ln>
            <a:effectLst/>
          </p:spPr>
          <p:txBody>
            <a:bodyPr wrap="none" anchor="ctr"/>
            <a:lstStyle/>
            <a:p>
              <a:endParaRPr lang="en-US"/>
            </a:p>
          </p:txBody>
        </p:sp>
        <p:sp>
          <p:nvSpPr>
            <p:cNvPr id="74" name="Oval 42"/>
            <p:cNvSpPr>
              <a:spLocks noChangeAspect="1" noChangeArrowheads="1"/>
            </p:cNvSpPr>
            <p:nvPr/>
          </p:nvSpPr>
          <p:spPr bwMode="auto">
            <a:xfrm>
              <a:off x="2935" y="3604"/>
              <a:ext cx="23" cy="23"/>
            </a:xfrm>
            <a:prstGeom prst="ellipse">
              <a:avLst/>
            </a:prstGeom>
            <a:solidFill>
              <a:srgbClr val="CC66FF"/>
            </a:solidFill>
            <a:ln w="9525">
              <a:noFill/>
              <a:round/>
              <a:headEnd/>
              <a:tailEnd/>
            </a:ln>
            <a:effectLst/>
          </p:spPr>
          <p:txBody>
            <a:bodyPr wrap="none" anchor="ctr"/>
            <a:lstStyle/>
            <a:p>
              <a:endParaRPr lang="en-US"/>
            </a:p>
          </p:txBody>
        </p:sp>
        <p:sp>
          <p:nvSpPr>
            <p:cNvPr id="75" name="Oval 43"/>
            <p:cNvSpPr>
              <a:spLocks noChangeAspect="1" noChangeArrowheads="1"/>
            </p:cNvSpPr>
            <p:nvPr/>
          </p:nvSpPr>
          <p:spPr bwMode="auto">
            <a:xfrm>
              <a:off x="2887" y="3822"/>
              <a:ext cx="23" cy="23"/>
            </a:xfrm>
            <a:prstGeom prst="ellipse">
              <a:avLst/>
            </a:prstGeom>
            <a:solidFill>
              <a:srgbClr val="CC66FF"/>
            </a:solidFill>
            <a:ln w="9525">
              <a:noFill/>
              <a:round/>
              <a:headEnd/>
              <a:tailEnd/>
            </a:ln>
            <a:effectLst/>
          </p:spPr>
          <p:txBody>
            <a:bodyPr wrap="none" anchor="ctr"/>
            <a:lstStyle/>
            <a:p>
              <a:endParaRPr lang="en-US"/>
            </a:p>
          </p:txBody>
        </p:sp>
        <p:sp>
          <p:nvSpPr>
            <p:cNvPr id="76" name="Oval 44"/>
            <p:cNvSpPr>
              <a:spLocks noChangeAspect="1" noChangeArrowheads="1"/>
            </p:cNvSpPr>
            <p:nvPr/>
          </p:nvSpPr>
          <p:spPr bwMode="auto">
            <a:xfrm>
              <a:off x="2935" y="3822"/>
              <a:ext cx="23" cy="23"/>
            </a:xfrm>
            <a:prstGeom prst="ellipse">
              <a:avLst/>
            </a:prstGeom>
            <a:solidFill>
              <a:srgbClr val="CC66FF"/>
            </a:solidFill>
            <a:ln w="9525">
              <a:noFill/>
              <a:round/>
              <a:headEnd/>
              <a:tailEnd/>
            </a:ln>
            <a:effectLst/>
          </p:spPr>
          <p:txBody>
            <a:bodyPr wrap="none" anchor="ctr"/>
            <a:lstStyle/>
            <a:p>
              <a:endParaRPr lang="en-US"/>
            </a:p>
          </p:txBody>
        </p:sp>
        <p:sp>
          <p:nvSpPr>
            <p:cNvPr id="77" name="Oval 45"/>
            <p:cNvSpPr>
              <a:spLocks noChangeAspect="1" noChangeArrowheads="1"/>
            </p:cNvSpPr>
            <p:nvPr/>
          </p:nvSpPr>
          <p:spPr bwMode="auto">
            <a:xfrm>
              <a:off x="2793" y="3782"/>
              <a:ext cx="23" cy="23"/>
            </a:xfrm>
            <a:prstGeom prst="ellipse">
              <a:avLst/>
            </a:prstGeom>
            <a:solidFill>
              <a:srgbClr val="CC66FF"/>
            </a:solidFill>
            <a:ln w="9525">
              <a:noFill/>
              <a:round/>
              <a:headEnd/>
              <a:tailEnd/>
            </a:ln>
            <a:effectLst/>
          </p:spPr>
          <p:txBody>
            <a:bodyPr wrap="none" anchor="ctr"/>
            <a:lstStyle/>
            <a:p>
              <a:endParaRPr lang="en-US"/>
            </a:p>
          </p:txBody>
        </p:sp>
        <p:sp>
          <p:nvSpPr>
            <p:cNvPr id="78" name="Oval 46"/>
            <p:cNvSpPr>
              <a:spLocks noChangeAspect="1" noChangeArrowheads="1"/>
            </p:cNvSpPr>
            <p:nvPr/>
          </p:nvSpPr>
          <p:spPr bwMode="auto">
            <a:xfrm>
              <a:off x="2841" y="3782"/>
              <a:ext cx="23" cy="23"/>
            </a:xfrm>
            <a:prstGeom prst="ellipse">
              <a:avLst/>
            </a:prstGeom>
            <a:solidFill>
              <a:srgbClr val="CC66FF"/>
            </a:solidFill>
            <a:ln w="9525">
              <a:noFill/>
              <a:round/>
              <a:headEnd/>
              <a:tailEnd/>
            </a:ln>
            <a:effectLst/>
          </p:spPr>
          <p:txBody>
            <a:bodyPr wrap="none" anchor="ctr"/>
            <a:lstStyle/>
            <a:p>
              <a:endParaRPr lang="en-US"/>
            </a:p>
          </p:txBody>
        </p:sp>
        <p:sp>
          <p:nvSpPr>
            <p:cNvPr id="79" name="Oval 47"/>
            <p:cNvSpPr>
              <a:spLocks noChangeAspect="1" noChangeArrowheads="1"/>
            </p:cNvSpPr>
            <p:nvPr/>
          </p:nvSpPr>
          <p:spPr bwMode="auto">
            <a:xfrm>
              <a:off x="2819" y="3860"/>
              <a:ext cx="23" cy="23"/>
            </a:xfrm>
            <a:prstGeom prst="ellipse">
              <a:avLst/>
            </a:prstGeom>
            <a:solidFill>
              <a:srgbClr val="CC66FF"/>
            </a:solidFill>
            <a:ln w="9525">
              <a:noFill/>
              <a:round/>
              <a:headEnd/>
              <a:tailEnd/>
            </a:ln>
            <a:effectLst/>
          </p:spPr>
          <p:txBody>
            <a:bodyPr wrap="none" anchor="ctr"/>
            <a:lstStyle/>
            <a:p>
              <a:endParaRPr lang="en-US"/>
            </a:p>
          </p:txBody>
        </p:sp>
        <p:sp>
          <p:nvSpPr>
            <p:cNvPr id="80" name="Oval 48"/>
            <p:cNvSpPr>
              <a:spLocks noChangeAspect="1" noChangeArrowheads="1"/>
            </p:cNvSpPr>
            <p:nvPr/>
          </p:nvSpPr>
          <p:spPr bwMode="auto">
            <a:xfrm>
              <a:off x="2957" y="3804"/>
              <a:ext cx="23" cy="23"/>
            </a:xfrm>
            <a:prstGeom prst="ellipse">
              <a:avLst/>
            </a:prstGeom>
            <a:solidFill>
              <a:srgbClr val="CC66FF"/>
            </a:solidFill>
            <a:ln w="9525">
              <a:noFill/>
              <a:round/>
              <a:headEnd/>
              <a:tailEnd/>
            </a:ln>
            <a:effectLst/>
          </p:spPr>
          <p:txBody>
            <a:bodyPr wrap="none" anchor="ctr"/>
            <a:lstStyle/>
            <a:p>
              <a:endParaRPr lang="en-US"/>
            </a:p>
          </p:txBody>
        </p:sp>
        <p:sp>
          <p:nvSpPr>
            <p:cNvPr id="81" name="Oval 49"/>
            <p:cNvSpPr>
              <a:spLocks noChangeAspect="1" noChangeArrowheads="1"/>
            </p:cNvSpPr>
            <p:nvPr/>
          </p:nvSpPr>
          <p:spPr bwMode="auto">
            <a:xfrm>
              <a:off x="2914" y="3841"/>
              <a:ext cx="23" cy="23"/>
            </a:xfrm>
            <a:prstGeom prst="ellipse">
              <a:avLst/>
            </a:prstGeom>
            <a:solidFill>
              <a:srgbClr val="CC66FF"/>
            </a:solidFill>
            <a:ln w="9525">
              <a:noFill/>
              <a:round/>
              <a:headEnd/>
              <a:tailEnd/>
            </a:ln>
            <a:effectLst/>
          </p:spPr>
          <p:txBody>
            <a:bodyPr wrap="none" anchor="ctr"/>
            <a:lstStyle/>
            <a:p>
              <a:endParaRPr lang="en-US"/>
            </a:p>
          </p:txBody>
        </p:sp>
        <p:sp>
          <p:nvSpPr>
            <p:cNvPr id="82" name="Oval 50"/>
            <p:cNvSpPr>
              <a:spLocks noChangeAspect="1" noChangeArrowheads="1"/>
            </p:cNvSpPr>
            <p:nvPr/>
          </p:nvSpPr>
          <p:spPr bwMode="auto">
            <a:xfrm>
              <a:off x="2846" y="3692"/>
              <a:ext cx="40" cy="40"/>
            </a:xfrm>
            <a:prstGeom prst="ellipse">
              <a:avLst/>
            </a:prstGeom>
            <a:solidFill>
              <a:srgbClr val="CC66FF"/>
            </a:solidFill>
            <a:ln w="9525">
              <a:noFill/>
              <a:round/>
              <a:headEnd/>
              <a:tailEnd/>
            </a:ln>
            <a:effectLst/>
          </p:spPr>
          <p:txBody>
            <a:bodyPr wrap="none" anchor="ctr"/>
            <a:lstStyle/>
            <a:p>
              <a:endParaRPr lang="en-US"/>
            </a:p>
          </p:txBody>
        </p:sp>
        <p:sp>
          <p:nvSpPr>
            <p:cNvPr id="83" name="Oval 51"/>
            <p:cNvSpPr>
              <a:spLocks noChangeAspect="1" noChangeArrowheads="1"/>
            </p:cNvSpPr>
            <p:nvPr/>
          </p:nvSpPr>
          <p:spPr bwMode="auto">
            <a:xfrm>
              <a:off x="3008" y="3724"/>
              <a:ext cx="23" cy="23"/>
            </a:xfrm>
            <a:prstGeom prst="ellipse">
              <a:avLst/>
            </a:prstGeom>
            <a:solidFill>
              <a:srgbClr val="CC66FF"/>
            </a:solidFill>
            <a:ln w="9525">
              <a:noFill/>
              <a:round/>
              <a:headEnd/>
              <a:tailEnd/>
            </a:ln>
            <a:effectLst/>
          </p:spPr>
          <p:txBody>
            <a:bodyPr wrap="none" anchor="ctr"/>
            <a:lstStyle/>
            <a:p>
              <a:endParaRPr lang="en-US"/>
            </a:p>
          </p:txBody>
        </p:sp>
        <p:sp>
          <p:nvSpPr>
            <p:cNvPr id="84" name="Oval 52"/>
            <p:cNvSpPr>
              <a:spLocks noChangeAspect="1" noChangeArrowheads="1"/>
            </p:cNvSpPr>
            <p:nvPr/>
          </p:nvSpPr>
          <p:spPr bwMode="auto">
            <a:xfrm>
              <a:off x="2935" y="3699"/>
              <a:ext cx="23" cy="23"/>
            </a:xfrm>
            <a:prstGeom prst="ellipse">
              <a:avLst/>
            </a:prstGeom>
            <a:solidFill>
              <a:srgbClr val="CC66FF"/>
            </a:solidFill>
            <a:ln w="9525">
              <a:noFill/>
              <a:round/>
              <a:headEnd/>
              <a:tailEnd/>
            </a:ln>
            <a:effectLst/>
          </p:spPr>
          <p:txBody>
            <a:bodyPr wrap="none" anchor="ctr"/>
            <a:lstStyle/>
            <a:p>
              <a:endParaRPr lang="en-US"/>
            </a:p>
          </p:txBody>
        </p:sp>
        <p:sp>
          <p:nvSpPr>
            <p:cNvPr id="85" name="Oval 53"/>
            <p:cNvSpPr>
              <a:spLocks noChangeAspect="1" noChangeArrowheads="1"/>
            </p:cNvSpPr>
            <p:nvPr/>
          </p:nvSpPr>
          <p:spPr bwMode="auto">
            <a:xfrm>
              <a:off x="2983" y="3699"/>
              <a:ext cx="23" cy="23"/>
            </a:xfrm>
            <a:prstGeom prst="ellipse">
              <a:avLst/>
            </a:prstGeom>
            <a:solidFill>
              <a:srgbClr val="CC66FF"/>
            </a:solidFill>
            <a:ln w="9525">
              <a:noFill/>
              <a:round/>
              <a:headEnd/>
              <a:tailEnd/>
            </a:ln>
            <a:effectLst/>
          </p:spPr>
          <p:txBody>
            <a:bodyPr wrap="none" anchor="ctr"/>
            <a:lstStyle/>
            <a:p>
              <a:endParaRPr lang="en-US"/>
            </a:p>
          </p:txBody>
        </p:sp>
        <p:sp>
          <p:nvSpPr>
            <p:cNvPr id="86" name="Oval 54"/>
            <p:cNvSpPr>
              <a:spLocks noChangeAspect="1" noChangeArrowheads="1"/>
            </p:cNvSpPr>
            <p:nvPr/>
          </p:nvSpPr>
          <p:spPr bwMode="auto">
            <a:xfrm>
              <a:off x="2841" y="3659"/>
              <a:ext cx="23" cy="23"/>
            </a:xfrm>
            <a:prstGeom prst="ellipse">
              <a:avLst/>
            </a:prstGeom>
            <a:solidFill>
              <a:srgbClr val="CC66FF"/>
            </a:solidFill>
            <a:ln w="9525">
              <a:noFill/>
              <a:round/>
              <a:headEnd/>
              <a:tailEnd/>
            </a:ln>
            <a:effectLst/>
          </p:spPr>
          <p:txBody>
            <a:bodyPr wrap="none" anchor="ctr"/>
            <a:lstStyle/>
            <a:p>
              <a:endParaRPr lang="en-US"/>
            </a:p>
          </p:txBody>
        </p:sp>
        <p:sp>
          <p:nvSpPr>
            <p:cNvPr id="87" name="Oval 55"/>
            <p:cNvSpPr>
              <a:spLocks noChangeAspect="1" noChangeArrowheads="1"/>
            </p:cNvSpPr>
            <p:nvPr/>
          </p:nvSpPr>
          <p:spPr bwMode="auto">
            <a:xfrm>
              <a:off x="2889" y="3659"/>
              <a:ext cx="23" cy="23"/>
            </a:xfrm>
            <a:prstGeom prst="ellipse">
              <a:avLst/>
            </a:prstGeom>
            <a:solidFill>
              <a:srgbClr val="CC66FF"/>
            </a:solidFill>
            <a:ln w="9525">
              <a:noFill/>
              <a:round/>
              <a:headEnd/>
              <a:tailEnd/>
            </a:ln>
            <a:effectLst/>
          </p:spPr>
          <p:txBody>
            <a:bodyPr wrap="none" anchor="ctr"/>
            <a:lstStyle/>
            <a:p>
              <a:endParaRPr lang="en-US"/>
            </a:p>
          </p:txBody>
        </p:sp>
        <p:sp>
          <p:nvSpPr>
            <p:cNvPr id="88" name="Oval 56"/>
            <p:cNvSpPr>
              <a:spLocks noChangeAspect="1" noChangeArrowheads="1"/>
            </p:cNvSpPr>
            <p:nvPr/>
          </p:nvSpPr>
          <p:spPr bwMode="auto">
            <a:xfrm>
              <a:off x="2916" y="3784"/>
              <a:ext cx="23" cy="23"/>
            </a:xfrm>
            <a:prstGeom prst="ellipse">
              <a:avLst/>
            </a:prstGeom>
            <a:solidFill>
              <a:srgbClr val="CC66FF"/>
            </a:solidFill>
            <a:ln w="9525">
              <a:noFill/>
              <a:round/>
              <a:headEnd/>
              <a:tailEnd/>
            </a:ln>
            <a:effectLst/>
          </p:spPr>
          <p:txBody>
            <a:bodyPr wrap="none" anchor="ctr"/>
            <a:lstStyle/>
            <a:p>
              <a:endParaRPr lang="en-US"/>
            </a:p>
          </p:txBody>
        </p:sp>
        <p:sp>
          <p:nvSpPr>
            <p:cNvPr id="89" name="Oval 57"/>
            <p:cNvSpPr>
              <a:spLocks noChangeAspect="1" noChangeArrowheads="1"/>
            </p:cNvSpPr>
            <p:nvPr/>
          </p:nvSpPr>
          <p:spPr bwMode="auto">
            <a:xfrm>
              <a:off x="2839" y="3745"/>
              <a:ext cx="23" cy="23"/>
            </a:xfrm>
            <a:prstGeom prst="ellipse">
              <a:avLst/>
            </a:prstGeom>
            <a:solidFill>
              <a:srgbClr val="CC66FF"/>
            </a:solidFill>
            <a:ln w="9525">
              <a:noFill/>
              <a:round/>
              <a:headEnd/>
              <a:tailEnd/>
            </a:ln>
            <a:effectLst/>
          </p:spPr>
          <p:txBody>
            <a:bodyPr wrap="none" anchor="ctr"/>
            <a:lstStyle/>
            <a:p>
              <a:endParaRPr lang="en-US"/>
            </a:p>
          </p:txBody>
        </p:sp>
        <p:sp>
          <p:nvSpPr>
            <p:cNvPr id="90" name="Oval 58"/>
            <p:cNvSpPr>
              <a:spLocks noChangeAspect="1" noChangeArrowheads="1"/>
            </p:cNvSpPr>
            <p:nvPr/>
          </p:nvSpPr>
          <p:spPr bwMode="auto">
            <a:xfrm>
              <a:off x="2730" y="3763"/>
              <a:ext cx="23" cy="23"/>
            </a:xfrm>
            <a:prstGeom prst="ellipse">
              <a:avLst/>
            </a:prstGeom>
            <a:solidFill>
              <a:srgbClr val="CC66FF"/>
            </a:solidFill>
            <a:ln w="9525">
              <a:noFill/>
              <a:round/>
              <a:headEnd/>
              <a:tailEnd/>
            </a:ln>
            <a:effectLst/>
          </p:spPr>
          <p:txBody>
            <a:bodyPr wrap="none" anchor="ctr"/>
            <a:lstStyle/>
            <a:p>
              <a:endParaRPr lang="en-US"/>
            </a:p>
          </p:txBody>
        </p:sp>
        <p:sp>
          <p:nvSpPr>
            <p:cNvPr id="91" name="Oval 59"/>
            <p:cNvSpPr>
              <a:spLocks noChangeAspect="1" noChangeArrowheads="1"/>
            </p:cNvSpPr>
            <p:nvPr/>
          </p:nvSpPr>
          <p:spPr bwMode="auto">
            <a:xfrm>
              <a:off x="2962" y="3718"/>
              <a:ext cx="23" cy="23"/>
            </a:xfrm>
            <a:prstGeom prst="ellipse">
              <a:avLst/>
            </a:prstGeom>
            <a:solidFill>
              <a:srgbClr val="CC66FF"/>
            </a:solidFill>
            <a:ln w="9525">
              <a:noFill/>
              <a:round/>
              <a:headEnd/>
              <a:tailEnd/>
            </a:ln>
            <a:effectLst/>
          </p:spPr>
          <p:txBody>
            <a:bodyPr wrap="none" anchor="ctr"/>
            <a:lstStyle/>
            <a:p>
              <a:endParaRPr lang="en-US"/>
            </a:p>
          </p:txBody>
        </p:sp>
        <p:sp>
          <p:nvSpPr>
            <p:cNvPr id="92" name="Oval 60"/>
            <p:cNvSpPr>
              <a:spLocks noChangeAspect="1" noChangeArrowheads="1"/>
            </p:cNvSpPr>
            <p:nvPr/>
          </p:nvSpPr>
          <p:spPr bwMode="auto">
            <a:xfrm>
              <a:off x="2935" y="3725"/>
              <a:ext cx="23" cy="23"/>
            </a:xfrm>
            <a:prstGeom prst="ellipse">
              <a:avLst/>
            </a:prstGeom>
            <a:solidFill>
              <a:srgbClr val="CC66FF"/>
            </a:solidFill>
            <a:ln w="9525">
              <a:noFill/>
              <a:round/>
              <a:headEnd/>
              <a:tailEnd/>
            </a:ln>
            <a:effectLst/>
          </p:spPr>
          <p:txBody>
            <a:bodyPr wrap="none" anchor="ctr"/>
            <a:lstStyle/>
            <a:p>
              <a:endParaRPr lang="en-US"/>
            </a:p>
          </p:txBody>
        </p:sp>
        <p:sp>
          <p:nvSpPr>
            <p:cNvPr id="93" name="Oval 61"/>
            <p:cNvSpPr>
              <a:spLocks noChangeAspect="1" noChangeArrowheads="1"/>
            </p:cNvSpPr>
            <p:nvPr/>
          </p:nvSpPr>
          <p:spPr bwMode="auto">
            <a:xfrm>
              <a:off x="2979" y="3794"/>
              <a:ext cx="23" cy="23"/>
            </a:xfrm>
            <a:prstGeom prst="ellipse">
              <a:avLst/>
            </a:prstGeom>
            <a:solidFill>
              <a:srgbClr val="CC66FF"/>
            </a:solidFill>
            <a:ln w="9525">
              <a:noFill/>
              <a:round/>
              <a:headEnd/>
              <a:tailEnd/>
            </a:ln>
            <a:effectLst/>
          </p:spPr>
          <p:txBody>
            <a:bodyPr wrap="none" anchor="ctr"/>
            <a:lstStyle/>
            <a:p>
              <a:endParaRPr lang="en-US"/>
            </a:p>
          </p:txBody>
        </p:sp>
        <p:sp>
          <p:nvSpPr>
            <p:cNvPr id="94" name="Freeform 62"/>
            <p:cNvSpPr>
              <a:spLocks noChangeAspect="1"/>
            </p:cNvSpPr>
            <p:nvPr/>
          </p:nvSpPr>
          <p:spPr bwMode="auto">
            <a:xfrm>
              <a:off x="2703" y="3573"/>
              <a:ext cx="147" cy="141"/>
            </a:xfrm>
            <a:custGeom>
              <a:avLst/>
              <a:gdLst/>
              <a:ahLst/>
              <a:cxnLst>
                <a:cxn ang="0">
                  <a:pos x="147" y="12"/>
                </a:cxn>
                <a:cxn ang="0">
                  <a:pos x="19" y="141"/>
                </a:cxn>
                <a:cxn ang="0">
                  <a:pos x="147" y="12"/>
                </a:cxn>
              </a:cxnLst>
              <a:rect l="0" t="0" r="r" b="b"/>
              <a:pathLst>
                <a:path w="147" h="141">
                  <a:moveTo>
                    <a:pt x="147" y="12"/>
                  </a:moveTo>
                  <a:cubicBezTo>
                    <a:pt x="103" y="0"/>
                    <a:pt x="0" y="63"/>
                    <a:pt x="19" y="141"/>
                  </a:cubicBezTo>
                  <a:cubicBezTo>
                    <a:pt x="21" y="64"/>
                    <a:pt x="97" y="19"/>
                    <a:pt x="147" y="12"/>
                  </a:cubicBezTo>
                  <a:close/>
                </a:path>
              </a:pathLst>
            </a:custGeom>
            <a:solidFill>
              <a:srgbClr val="FFFFFF"/>
            </a:solidFill>
            <a:ln w="9525">
              <a:noFill/>
              <a:round/>
              <a:headEnd/>
              <a:tailEnd/>
            </a:ln>
          </p:spPr>
          <p:txBody>
            <a:bodyPr/>
            <a:lstStyle/>
            <a:p>
              <a:endParaRPr lang="en-US"/>
            </a:p>
          </p:txBody>
        </p:sp>
      </p:grpSp>
      <p:grpSp>
        <p:nvGrpSpPr>
          <p:cNvPr id="95" name="Group 2"/>
          <p:cNvGrpSpPr>
            <a:grpSpLocks noChangeAspect="1"/>
          </p:cNvGrpSpPr>
          <p:nvPr/>
        </p:nvGrpSpPr>
        <p:grpSpPr bwMode="auto">
          <a:xfrm>
            <a:off x="3671585" y="2038242"/>
            <a:ext cx="528621" cy="528621"/>
            <a:chOff x="2688" y="3562"/>
            <a:chExt cx="374" cy="374"/>
          </a:xfrm>
        </p:grpSpPr>
        <p:sp>
          <p:nvSpPr>
            <p:cNvPr id="96" name="Freeform 3"/>
            <p:cNvSpPr>
              <a:spLocks noChangeAspect="1"/>
            </p:cNvSpPr>
            <p:nvPr/>
          </p:nvSpPr>
          <p:spPr bwMode="auto">
            <a:xfrm>
              <a:off x="2688" y="3562"/>
              <a:ext cx="374" cy="374"/>
            </a:xfrm>
            <a:custGeom>
              <a:avLst/>
              <a:gdLst/>
              <a:ahLst/>
              <a:cxnLst>
                <a:cxn ang="0">
                  <a:pos x="13" y="114"/>
                </a:cxn>
                <a:cxn ang="0">
                  <a:pos x="55" y="164"/>
                </a:cxn>
                <a:cxn ang="0">
                  <a:pos x="167" y="123"/>
                </a:cxn>
                <a:cxn ang="0">
                  <a:pos x="119" y="10"/>
                </a:cxn>
                <a:cxn ang="0">
                  <a:pos x="37" y="24"/>
                </a:cxn>
                <a:cxn ang="0">
                  <a:pos x="13" y="114"/>
                </a:cxn>
              </a:cxnLst>
              <a:rect l="0" t="0" r="r" b="b"/>
              <a:pathLst>
                <a:path w="187" h="187">
                  <a:moveTo>
                    <a:pt x="13" y="114"/>
                  </a:moveTo>
                  <a:cubicBezTo>
                    <a:pt x="20" y="139"/>
                    <a:pt x="38" y="156"/>
                    <a:pt x="55" y="164"/>
                  </a:cubicBezTo>
                  <a:cubicBezTo>
                    <a:pt x="78" y="175"/>
                    <a:pt x="146" y="187"/>
                    <a:pt x="167" y="123"/>
                  </a:cubicBezTo>
                  <a:cubicBezTo>
                    <a:pt x="187" y="56"/>
                    <a:pt x="143" y="18"/>
                    <a:pt x="119" y="10"/>
                  </a:cubicBezTo>
                  <a:cubicBezTo>
                    <a:pt x="89" y="0"/>
                    <a:pt x="58" y="4"/>
                    <a:pt x="37" y="24"/>
                  </a:cubicBezTo>
                  <a:cubicBezTo>
                    <a:pt x="17" y="42"/>
                    <a:pt x="0" y="68"/>
                    <a:pt x="13" y="114"/>
                  </a:cubicBezTo>
                </a:path>
              </a:pathLst>
            </a:custGeom>
            <a:solidFill>
              <a:srgbClr val="CC99FF"/>
            </a:solidFill>
            <a:ln w="9525">
              <a:noFill/>
              <a:round/>
              <a:headEnd/>
              <a:tailEnd/>
            </a:ln>
          </p:spPr>
          <p:txBody>
            <a:bodyPr/>
            <a:lstStyle/>
            <a:p>
              <a:endParaRPr lang="en-US"/>
            </a:p>
          </p:txBody>
        </p:sp>
        <p:sp>
          <p:nvSpPr>
            <p:cNvPr id="97" name="Freeform 4"/>
            <p:cNvSpPr>
              <a:spLocks noChangeAspect="1"/>
            </p:cNvSpPr>
            <p:nvPr/>
          </p:nvSpPr>
          <p:spPr bwMode="auto">
            <a:xfrm>
              <a:off x="2736" y="3600"/>
              <a:ext cx="232" cy="288"/>
            </a:xfrm>
            <a:custGeom>
              <a:avLst/>
              <a:gdLst/>
              <a:ahLst/>
              <a:cxnLst>
                <a:cxn ang="0">
                  <a:pos x="4" y="54"/>
                </a:cxn>
                <a:cxn ang="0">
                  <a:pos x="16" y="42"/>
                </a:cxn>
                <a:cxn ang="0">
                  <a:pos x="34" y="30"/>
                </a:cxn>
                <a:cxn ang="0">
                  <a:pos x="54" y="26"/>
                </a:cxn>
                <a:cxn ang="0">
                  <a:pos x="63" y="11"/>
                </a:cxn>
                <a:cxn ang="0">
                  <a:pos x="83" y="2"/>
                </a:cxn>
                <a:cxn ang="0">
                  <a:pos x="111" y="9"/>
                </a:cxn>
                <a:cxn ang="0">
                  <a:pos x="120" y="43"/>
                </a:cxn>
                <a:cxn ang="0">
                  <a:pos x="106" y="55"/>
                </a:cxn>
                <a:cxn ang="0">
                  <a:pos x="113" y="76"/>
                </a:cxn>
                <a:cxn ang="0">
                  <a:pos x="85" y="98"/>
                </a:cxn>
                <a:cxn ang="0">
                  <a:pos x="89" y="116"/>
                </a:cxn>
                <a:cxn ang="0">
                  <a:pos x="101" y="123"/>
                </a:cxn>
                <a:cxn ang="0">
                  <a:pos x="108" y="124"/>
                </a:cxn>
                <a:cxn ang="0">
                  <a:pos x="115" y="140"/>
                </a:cxn>
                <a:cxn ang="0">
                  <a:pos x="102" y="142"/>
                </a:cxn>
                <a:cxn ang="0">
                  <a:pos x="93" y="147"/>
                </a:cxn>
                <a:cxn ang="0">
                  <a:pos x="82" y="143"/>
                </a:cxn>
                <a:cxn ang="0">
                  <a:pos x="72" y="120"/>
                </a:cxn>
                <a:cxn ang="0">
                  <a:pos x="75" y="86"/>
                </a:cxn>
                <a:cxn ang="0">
                  <a:pos x="106" y="55"/>
                </a:cxn>
                <a:cxn ang="0">
                  <a:pos x="96" y="42"/>
                </a:cxn>
                <a:cxn ang="0">
                  <a:pos x="88" y="31"/>
                </a:cxn>
                <a:cxn ang="0">
                  <a:pos x="74" y="33"/>
                </a:cxn>
                <a:cxn ang="0">
                  <a:pos x="54" y="27"/>
                </a:cxn>
                <a:cxn ang="0">
                  <a:pos x="46" y="63"/>
                </a:cxn>
                <a:cxn ang="0">
                  <a:pos x="32" y="73"/>
                </a:cxn>
                <a:cxn ang="0">
                  <a:pos x="31" y="97"/>
                </a:cxn>
                <a:cxn ang="0">
                  <a:pos x="2" y="74"/>
                </a:cxn>
                <a:cxn ang="0">
                  <a:pos x="4" y="54"/>
                </a:cxn>
              </a:cxnLst>
              <a:rect l="0" t="0" r="r" b="b"/>
              <a:pathLst>
                <a:path w="120" h="149">
                  <a:moveTo>
                    <a:pt x="4" y="54"/>
                  </a:moveTo>
                  <a:cubicBezTo>
                    <a:pt x="8" y="46"/>
                    <a:pt x="8" y="55"/>
                    <a:pt x="16" y="42"/>
                  </a:cubicBezTo>
                  <a:cubicBezTo>
                    <a:pt x="22" y="32"/>
                    <a:pt x="27" y="34"/>
                    <a:pt x="34" y="30"/>
                  </a:cubicBezTo>
                  <a:cubicBezTo>
                    <a:pt x="40" y="27"/>
                    <a:pt x="49" y="28"/>
                    <a:pt x="54" y="26"/>
                  </a:cubicBezTo>
                  <a:cubicBezTo>
                    <a:pt x="59" y="24"/>
                    <a:pt x="58" y="14"/>
                    <a:pt x="63" y="11"/>
                  </a:cubicBezTo>
                  <a:cubicBezTo>
                    <a:pt x="68" y="8"/>
                    <a:pt x="75" y="4"/>
                    <a:pt x="83" y="2"/>
                  </a:cubicBezTo>
                  <a:cubicBezTo>
                    <a:pt x="90" y="0"/>
                    <a:pt x="104" y="3"/>
                    <a:pt x="111" y="9"/>
                  </a:cubicBezTo>
                  <a:cubicBezTo>
                    <a:pt x="117" y="15"/>
                    <a:pt x="120" y="36"/>
                    <a:pt x="120" y="43"/>
                  </a:cubicBezTo>
                  <a:cubicBezTo>
                    <a:pt x="119" y="51"/>
                    <a:pt x="108" y="50"/>
                    <a:pt x="106" y="55"/>
                  </a:cubicBezTo>
                  <a:cubicBezTo>
                    <a:pt x="105" y="61"/>
                    <a:pt x="116" y="58"/>
                    <a:pt x="113" y="76"/>
                  </a:cubicBezTo>
                  <a:cubicBezTo>
                    <a:pt x="109" y="95"/>
                    <a:pt x="89" y="92"/>
                    <a:pt x="85" y="98"/>
                  </a:cubicBezTo>
                  <a:cubicBezTo>
                    <a:pt x="81" y="105"/>
                    <a:pt x="86" y="112"/>
                    <a:pt x="89" y="116"/>
                  </a:cubicBezTo>
                  <a:cubicBezTo>
                    <a:pt x="91" y="120"/>
                    <a:pt x="98" y="122"/>
                    <a:pt x="101" y="123"/>
                  </a:cubicBezTo>
                  <a:cubicBezTo>
                    <a:pt x="104" y="124"/>
                    <a:pt x="103" y="122"/>
                    <a:pt x="108" y="124"/>
                  </a:cubicBezTo>
                  <a:cubicBezTo>
                    <a:pt x="113" y="127"/>
                    <a:pt x="116" y="132"/>
                    <a:pt x="115" y="140"/>
                  </a:cubicBezTo>
                  <a:cubicBezTo>
                    <a:pt x="114" y="149"/>
                    <a:pt x="106" y="141"/>
                    <a:pt x="102" y="142"/>
                  </a:cubicBezTo>
                  <a:cubicBezTo>
                    <a:pt x="99" y="144"/>
                    <a:pt x="96" y="147"/>
                    <a:pt x="93" y="147"/>
                  </a:cubicBezTo>
                  <a:cubicBezTo>
                    <a:pt x="90" y="147"/>
                    <a:pt x="86" y="148"/>
                    <a:pt x="82" y="143"/>
                  </a:cubicBezTo>
                  <a:cubicBezTo>
                    <a:pt x="79" y="139"/>
                    <a:pt x="73" y="129"/>
                    <a:pt x="72" y="120"/>
                  </a:cubicBezTo>
                  <a:cubicBezTo>
                    <a:pt x="71" y="110"/>
                    <a:pt x="70" y="97"/>
                    <a:pt x="75" y="86"/>
                  </a:cubicBezTo>
                  <a:cubicBezTo>
                    <a:pt x="81" y="75"/>
                    <a:pt x="104" y="79"/>
                    <a:pt x="106" y="55"/>
                  </a:cubicBezTo>
                  <a:cubicBezTo>
                    <a:pt x="110" y="48"/>
                    <a:pt x="99" y="46"/>
                    <a:pt x="96" y="42"/>
                  </a:cubicBezTo>
                  <a:cubicBezTo>
                    <a:pt x="93" y="38"/>
                    <a:pt x="91" y="32"/>
                    <a:pt x="88" y="31"/>
                  </a:cubicBezTo>
                  <a:cubicBezTo>
                    <a:pt x="84" y="29"/>
                    <a:pt x="80" y="33"/>
                    <a:pt x="74" y="33"/>
                  </a:cubicBezTo>
                  <a:cubicBezTo>
                    <a:pt x="68" y="32"/>
                    <a:pt x="58" y="22"/>
                    <a:pt x="54" y="27"/>
                  </a:cubicBezTo>
                  <a:cubicBezTo>
                    <a:pt x="49" y="32"/>
                    <a:pt x="49" y="55"/>
                    <a:pt x="46" y="63"/>
                  </a:cubicBezTo>
                  <a:cubicBezTo>
                    <a:pt x="42" y="70"/>
                    <a:pt x="35" y="67"/>
                    <a:pt x="32" y="73"/>
                  </a:cubicBezTo>
                  <a:cubicBezTo>
                    <a:pt x="30" y="79"/>
                    <a:pt x="41" y="92"/>
                    <a:pt x="31" y="97"/>
                  </a:cubicBezTo>
                  <a:cubicBezTo>
                    <a:pt x="0" y="111"/>
                    <a:pt x="3" y="69"/>
                    <a:pt x="2" y="74"/>
                  </a:cubicBezTo>
                  <a:cubicBezTo>
                    <a:pt x="2" y="74"/>
                    <a:pt x="2" y="58"/>
                    <a:pt x="4" y="54"/>
                  </a:cubicBezTo>
                </a:path>
              </a:pathLst>
            </a:custGeom>
            <a:solidFill>
              <a:srgbClr val="710E90"/>
            </a:solidFill>
            <a:ln w="9525">
              <a:noFill/>
              <a:round/>
              <a:headEnd/>
              <a:tailEnd/>
            </a:ln>
          </p:spPr>
          <p:txBody>
            <a:bodyPr/>
            <a:lstStyle/>
            <a:p>
              <a:endParaRPr lang="en-US"/>
            </a:p>
          </p:txBody>
        </p:sp>
        <p:sp>
          <p:nvSpPr>
            <p:cNvPr id="98" name="Oval 5"/>
            <p:cNvSpPr>
              <a:spLocks noChangeAspect="1" noChangeArrowheads="1"/>
            </p:cNvSpPr>
            <p:nvPr/>
          </p:nvSpPr>
          <p:spPr bwMode="auto">
            <a:xfrm>
              <a:off x="2743" y="3801"/>
              <a:ext cx="40" cy="40"/>
            </a:xfrm>
            <a:prstGeom prst="ellipse">
              <a:avLst/>
            </a:prstGeom>
            <a:solidFill>
              <a:srgbClr val="CC66FF"/>
            </a:solidFill>
            <a:ln w="9525">
              <a:noFill/>
              <a:round/>
              <a:headEnd/>
              <a:tailEnd/>
            </a:ln>
            <a:effectLst/>
          </p:spPr>
          <p:txBody>
            <a:bodyPr wrap="none" anchor="ctr"/>
            <a:lstStyle/>
            <a:p>
              <a:endParaRPr lang="en-US"/>
            </a:p>
          </p:txBody>
        </p:sp>
        <p:sp>
          <p:nvSpPr>
            <p:cNvPr id="99" name="Oval 6"/>
            <p:cNvSpPr>
              <a:spLocks noChangeAspect="1" noChangeArrowheads="1"/>
            </p:cNvSpPr>
            <p:nvPr/>
          </p:nvSpPr>
          <p:spPr bwMode="auto">
            <a:xfrm>
              <a:off x="2872" y="3799"/>
              <a:ext cx="23" cy="23"/>
            </a:xfrm>
            <a:prstGeom prst="ellipse">
              <a:avLst/>
            </a:prstGeom>
            <a:solidFill>
              <a:srgbClr val="CC66FF"/>
            </a:solidFill>
            <a:ln w="9525">
              <a:noFill/>
              <a:round/>
              <a:headEnd/>
              <a:tailEnd/>
            </a:ln>
            <a:effectLst/>
          </p:spPr>
          <p:txBody>
            <a:bodyPr wrap="none" anchor="ctr"/>
            <a:lstStyle/>
            <a:p>
              <a:endParaRPr lang="en-US"/>
            </a:p>
          </p:txBody>
        </p:sp>
        <p:sp>
          <p:nvSpPr>
            <p:cNvPr id="100" name="Oval 7"/>
            <p:cNvSpPr>
              <a:spLocks noChangeAspect="1" noChangeArrowheads="1"/>
            </p:cNvSpPr>
            <p:nvPr/>
          </p:nvSpPr>
          <p:spPr bwMode="auto">
            <a:xfrm>
              <a:off x="2791" y="3774"/>
              <a:ext cx="23" cy="23"/>
            </a:xfrm>
            <a:prstGeom prst="ellipse">
              <a:avLst/>
            </a:prstGeom>
            <a:solidFill>
              <a:srgbClr val="CC66FF"/>
            </a:solidFill>
            <a:ln w="9525">
              <a:noFill/>
              <a:round/>
              <a:headEnd/>
              <a:tailEnd/>
            </a:ln>
            <a:effectLst/>
          </p:spPr>
          <p:txBody>
            <a:bodyPr wrap="none" anchor="ctr"/>
            <a:lstStyle/>
            <a:p>
              <a:endParaRPr lang="en-US"/>
            </a:p>
          </p:txBody>
        </p:sp>
        <p:sp>
          <p:nvSpPr>
            <p:cNvPr id="101" name="Oval 8"/>
            <p:cNvSpPr>
              <a:spLocks noChangeAspect="1" noChangeArrowheads="1"/>
            </p:cNvSpPr>
            <p:nvPr/>
          </p:nvSpPr>
          <p:spPr bwMode="auto">
            <a:xfrm>
              <a:off x="2839" y="3774"/>
              <a:ext cx="23" cy="23"/>
            </a:xfrm>
            <a:prstGeom prst="ellipse">
              <a:avLst/>
            </a:prstGeom>
            <a:solidFill>
              <a:srgbClr val="CC66FF"/>
            </a:solidFill>
            <a:ln w="9525">
              <a:noFill/>
              <a:round/>
              <a:headEnd/>
              <a:tailEnd/>
            </a:ln>
            <a:effectLst/>
          </p:spPr>
          <p:txBody>
            <a:bodyPr wrap="none" anchor="ctr"/>
            <a:lstStyle/>
            <a:p>
              <a:endParaRPr lang="en-US"/>
            </a:p>
          </p:txBody>
        </p:sp>
        <p:sp>
          <p:nvSpPr>
            <p:cNvPr id="102" name="Oval 9"/>
            <p:cNvSpPr>
              <a:spLocks noChangeAspect="1" noChangeArrowheads="1"/>
            </p:cNvSpPr>
            <p:nvPr/>
          </p:nvSpPr>
          <p:spPr bwMode="auto">
            <a:xfrm>
              <a:off x="2935" y="3774"/>
              <a:ext cx="23" cy="23"/>
            </a:xfrm>
            <a:prstGeom prst="ellipse">
              <a:avLst/>
            </a:prstGeom>
            <a:solidFill>
              <a:srgbClr val="CC66FF"/>
            </a:solidFill>
            <a:ln w="9525">
              <a:noFill/>
              <a:round/>
              <a:headEnd/>
              <a:tailEnd/>
            </a:ln>
            <a:effectLst/>
          </p:spPr>
          <p:txBody>
            <a:bodyPr wrap="none" anchor="ctr"/>
            <a:lstStyle/>
            <a:p>
              <a:endParaRPr lang="en-US"/>
            </a:p>
          </p:txBody>
        </p:sp>
        <p:sp>
          <p:nvSpPr>
            <p:cNvPr id="103" name="Oval 10"/>
            <p:cNvSpPr>
              <a:spLocks noChangeAspect="1" noChangeArrowheads="1"/>
            </p:cNvSpPr>
            <p:nvPr/>
          </p:nvSpPr>
          <p:spPr bwMode="auto">
            <a:xfrm>
              <a:off x="2727" y="3728"/>
              <a:ext cx="23" cy="23"/>
            </a:xfrm>
            <a:prstGeom prst="ellipse">
              <a:avLst/>
            </a:prstGeom>
            <a:solidFill>
              <a:srgbClr val="CC66FF"/>
            </a:solidFill>
            <a:ln w="9525">
              <a:noFill/>
              <a:round/>
              <a:headEnd/>
              <a:tailEnd/>
            </a:ln>
            <a:effectLst/>
          </p:spPr>
          <p:txBody>
            <a:bodyPr wrap="none" anchor="ctr"/>
            <a:lstStyle/>
            <a:p>
              <a:endParaRPr lang="en-US"/>
            </a:p>
          </p:txBody>
        </p:sp>
        <p:sp>
          <p:nvSpPr>
            <p:cNvPr id="104" name="Oval 11"/>
            <p:cNvSpPr>
              <a:spLocks noChangeAspect="1" noChangeArrowheads="1"/>
            </p:cNvSpPr>
            <p:nvPr/>
          </p:nvSpPr>
          <p:spPr bwMode="auto">
            <a:xfrm>
              <a:off x="2887" y="3774"/>
              <a:ext cx="23" cy="23"/>
            </a:xfrm>
            <a:prstGeom prst="ellipse">
              <a:avLst/>
            </a:prstGeom>
            <a:solidFill>
              <a:srgbClr val="CC66FF"/>
            </a:solidFill>
            <a:ln w="9525">
              <a:noFill/>
              <a:round/>
              <a:headEnd/>
              <a:tailEnd/>
            </a:ln>
            <a:effectLst/>
          </p:spPr>
          <p:txBody>
            <a:bodyPr wrap="none" anchor="ctr"/>
            <a:lstStyle/>
            <a:p>
              <a:endParaRPr lang="en-US"/>
            </a:p>
          </p:txBody>
        </p:sp>
        <p:sp>
          <p:nvSpPr>
            <p:cNvPr id="105" name="Oval 12"/>
            <p:cNvSpPr>
              <a:spLocks noChangeAspect="1" noChangeArrowheads="1"/>
            </p:cNvSpPr>
            <p:nvPr/>
          </p:nvSpPr>
          <p:spPr bwMode="auto">
            <a:xfrm>
              <a:off x="2804" y="3827"/>
              <a:ext cx="23" cy="23"/>
            </a:xfrm>
            <a:prstGeom prst="ellipse">
              <a:avLst/>
            </a:prstGeom>
            <a:solidFill>
              <a:srgbClr val="CC66FF"/>
            </a:solidFill>
            <a:ln w="9525">
              <a:noFill/>
              <a:round/>
              <a:headEnd/>
              <a:tailEnd/>
            </a:ln>
            <a:effectLst/>
          </p:spPr>
          <p:txBody>
            <a:bodyPr wrap="none" anchor="ctr"/>
            <a:lstStyle/>
            <a:p>
              <a:endParaRPr lang="en-US"/>
            </a:p>
          </p:txBody>
        </p:sp>
        <p:sp>
          <p:nvSpPr>
            <p:cNvPr id="106" name="Oval 13"/>
            <p:cNvSpPr>
              <a:spLocks noChangeAspect="1" noChangeArrowheads="1"/>
            </p:cNvSpPr>
            <p:nvPr/>
          </p:nvSpPr>
          <p:spPr bwMode="auto">
            <a:xfrm>
              <a:off x="2944" y="3829"/>
              <a:ext cx="23" cy="23"/>
            </a:xfrm>
            <a:prstGeom prst="ellipse">
              <a:avLst/>
            </a:prstGeom>
            <a:solidFill>
              <a:srgbClr val="CC66FF"/>
            </a:solidFill>
            <a:ln w="9525">
              <a:noFill/>
              <a:round/>
              <a:headEnd/>
              <a:tailEnd/>
            </a:ln>
            <a:effectLst/>
          </p:spPr>
          <p:txBody>
            <a:bodyPr wrap="none" anchor="ctr"/>
            <a:lstStyle/>
            <a:p>
              <a:endParaRPr lang="en-US"/>
            </a:p>
          </p:txBody>
        </p:sp>
        <p:sp>
          <p:nvSpPr>
            <p:cNvPr id="107" name="Oval 14"/>
            <p:cNvSpPr>
              <a:spLocks noChangeAspect="1" noChangeArrowheads="1"/>
            </p:cNvSpPr>
            <p:nvPr/>
          </p:nvSpPr>
          <p:spPr bwMode="auto">
            <a:xfrm>
              <a:off x="2959" y="3804"/>
              <a:ext cx="23" cy="23"/>
            </a:xfrm>
            <a:prstGeom prst="ellipse">
              <a:avLst/>
            </a:prstGeom>
            <a:solidFill>
              <a:srgbClr val="CC66FF"/>
            </a:solidFill>
            <a:ln w="9525">
              <a:noFill/>
              <a:round/>
              <a:headEnd/>
              <a:tailEnd/>
            </a:ln>
            <a:effectLst/>
          </p:spPr>
          <p:txBody>
            <a:bodyPr wrap="none" anchor="ctr"/>
            <a:lstStyle/>
            <a:p>
              <a:endParaRPr lang="en-US"/>
            </a:p>
          </p:txBody>
        </p:sp>
        <p:sp>
          <p:nvSpPr>
            <p:cNvPr id="108" name="Oval 15"/>
            <p:cNvSpPr>
              <a:spLocks noChangeAspect="1" noChangeArrowheads="1"/>
            </p:cNvSpPr>
            <p:nvPr/>
          </p:nvSpPr>
          <p:spPr bwMode="auto">
            <a:xfrm>
              <a:off x="2861" y="3756"/>
              <a:ext cx="23" cy="23"/>
            </a:xfrm>
            <a:prstGeom prst="ellipse">
              <a:avLst/>
            </a:prstGeom>
            <a:solidFill>
              <a:srgbClr val="CC66FF"/>
            </a:solidFill>
            <a:ln w="9525">
              <a:noFill/>
              <a:round/>
              <a:headEnd/>
              <a:tailEnd/>
            </a:ln>
            <a:effectLst/>
          </p:spPr>
          <p:txBody>
            <a:bodyPr wrap="none" anchor="ctr"/>
            <a:lstStyle/>
            <a:p>
              <a:endParaRPr lang="en-US"/>
            </a:p>
          </p:txBody>
        </p:sp>
        <p:sp>
          <p:nvSpPr>
            <p:cNvPr id="109" name="Oval 16"/>
            <p:cNvSpPr>
              <a:spLocks noChangeAspect="1" noChangeArrowheads="1"/>
            </p:cNvSpPr>
            <p:nvPr/>
          </p:nvSpPr>
          <p:spPr bwMode="auto">
            <a:xfrm>
              <a:off x="2800" y="3734"/>
              <a:ext cx="40" cy="40"/>
            </a:xfrm>
            <a:prstGeom prst="ellipse">
              <a:avLst/>
            </a:prstGeom>
            <a:solidFill>
              <a:srgbClr val="CC66FF"/>
            </a:solidFill>
            <a:ln w="9525">
              <a:noFill/>
              <a:round/>
              <a:headEnd/>
              <a:tailEnd/>
            </a:ln>
            <a:effectLst/>
          </p:spPr>
          <p:txBody>
            <a:bodyPr wrap="none" anchor="ctr"/>
            <a:lstStyle/>
            <a:p>
              <a:endParaRPr lang="en-US"/>
            </a:p>
          </p:txBody>
        </p:sp>
        <p:sp>
          <p:nvSpPr>
            <p:cNvPr id="110" name="Oval 17"/>
            <p:cNvSpPr>
              <a:spLocks noChangeAspect="1" noChangeArrowheads="1"/>
            </p:cNvSpPr>
            <p:nvPr/>
          </p:nvSpPr>
          <p:spPr bwMode="auto">
            <a:xfrm>
              <a:off x="2818" y="3793"/>
              <a:ext cx="23" cy="23"/>
            </a:xfrm>
            <a:prstGeom prst="ellipse">
              <a:avLst/>
            </a:prstGeom>
            <a:solidFill>
              <a:srgbClr val="CC66FF"/>
            </a:solidFill>
            <a:ln w="9525">
              <a:noFill/>
              <a:round/>
              <a:headEnd/>
              <a:tailEnd/>
            </a:ln>
            <a:effectLst/>
          </p:spPr>
          <p:txBody>
            <a:bodyPr wrap="none" anchor="ctr"/>
            <a:lstStyle/>
            <a:p>
              <a:endParaRPr lang="en-US"/>
            </a:p>
          </p:txBody>
        </p:sp>
        <p:sp>
          <p:nvSpPr>
            <p:cNvPr id="111" name="Oval 18"/>
            <p:cNvSpPr>
              <a:spLocks noChangeAspect="1" noChangeArrowheads="1"/>
            </p:cNvSpPr>
            <p:nvPr/>
          </p:nvSpPr>
          <p:spPr bwMode="auto">
            <a:xfrm>
              <a:off x="2971" y="3759"/>
              <a:ext cx="23" cy="23"/>
            </a:xfrm>
            <a:prstGeom prst="ellipse">
              <a:avLst/>
            </a:prstGeom>
            <a:solidFill>
              <a:srgbClr val="CC66FF"/>
            </a:solidFill>
            <a:ln w="9525">
              <a:noFill/>
              <a:round/>
              <a:headEnd/>
              <a:tailEnd/>
            </a:ln>
            <a:effectLst/>
          </p:spPr>
          <p:txBody>
            <a:bodyPr wrap="none" anchor="ctr"/>
            <a:lstStyle/>
            <a:p>
              <a:endParaRPr lang="en-US"/>
            </a:p>
          </p:txBody>
        </p:sp>
        <p:sp>
          <p:nvSpPr>
            <p:cNvPr id="112" name="Oval 19"/>
            <p:cNvSpPr>
              <a:spLocks noChangeAspect="1" noChangeArrowheads="1"/>
            </p:cNvSpPr>
            <p:nvPr/>
          </p:nvSpPr>
          <p:spPr bwMode="auto">
            <a:xfrm>
              <a:off x="2866" y="3855"/>
              <a:ext cx="23" cy="23"/>
            </a:xfrm>
            <a:prstGeom prst="ellipse">
              <a:avLst/>
            </a:prstGeom>
            <a:solidFill>
              <a:srgbClr val="CC66FF"/>
            </a:solidFill>
            <a:ln w="9525">
              <a:noFill/>
              <a:round/>
              <a:headEnd/>
              <a:tailEnd/>
            </a:ln>
            <a:effectLst/>
          </p:spPr>
          <p:txBody>
            <a:bodyPr wrap="none" anchor="ctr"/>
            <a:lstStyle/>
            <a:p>
              <a:endParaRPr lang="en-US"/>
            </a:p>
          </p:txBody>
        </p:sp>
        <p:sp>
          <p:nvSpPr>
            <p:cNvPr id="113" name="Oval 20"/>
            <p:cNvSpPr>
              <a:spLocks noChangeAspect="1" noChangeArrowheads="1"/>
            </p:cNvSpPr>
            <p:nvPr/>
          </p:nvSpPr>
          <p:spPr bwMode="auto">
            <a:xfrm>
              <a:off x="2835" y="3834"/>
              <a:ext cx="23" cy="23"/>
            </a:xfrm>
            <a:prstGeom prst="ellipse">
              <a:avLst/>
            </a:prstGeom>
            <a:solidFill>
              <a:srgbClr val="CC66FF"/>
            </a:solidFill>
            <a:ln w="9525">
              <a:noFill/>
              <a:round/>
              <a:headEnd/>
              <a:tailEnd/>
            </a:ln>
            <a:effectLst/>
          </p:spPr>
          <p:txBody>
            <a:bodyPr wrap="none" anchor="ctr"/>
            <a:lstStyle/>
            <a:p>
              <a:endParaRPr lang="en-US"/>
            </a:p>
          </p:txBody>
        </p:sp>
        <p:sp>
          <p:nvSpPr>
            <p:cNvPr id="114" name="Oval 21"/>
            <p:cNvSpPr>
              <a:spLocks noChangeAspect="1" noChangeArrowheads="1"/>
            </p:cNvSpPr>
            <p:nvPr/>
          </p:nvSpPr>
          <p:spPr bwMode="auto">
            <a:xfrm>
              <a:off x="2914" y="3796"/>
              <a:ext cx="23" cy="23"/>
            </a:xfrm>
            <a:prstGeom prst="ellipse">
              <a:avLst/>
            </a:prstGeom>
            <a:solidFill>
              <a:srgbClr val="CC66FF"/>
            </a:solidFill>
            <a:ln w="9525">
              <a:noFill/>
              <a:round/>
              <a:headEnd/>
              <a:tailEnd/>
            </a:ln>
            <a:effectLst/>
          </p:spPr>
          <p:txBody>
            <a:bodyPr wrap="none" anchor="ctr"/>
            <a:lstStyle/>
            <a:p>
              <a:endParaRPr lang="en-US"/>
            </a:p>
          </p:txBody>
        </p:sp>
        <p:sp>
          <p:nvSpPr>
            <p:cNvPr id="115" name="Oval 22"/>
            <p:cNvSpPr>
              <a:spLocks noChangeAspect="1" noChangeArrowheads="1"/>
            </p:cNvSpPr>
            <p:nvPr/>
          </p:nvSpPr>
          <p:spPr bwMode="auto">
            <a:xfrm>
              <a:off x="2779" y="3683"/>
              <a:ext cx="40" cy="40"/>
            </a:xfrm>
            <a:prstGeom prst="ellipse">
              <a:avLst/>
            </a:prstGeom>
            <a:solidFill>
              <a:srgbClr val="CC66FF"/>
            </a:solidFill>
            <a:ln w="9525">
              <a:noFill/>
              <a:round/>
              <a:headEnd/>
              <a:tailEnd/>
            </a:ln>
            <a:effectLst/>
          </p:spPr>
          <p:txBody>
            <a:bodyPr wrap="none" anchor="ctr"/>
            <a:lstStyle/>
            <a:p>
              <a:endParaRPr lang="en-US"/>
            </a:p>
          </p:txBody>
        </p:sp>
        <p:sp>
          <p:nvSpPr>
            <p:cNvPr id="116" name="Oval 23"/>
            <p:cNvSpPr>
              <a:spLocks noChangeAspect="1" noChangeArrowheads="1"/>
            </p:cNvSpPr>
            <p:nvPr/>
          </p:nvSpPr>
          <p:spPr bwMode="auto">
            <a:xfrm>
              <a:off x="2743" y="3630"/>
              <a:ext cx="40" cy="40"/>
            </a:xfrm>
            <a:prstGeom prst="ellipse">
              <a:avLst/>
            </a:prstGeom>
            <a:solidFill>
              <a:srgbClr val="CC66FF"/>
            </a:solidFill>
            <a:ln w="9525">
              <a:noFill/>
              <a:round/>
              <a:headEnd/>
              <a:tailEnd/>
            </a:ln>
            <a:effectLst/>
          </p:spPr>
          <p:txBody>
            <a:bodyPr wrap="none" anchor="ctr"/>
            <a:lstStyle/>
            <a:p>
              <a:endParaRPr lang="en-US"/>
            </a:p>
          </p:txBody>
        </p:sp>
        <p:sp>
          <p:nvSpPr>
            <p:cNvPr id="117" name="Oval 24"/>
            <p:cNvSpPr>
              <a:spLocks noChangeAspect="1" noChangeArrowheads="1"/>
            </p:cNvSpPr>
            <p:nvPr/>
          </p:nvSpPr>
          <p:spPr bwMode="auto">
            <a:xfrm>
              <a:off x="2920" y="3655"/>
              <a:ext cx="23" cy="23"/>
            </a:xfrm>
            <a:prstGeom prst="ellipse">
              <a:avLst/>
            </a:prstGeom>
            <a:solidFill>
              <a:srgbClr val="CC66FF"/>
            </a:solidFill>
            <a:ln w="9525">
              <a:noFill/>
              <a:round/>
              <a:headEnd/>
              <a:tailEnd/>
            </a:ln>
            <a:effectLst/>
          </p:spPr>
          <p:txBody>
            <a:bodyPr wrap="none" anchor="ctr"/>
            <a:lstStyle/>
            <a:p>
              <a:endParaRPr lang="en-US"/>
            </a:p>
          </p:txBody>
        </p:sp>
        <p:sp>
          <p:nvSpPr>
            <p:cNvPr id="118" name="Oval 25"/>
            <p:cNvSpPr>
              <a:spLocks noChangeAspect="1" noChangeArrowheads="1"/>
            </p:cNvSpPr>
            <p:nvPr/>
          </p:nvSpPr>
          <p:spPr bwMode="auto">
            <a:xfrm>
              <a:off x="2839" y="3630"/>
              <a:ext cx="23" cy="23"/>
            </a:xfrm>
            <a:prstGeom prst="ellipse">
              <a:avLst/>
            </a:prstGeom>
            <a:solidFill>
              <a:srgbClr val="CC66FF"/>
            </a:solidFill>
            <a:ln w="9525">
              <a:noFill/>
              <a:round/>
              <a:headEnd/>
              <a:tailEnd/>
            </a:ln>
            <a:effectLst/>
          </p:spPr>
          <p:txBody>
            <a:bodyPr wrap="none" anchor="ctr"/>
            <a:lstStyle/>
            <a:p>
              <a:endParaRPr lang="en-US"/>
            </a:p>
          </p:txBody>
        </p:sp>
        <p:sp>
          <p:nvSpPr>
            <p:cNvPr id="119" name="Oval 26"/>
            <p:cNvSpPr>
              <a:spLocks noChangeAspect="1" noChangeArrowheads="1"/>
            </p:cNvSpPr>
            <p:nvPr/>
          </p:nvSpPr>
          <p:spPr bwMode="auto">
            <a:xfrm>
              <a:off x="2887" y="3630"/>
              <a:ext cx="23" cy="23"/>
            </a:xfrm>
            <a:prstGeom prst="ellipse">
              <a:avLst/>
            </a:prstGeom>
            <a:solidFill>
              <a:srgbClr val="CC66FF"/>
            </a:solidFill>
            <a:ln w="9525">
              <a:noFill/>
              <a:round/>
              <a:headEnd/>
              <a:tailEnd/>
            </a:ln>
            <a:effectLst/>
          </p:spPr>
          <p:txBody>
            <a:bodyPr wrap="none" anchor="ctr"/>
            <a:lstStyle/>
            <a:p>
              <a:endParaRPr lang="en-US"/>
            </a:p>
          </p:txBody>
        </p:sp>
        <p:sp>
          <p:nvSpPr>
            <p:cNvPr id="120" name="Oval 27"/>
            <p:cNvSpPr>
              <a:spLocks noChangeAspect="1" noChangeArrowheads="1"/>
            </p:cNvSpPr>
            <p:nvPr/>
          </p:nvSpPr>
          <p:spPr bwMode="auto">
            <a:xfrm>
              <a:off x="2966" y="3624"/>
              <a:ext cx="23" cy="23"/>
            </a:xfrm>
            <a:prstGeom prst="ellipse">
              <a:avLst/>
            </a:prstGeom>
            <a:solidFill>
              <a:srgbClr val="CC66FF"/>
            </a:solidFill>
            <a:ln w="9525">
              <a:noFill/>
              <a:round/>
              <a:headEnd/>
              <a:tailEnd/>
            </a:ln>
            <a:effectLst/>
          </p:spPr>
          <p:txBody>
            <a:bodyPr wrap="none" anchor="ctr"/>
            <a:lstStyle/>
            <a:p>
              <a:endParaRPr lang="en-US"/>
            </a:p>
          </p:txBody>
        </p:sp>
        <p:sp>
          <p:nvSpPr>
            <p:cNvPr id="121" name="Oval 28"/>
            <p:cNvSpPr>
              <a:spLocks noChangeAspect="1" noChangeArrowheads="1"/>
            </p:cNvSpPr>
            <p:nvPr/>
          </p:nvSpPr>
          <p:spPr bwMode="auto">
            <a:xfrm>
              <a:off x="2793" y="3638"/>
              <a:ext cx="40" cy="40"/>
            </a:xfrm>
            <a:prstGeom prst="ellipse">
              <a:avLst/>
            </a:prstGeom>
            <a:solidFill>
              <a:srgbClr val="CC66FF"/>
            </a:solidFill>
            <a:ln w="9525">
              <a:noFill/>
              <a:round/>
              <a:headEnd/>
              <a:tailEnd/>
            </a:ln>
            <a:effectLst/>
          </p:spPr>
          <p:txBody>
            <a:bodyPr wrap="none" anchor="ctr"/>
            <a:lstStyle/>
            <a:p>
              <a:endParaRPr lang="en-US"/>
            </a:p>
          </p:txBody>
        </p:sp>
        <p:sp>
          <p:nvSpPr>
            <p:cNvPr id="122" name="Oval 29"/>
            <p:cNvSpPr>
              <a:spLocks noChangeAspect="1" noChangeArrowheads="1"/>
            </p:cNvSpPr>
            <p:nvPr/>
          </p:nvSpPr>
          <p:spPr bwMode="auto">
            <a:xfrm>
              <a:off x="2896" y="3587"/>
              <a:ext cx="23" cy="23"/>
            </a:xfrm>
            <a:prstGeom prst="ellipse">
              <a:avLst/>
            </a:prstGeom>
            <a:solidFill>
              <a:srgbClr val="CC66FF"/>
            </a:solidFill>
            <a:ln w="9525">
              <a:noFill/>
              <a:round/>
              <a:headEnd/>
              <a:tailEnd/>
            </a:ln>
            <a:effectLst/>
          </p:spPr>
          <p:txBody>
            <a:bodyPr wrap="none" anchor="ctr"/>
            <a:lstStyle/>
            <a:p>
              <a:endParaRPr lang="en-US"/>
            </a:p>
          </p:txBody>
        </p:sp>
        <p:sp>
          <p:nvSpPr>
            <p:cNvPr id="123" name="Oval 30"/>
            <p:cNvSpPr>
              <a:spLocks noChangeAspect="1" noChangeArrowheads="1"/>
            </p:cNvSpPr>
            <p:nvPr/>
          </p:nvSpPr>
          <p:spPr bwMode="auto">
            <a:xfrm>
              <a:off x="2793" y="3590"/>
              <a:ext cx="23" cy="23"/>
            </a:xfrm>
            <a:prstGeom prst="ellipse">
              <a:avLst/>
            </a:prstGeom>
            <a:solidFill>
              <a:srgbClr val="CC66FF"/>
            </a:solidFill>
            <a:ln w="9525">
              <a:noFill/>
              <a:round/>
              <a:headEnd/>
              <a:tailEnd/>
            </a:ln>
            <a:effectLst/>
          </p:spPr>
          <p:txBody>
            <a:bodyPr wrap="none" anchor="ctr"/>
            <a:lstStyle/>
            <a:p>
              <a:endParaRPr lang="en-US"/>
            </a:p>
          </p:txBody>
        </p:sp>
        <p:sp>
          <p:nvSpPr>
            <p:cNvPr id="124" name="Oval 31"/>
            <p:cNvSpPr>
              <a:spLocks noChangeAspect="1" noChangeArrowheads="1"/>
            </p:cNvSpPr>
            <p:nvPr/>
          </p:nvSpPr>
          <p:spPr bwMode="auto">
            <a:xfrm>
              <a:off x="2935" y="3630"/>
              <a:ext cx="23" cy="23"/>
            </a:xfrm>
            <a:prstGeom prst="ellipse">
              <a:avLst/>
            </a:prstGeom>
            <a:solidFill>
              <a:srgbClr val="CC66FF"/>
            </a:solidFill>
            <a:ln w="9525">
              <a:noFill/>
              <a:round/>
              <a:headEnd/>
              <a:tailEnd/>
            </a:ln>
            <a:effectLst/>
          </p:spPr>
          <p:txBody>
            <a:bodyPr wrap="none" anchor="ctr"/>
            <a:lstStyle/>
            <a:p>
              <a:endParaRPr lang="en-US"/>
            </a:p>
          </p:txBody>
        </p:sp>
        <p:sp>
          <p:nvSpPr>
            <p:cNvPr id="125" name="Oval 32"/>
            <p:cNvSpPr>
              <a:spLocks noChangeAspect="1" noChangeArrowheads="1"/>
            </p:cNvSpPr>
            <p:nvPr/>
          </p:nvSpPr>
          <p:spPr bwMode="auto">
            <a:xfrm>
              <a:off x="2820" y="3715"/>
              <a:ext cx="23" cy="23"/>
            </a:xfrm>
            <a:prstGeom prst="ellipse">
              <a:avLst/>
            </a:prstGeom>
            <a:solidFill>
              <a:srgbClr val="CC66FF"/>
            </a:solidFill>
            <a:ln w="9525">
              <a:noFill/>
              <a:round/>
              <a:headEnd/>
              <a:tailEnd/>
            </a:ln>
            <a:effectLst/>
          </p:spPr>
          <p:txBody>
            <a:bodyPr wrap="none" anchor="ctr"/>
            <a:lstStyle/>
            <a:p>
              <a:endParaRPr lang="en-US"/>
            </a:p>
          </p:txBody>
        </p:sp>
        <p:sp>
          <p:nvSpPr>
            <p:cNvPr id="126" name="Oval 33"/>
            <p:cNvSpPr>
              <a:spLocks noChangeAspect="1" noChangeArrowheads="1"/>
            </p:cNvSpPr>
            <p:nvPr/>
          </p:nvSpPr>
          <p:spPr bwMode="auto">
            <a:xfrm>
              <a:off x="2743" y="3676"/>
              <a:ext cx="23" cy="23"/>
            </a:xfrm>
            <a:prstGeom prst="ellipse">
              <a:avLst/>
            </a:prstGeom>
            <a:solidFill>
              <a:srgbClr val="CC66FF"/>
            </a:solidFill>
            <a:ln w="9525">
              <a:noFill/>
              <a:round/>
              <a:headEnd/>
              <a:tailEnd/>
            </a:ln>
            <a:effectLst/>
          </p:spPr>
          <p:txBody>
            <a:bodyPr wrap="none" anchor="ctr"/>
            <a:lstStyle/>
            <a:p>
              <a:endParaRPr lang="en-US"/>
            </a:p>
          </p:txBody>
        </p:sp>
        <p:sp>
          <p:nvSpPr>
            <p:cNvPr id="127" name="Oval 34"/>
            <p:cNvSpPr>
              <a:spLocks noChangeAspect="1" noChangeArrowheads="1"/>
            </p:cNvSpPr>
            <p:nvPr/>
          </p:nvSpPr>
          <p:spPr bwMode="auto">
            <a:xfrm>
              <a:off x="2992" y="3685"/>
              <a:ext cx="23" cy="23"/>
            </a:xfrm>
            <a:prstGeom prst="ellipse">
              <a:avLst/>
            </a:prstGeom>
            <a:solidFill>
              <a:srgbClr val="CC66FF"/>
            </a:solidFill>
            <a:ln w="9525">
              <a:noFill/>
              <a:round/>
              <a:headEnd/>
              <a:tailEnd/>
            </a:ln>
            <a:effectLst/>
          </p:spPr>
          <p:txBody>
            <a:bodyPr wrap="none" anchor="ctr"/>
            <a:lstStyle/>
            <a:p>
              <a:endParaRPr lang="en-US"/>
            </a:p>
          </p:txBody>
        </p:sp>
        <p:sp>
          <p:nvSpPr>
            <p:cNvPr id="128" name="Oval 35"/>
            <p:cNvSpPr>
              <a:spLocks noChangeAspect="1" noChangeArrowheads="1"/>
            </p:cNvSpPr>
            <p:nvPr/>
          </p:nvSpPr>
          <p:spPr bwMode="auto">
            <a:xfrm>
              <a:off x="2992" y="3657"/>
              <a:ext cx="23" cy="23"/>
            </a:xfrm>
            <a:prstGeom prst="ellipse">
              <a:avLst/>
            </a:prstGeom>
            <a:solidFill>
              <a:srgbClr val="CC66FF"/>
            </a:solidFill>
            <a:ln w="9525">
              <a:noFill/>
              <a:round/>
              <a:headEnd/>
              <a:tailEnd/>
            </a:ln>
            <a:effectLst/>
          </p:spPr>
          <p:txBody>
            <a:bodyPr wrap="none" anchor="ctr"/>
            <a:lstStyle/>
            <a:p>
              <a:endParaRPr lang="en-US"/>
            </a:p>
          </p:txBody>
        </p:sp>
        <p:sp>
          <p:nvSpPr>
            <p:cNvPr id="129" name="Oval 36"/>
            <p:cNvSpPr>
              <a:spLocks noChangeAspect="1" noChangeArrowheads="1"/>
            </p:cNvSpPr>
            <p:nvPr/>
          </p:nvSpPr>
          <p:spPr bwMode="auto">
            <a:xfrm>
              <a:off x="2909" y="3612"/>
              <a:ext cx="23" cy="23"/>
            </a:xfrm>
            <a:prstGeom prst="ellipse">
              <a:avLst/>
            </a:prstGeom>
            <a:solidFill>
              <a:srgbClr val="CC66FF"/>
            </a:solidFill>
            <a:ln w="9525">
              <a:noFill/>
              <a:round/>
              <a:headEnd/>
              <a:tailEnd/>
            </a:ln>
            <a:effectLst/>
          </p:spPr>
          <p:txBody>
            <a:bodyPr wrap="none" anchor="ctr"/>
            <a:lstStyle/>
            <a:p>
              <a:endParaRPr lang="en-US"/>
            </a:p>
          </p:txBody>
        </p:sp>
        <p:sp>
          <p:nvSpPr>
            <p:cNvPr id="130" name="Oval 37"/>
            <p:cNvSpPr>
              <a:spLocks noChangeAspect="1" noChangeArrowheads="1"/>
            </p:cNvSpPr>
            <p:nvPr/>
          </p:nvSpPr>
          <p:spPr bwMode="auto">
            <a:xfrm>
              <a:off x="2848" y="3590"/>
              <a:ext cx="40" cy="40"/>
            </a:xfrm>
            <a:prstGeom prst="ellipse">
              <a:avLst/>
            </a:prstGeom>
            <a:solidFill>
              <a:srgbClr val="CC66FF"/>
            </a:solidFill>
            <a:ln w="9525">
              <a:noFill/>
              <a:round/>
              <a:headEnd/>
              <a:tailEnd/>
            </a:ln>
            <a:effectLst/>
          </p:spPr>
          <p:txBody>
            <a:bodyPr wrap="none" anchor="ctr"/>
            <a:lstStyle/>
            <a:p>
              <a:endParaRPr lang="en-US"/>
            </a:p>
          </p:txBody>
        </p:sp>
        <p:sp>
          <p:nvSpPr>
            <p:cNvPr id="131" name="Oval 38"/>
            <p:cNvSpPr>
              <a:spLocks noChangeAspect="1" noChangeArrowheads="1"/>
            </p:cNvSpPr>
            <p:nvPr/>
          </p:nvSpPr>
          <p:spPr bwMode="auto">
            <a:xfrm>
              <a:off x="2866" y="3649"/>
              <a:ext cx="23" cy="23"/>
            </a:xfrm>
            <a:prstGeom prst="ellipse">
              <a:avLst/>
            </a:prstGeom>
            <a:solidFill>
              <a:srgbClr val="CC66FF"/>
            </a:solidFill>
            <a:ln w="9525">
              <a:noFill/>
              <a:round/>
              <a:headEnd/>
              <a:tailEnd/>
            </a:ln>
            <a:effectLst/>
          </p:spPr>
          <p:txBody>
            <a:bodyPr wrap="none" anchor="ctr"/>
            <a:lstStyle/>
            <a:p>
              <a:endParaRPr lang="en-US"/>
            </a:p>
          </p:txBody>
        </p:sp>
        <p:sp>
          <p:nvSpPr>
            <p:cNvPr id="132" name="Oval 39"/>
            <p:cNvSpPr>
              <a:spLocks noChangeAspect="1" noChangeArrowheads="1"/>
            </p:cNvSpPr>
            <p:nvPr/>
          </p:nvSpPr>
          <p:spPr bwMode="auto">
            <a:xfrm>
              <a:off x="2914" y="3711"/>
              <a:ext cx="23" cy="23"/>
            </a:xfrm>
            <a:prstGeom prst="ellipse">
              <a:avLst/>
            </a:prstGeom>
            <a:solidFill>
              <a:srgbClr val="CC66FF"/>
            </a:solidFill>
            <a:ln w="9525">
              <a:noFill/>
              <a:round/>
              <a:headEnd/>
              <a:tailEnd/>
            </a:ln>
            <a:effectLst/>
          </p:spPr>
          <p:txBody>
            <a:bodyPr wrap="none" anchor="ctr"/>
            <a:lstStyle/>
            <a:p>
              <a:endParaRPr lang="en-US"/>
            </a:p>
          </p:txBody>
        </p:sp>
        <p:sp>
          <p:nvSpPr>
            <p:cNvPr id="133" name="Oval 40"/>
            <p:cNvSpPr>
              <a:spLocks noChangeAspect="1" noChangeArrowheads="1"/>
            </p:cNvSpPr>
            <p:nvPr/>
          </p:nvSpPr>
          <p:spPr bwMode="auto">
            <a:xfrm>
              <a:off x="2883" y="3725"/>
              <a:ext cx="23" cy="23"/>
            </a:xfrm>
            <a:prstGeom prst="ellipse">
              <a:avLst/>
            </a:prstGeom>
            <a:solidFill>
              <a:srgbClr val="CC66FF"/>
            </a:solidFill>
            <a:ln w="9525">
              <a:noFill/>
              <a:round/>
              <a:headEnd/>
              <a:tailEnd/>
            </a:ln>
            <a:effectLst/>
          </p:spPr>
          <p:txBody>
            <a:bodyPr wrap="none" anchor="ctr"/>
            <a:lstStyle/>
            <a:p>
              <a:endParaRPr lang="en-US"/>
            </a:p>
          </p:txBody>
        </p:sp>
        <p:sp>
          <p:nvSpPr>
            <p:cNvPr id="134" name="Oval 41"/>
            <p:cNvSpPr>
              <a:spLocks noChangeAspect="1" noChangeArrowheads="1"/>
            </p:cNvSpPr>
            <p:nvPr/>
          </p:nvSpPr>
          <p:spPr bwMode="auto">
            <a:xfrm>
              <a:off x="2962" y="3652"/>
              <a:ext cx="23" cy="23"/>
            </a:xfrm>
            <a:prstGeom prst="ellipse">
              <a:avLst/>
            </a:prstGeom>
            <a:solidFill>
              <a:srgbClr val="CC66FF"/>
            </a:solidFill>
            <a:ln w="9525">
              <a:noFill/>
              <a:round/>
              <a:headEnd/>
              <a:tailEnd/>
            </a:ln>
            <a:effectLst/>
          </p:spPr>
          <p:txBody>
            <a:bodyPr wrap="none" anchor="ctr"/>
            <a:lstStyle/>
            <a:p>
              <a:endParaRPr lang="en-US"/>
            </a:p>
          </p:txBody>
        </p:sp>
        <p:sp>
          <p:nvSpPr>
            <p:cNvPr id="135" name="Oval 42"/>
            <p:cNvSpPr>
              <a:spLocks noChangeAspect="1" noChangeArrowheads="1"/>
            </p:cNvSpPr>
            <p:nvPr/>
          </p:nvSpPr>
          <p:spPr bwMode="auto">
            <a:xfrm>
              <a:off x="2935" y="3604"/>
              <a:ext cx="23" cy="23"/>
            </a:xfrm>
            <a:prstGeom prst="ellipse">
              <a:avLst/>
            </a:prstGeom>
            <a:solidFill>
              <a:srgbClr val="CC66FF"/>
            </a:solidFill>
            <a:ln w="9525">
              <a:noFill/>
              <a:round/>
              <a:headEnd/>
              <a:tailEnd/>
            </a:ln>
            <a:effectLst/>
          </p:spPr>
          <p:txBody>
            <a:bodyPr wrap="none" anchor="ctr"/>
            <a:lstStyle/>
            <a:p>
              <a:endParaRPr lang="en-US"/>
            </a:p>
          </p:txBody>
        </p:sp>
        <p:sp>
          <p:nvSpPr>
            <p:cNvPr id="136" name="Oval 43"/>
            <p:cNvSpPr>
              <a:spLocks noChangeAspect="1" noChangeArrowheads="1"/>
            </p:cNvSpPr>
            <p:nvPr/>
          </p:nvSpPr>
          <p:spPr bwMode="auto">
            <a:xfrm>
              <a:off x="2887" y="3822"/>
              <a:ext cx="23" cy="23"/>
            </a:xfrm>
            <a:prstGeom prst="ellipse">
              <a:avLst/>
            </a:prstGeom>
            <a:solidFill>
              <a:srgbClr val="CC66FF"/>
            </a:solidFill>
            <a:ln w="9525">
              <a:noFill/>
              <a:round/>
              <a:headEnd/>
              <a:tailEnd/>
            </a:ln>
            <a:effectLst/>
          </p:spPr>
          <p:txBody>
            <a:bodyPr wrap="none" anchor="ctr"/>
            <a:lstStyle/>
            <a:p>
              <a:endParaRPr lang="en-US"/>
            </a:p>
          </p:txBody>
        </p:sp>
        <p:sp>
          <p:nvSpPr>
            <p:cNvPr id="137" name="Oval 44"/>
            <p:cNvSpPr>
              <a:spLocks noChangeAspect="1" noChangeArrowheads="1"/>
            </p:cNvSpPr>
            <p:nvPr/>
          </p:nvSpPr>
          <p:spPr bwMode="auto">
            <a:xfrm>
              <a:off x="2935" y="3822"/>
              <a:ext cx="23" cy="23"/>
            </a:xfrm>
            <a:prstGeom prst="ellipse">
              <a:avLst/>
            </a:prstGeom>
            <a:solidFill>
              <a:srgbClr val="CC66FF"/>
            </a:solidFill>
            <a:ln w="9525">
              <a:noFill/>
              <a:round/>
              <a:headEnd/>
              <a:tailEnd/>
            </a:ln>
            <a:effectLst/>
          </p:spPr>
          <p:txBody>
            <a:bodyPr wrap="none" anchor="ctr"/>
            <a:lstStyle/>
            <a:p>
              <a:endParaRPr lang="en-US"/>
            </a:p>
          </p:txBody>
        </p:sp>
        <p:sp>
          <p:nvSpPr>
            <p:cNvPr id="138" name="Oval 45"/>
            <p:cNvSpPr>
              <a:spLocks noChangeAspect="1" noChangeArrowheads="1"/>
            </p:cNvSpPr>
            <p:nvPr/>
          </p:nvSpPr>
          <p:spPr bwMode="auto">
            <a:xfrm>
              <a:off x="2793" y="3782"/>
              <a:ext cx="23" cy="23"/>
            </a:xfrm>
            <a:prstGeom prst="ellipse">
              <a:avLst/>
            </a:prstGeom>
            <a:solidFill>
              <a:srgbClr val="CC66FF"/>
            </a:solidFill>
            <a:ln w="9525">
              <a:noFill/>
              <a:round/>
              <a:headEnd/>
              <a:tailEnd/>
            </a:ln>
            <a:effectLst/>
          </p:spPr>
          <p:txBody>
            <a:bodyPr wrap="none" anchor="ctr"/>
            <a:lstStyle/>
            <a:p>
              <a:endParaRPr lang="en-US"/>
            </a:p>
          </p:txBody>
        </p:sp>
        <p:sp>
          <p:nvSpPr>
            <p:cNvPr id="139" name="Oval 46"/>
            <p:cNvSpPr>
              <a:spLocks noChangeAspect="1" noChangeArrowheads="1"/>
            </p:cNvSpPr>
            <p:nvPr/>
          </p:nvSpPr>
          <p:spPr bwMode="auto">
            <a:xfrm>
              <a:off x="2841" y="3782"/>
              <a:ext cx="23" cy="23"/>
            </a:xfrm>
            <a:prstGeom prst="ellipse">
              <a:avLst/>
            </a:prstGeom>
            <a:solidFill>
              <a:srgbClr val="CC66FF"/>
            </a:solidFill>
            <a:ln w="9525">
              <a:noFill/>
              <a:round/>
              <a:headEnd/>
              <a:tailEnd/>
            </a:ln>
            <a:effectLst/>
          </p:spPr>
          <p:txBody>
            <a:bodyPr wrap="none" anchor="ctr"/>
            <a:lstStyle/>
            <a:p>
              <a:endParaRPr lang="en-US"/>
            </a:p>
          </p:txBody>
        </p:sp>
        <p:sp>
          <p:nvSpPr>
            <p:cNvPr id="140" name="Oval 47"/>
            <p:cNvSpPr>
              <a:spLocks noChangeAspect="1" noChangeArrowheads="1"/>
            </p:cNvSpPr>
            <p:nvPr/>
          </p:nvSpPr>
          <p:spPr bwMode="auto">
            <a:xfrm>
              <a:off x="2819" y="3860"/>
              <a:ext cx="23" cy="23"/>
            </a:xfrm>
            <a:prstGeom prst="ellipse">
              <a:avLst/>
            </a:prstGeom>
            <a:solidFill>
              <a:srgbClr val="CC66FF"/>
            </a:solidFill>
            <a:ln w="9525">
              <a:noFill/>
              <a:round/>
              <a:headEnd/>
              <a:tailEnd/>
            </a:ln>
            <a:effectLst/>
          </p:spPr>
          <p:txBody>
            <a:bodyPr wrap="none" anchor="ctr"/>
            <a:lstStyle/>
            <a:p>
              <a:endParaRPr lang="en-US"/>
            </a:p>
          </p:txBody>
        </p:sp>
        <p:sp>
          <p:nvSpPr>
            <p:cNvPr id="141" name="Oval 48"/>
            <p:cNvSpPr>
              <a:spLocks noChangeAspect="1" noChangeArrowheads="1"/>
            </p:cNvSpPr>
            <p:nvPr/>
          </p:nvSpPr>
          <p:spPr bwMode="auto">
            <a:xfrm>
              <a:off x="2957" y="3804"/>
              <a:ext cx="23" cy="23"/>
            </a:xfrm>
            <a:prstGeom prst="ellipse">
              <a:avLst/>
            </a:prstGeom>
            <a:solidFill>
              <a:srgbClr val="CC66FF"/>
            </a:solidFill>
            <a:ln w="9525">
              <a:noFill/>
              <a:round/>
              <a:headEnd/>
              <a:tailEnd/>
            </a:ln>
            <a:effectLst/>
          </p:spPr>
          <p:txBody>
            <a:bodyPr wrap="none" anchor="ctr"/>
            <a:lstStyle/>
            <a:p>
              <a:endParaRPr lang="en-US"/>
            </a:p>
          </p:txBody>
        </p:sp>
        <p:sp>
          <p:nvSpPr>
            <p:cNvPr id="142" name="Oval 49"/>
            <p:cNvSpPr>
              <a:spLocks noChangeAspect="1" noChangeArrowheads="1"/>
            </p:cNvSpPr>
            <p:nvPr/>
          </p:nvSpPr>
          <p:spPr bwMode="auto">
            <a:xfrm>
              <a:off x="2914" y="3841"/>
              <a:ext cx="23" cy="23"/>
            </a:xfrm>
            <a:prstGeom prst="ellipse">
              <a:avLst/>
            </a:prstGeom>
            <a:solidFill>
              <a:srgbClr val="CC66FF"/>
            </a:solidFill>
            <a:ln w="9525">
              <a:noFill/>
              <a:round/>
              <a:headEnd/>
              <a:tailEnd/>
            </a:ln>
            <a:effectLst/>
          </p:spPr>
          <p:txBody>
            <a:bodyPr wrap="none" anchor="ctr"/>
            <a:lstStyle/>
            <a:p>
              <a:endParaRPr lang="en-US"/>
            </a:p>
          </p:txBody>
        </p:sp>
        <p:sp>
          <p:nvSpPr>
            <p:cNvPr id="143" name="Oval 50"/>
            <p:cNvSpPr>
              <a:spLocks noChangeAspect="1" noChangeArrowheads="1"/>
            </p:cNvSpPr>
            <p:nvPr/>
          </p:nvSpPr>
          <p:spPr bwMode="auto">
            <a:xfrm>
              <a:off x="2846" y="3692"/>
              <a:ext cx="40" cy="40"/>
            </a:xfrm>
            <a:prstGeom prst="ellipse">
              <a:avLst/>
            </a:prstGeom>
            <a:solidFill>
              <a:srgbClr val="CC66FF"/>
            </a:solidFill>
            <a:ln w="9525">
              <a:noFill/>
              <a:round/>
              <a:headEnd/>
              <a:tailEnd/>
            </a:ln>
            <a:effectLst/>
          </p:spPr>
          <p:txBody>
            <a:bodyPr wrap="none" anchor="ctr"/>
            <a:lstStyle/>
            <a:p>
              <a:endParaRPr lang="en-US"/>
            </a:p>
          </p:txBody>
        </p:sp>
        <p:sp>
          <p:nvSpPr>
            <p:cNvPr id="144" name="Oval 51"/>
            <p:cNvSpPr>
              <a:spLocks noChangeAspect="1" noChangeArrowheads="1"/>
            </p:cNvSpPr>
            <p:nvPr/>
          </p:nvSpPr>
          <p:spPr bwMode="auto">
            <a:xfrm>
              <a:off x="3008" y="3724"/>
              <a:ext cx="23" cy="23"/>
            </a:xfrm>
            <a:prstGeom prst="ellipse">
              <a:avLst/>
            </a:prstGeom>
            <a:solidFill>
              <a:srgbClr val="CC66FF"/>
            </a:solidFill>
            <a:ln w="9525">
              <a:noFill/>
              <a:round/>
              <a:headEnd/>
              <a:tailEnd/>
            </a:ln>
            <a:effectLst/>
          </p:spPr>
          <p:txBody>
            <a:bodyPr wrap="none" anchor="ctr"/>
            <a:lstStyle/>
            <a:p>
              <a:endParaRPr lang="en-US"/>
            </a:p>
          </p:txBody>
        </p:sp>
        <p:sp>
          <p:nvSpPr>
            <p:cNvPr id="145" name="Oval 52"/>
            <p:cNvSpPr>
              <a:spLocks noChangeAspect="1" noChangeArrowheads="1"/>
            </p:cNvSpPr>
            <p:nvPr/>
          </p:nvSpPr>
          <p:spPr bwMode="auto">
            <a:xfrm>
              <a:off x="2935" y="3699"/>
              <a:ext cx="23" cy="23"/>
            </a:xfrm>
            <a:prstGeom prst="ellipse">
              <a:avLst/>
            </a:prstGeom>
            <a:solidFill>
              <a:srgbClr val="CC66FF"/>
            </a:solidFill>
            <a:ln w="9525">
              <a:noFill/>
              <a:round/>
              <a:headEnd/>
              <a:tailEnd/>
            </a:ln>
            <a:effectLst/>
          </p:spPr>
          <p:txBody>
            <a:bodyPr wrap="none" anchor="ctr"/>
            <a:lstStyle/>
            <a:p>
              <a:endParaRPr lang="en-US"/>
            </a:p>
          </p:txBody>
        </p:sp>
        <p:sp>
          <p:nvSpPr>
            <p:cNvPr id="146" name="Oval 53"/>
            <p:cNvSpPr>
              <a:spLocks noChangeAspect="1" noChangeArrowheads="1"/>
            </p:cNvSpPr>
            <p:nvPr/>
          </p:nvSpPr>
          <p:spPr bwMode="auto">
            <a:xfrm>
              <a:off x="2983" y="3699"/>
              <a:ext cx="23" cy="23"/>
            </a:xfrm>
            <a:prstGeom prst="ellipse">
              <a:avLst/>
            </a:prstGeom>
            <a:solidFill>
              <a:srgbClr val="CC66FF"/>
            </a:solidFill>
            <a:ln w="9525">
              <a:noFill/>
              <a:round/>
              <a:headEnd/>
              <a:tailEnd/>
            </a:ln>
            <a:effectLst/>
          </p:spPr>
          <p:txBody>
            <a:bodyPr wrap="none" anchor="ctr"/>
            <a:lstStyle/>
            <a:p>
              <a:endParaRPr lang="en-US"/>
            </a:p>
          </p:txBody>
        </p:sp>
        <p:sp>
          <p:nvSpPr>
            <p:cNvPr id="147" name="Oval 54"/>
            <p:cNvSpPr>
              <a:spLocks noChangeAspect="1" noChangeArrowheads="1"/>
            </p:cNvSpPr>
            <p:nvPr/>
          </p:nvSpPr>
          <p:spPr bwMode="auto">
            <a:xfrm>
              <a:off x="2841" y="3659"/>
              <a:ext cx="23" cy="23"/>
            </a:xfrm>
            <a:prstGeom prst="ellipse">
              <a:avLst/>
            </a:prstGeom>
            <a:solidFill>
              <a:srgbClr val="CC66FF"/>
            </a:solidFill>
            <a:ln w="9525">
              <a:noFill/>
              <a:round/>
              <a:headEnd/>
              <a:tailEnd/>
            </a:ln>
            <a:effectLst/>
          </p:spPr>
          <p:txBody>
            <a:bodyPr wrap="none" anchor="ctr"/>
            <a:lstStyle/>
            <a:p>
              <a:endParaRPr lang="en-US"/>
            </a:p>
          </p:txBody>
        </p:sp>
        <p:sp>
          <p:nvSpPr>
            <p:cNvPr id="148" name="Oval 55"/>
            <p:cNvSpPr>
              <a:spLocks noChangeAspect="1" noChangeArrowheads="1"/>
            </p:cNvSpPr>
            <p:nvPr/>
          </p:nvSpPr>
          <p:spPr bwMode="auto">
            <a:xfrm>
              <a:off x="2889" y="3659"/>
              <a:ext cx="23" cy="23"/>
            </a:xfrm>
            <a:prstGeom prst="ellipse">
              <a:avLst/>
            </a:prstGeom>
            <a:solidFill>
              <a:srgbClr val="CC66FF"/>
            </a:solidFill>
            <a:ln w="9525">
              <a:noFill/>
              <a:round/>
              <a:headEnd/>
              <a:tailEnd/>
            </a:ln>
            <a:effectLst/>
          </p:spPr>
          <p:txBody>
            <a:bodyPr wrap="none" anchor="ctr"/>
            <a:lstStyle/>
            <a:p>
              <a:endParaRPr lang="en-US"/>
            </a:p>
          </p:txBody>
        </p:sp>
        <p:sp>
          <p:nvSpPr>
            <p:cNvPr id="149" name="Oval 56"/>
            <p:cNvSpPr>
              <a:spLocks noChangeAspect="1" noChangeArrowheads="1"/>
            </p:cNvSpPr>
            <p:nvPr/>
          </p:nvSpPr>
          <p:spPr bwMode="auto">
            <a:xfrm>
              <a:off x="2916" y="3784"/>
              <a:ext cx="23" cy="23"/>
            </a:xfrm>
            <a:prstGeom prst="ellipse">
              <a:avLst/>
            </a:prstGeom>
            <a:solidFill>
              <a:srgbClr val="CC66FF"/>
            </a:solidFill>
            <a:ln w="9525">
              <a:noFill/>
              <a:round/>
              <a:headEnd/>
              <a:tailEnd/>
            </a:ln>
            <a:effectLst/>
          </p:spPr>
          <p:txBody>
            <a:bodyPr wrap="none" anchor="ctr"/>
            <a:lstStyle/>
            <a:p>
              <a:endParaRPr lang="en-US"/>
            </a:p>
          </p:txBody>
        </p:sp>
        <p:sp>
          <p:nvSpPr>
            <p:cNvPr id="150" name="Oval 57"/>
            <p:cNvSpPr>
              <a:spLocks noChangeAspect="1" noChangeArrowheads="1"/>
            </p:cNvSpPr>
            <p:nvPr/>
          </p:nvSpPr>
          <p:spPr bwMode="auto">
            <a:xfrm>
              <a:off x="2839" y="3745"/>
              <a:ext cx="23" cy="23"/>
            </a:xfrm>
            <a:prstGeom prst="ellipse">
              <a:avLst/>
            </a:prstGeom>
            <a:solidFill>
              <a:srgbClr val="CC66FF"/>
            </a:solidFill>
            <a:ln w="9525">
              <a:noFill/>
              <a:round/>
              <a:headEnd/>
              <a:tailEnd/>
            </a:ln>
            <a:effectLst/>
          </p:spPr>
          <p:txBody>
            <a:bodyPr wrap="none" anchor="ctr"/>
            <a:lstStyle/>
            <a:p>
              <a:endParaRPr lang="en-US"/>
            </a:p>
          </p:txBody>
        </p:sp>
        <p:sp>
          <p:nvSpPr>
            <p:cNvPr id="151" name="Oval 58"/>
            <p:cNvSpPr>
              <a:spLocks noChangeAspect="1" noChangeArrowheads="1"/>
            </p:cNvSpPr>
            <p:nvPr/>
          </p:nvSpPr>
          <p:spPr bwMode="auto">
            <a:xfrm>
              <a:off x="2730" y="3763"/>
              <a:ext cx="23" cy="23"/>
            </a:xfrm>
            <a:prstGeom prst="ellipse">
              <a:avLst/>
            </a:prstGeom>
            <a:solidFill>
              <a:srgbClr val="CC66FF"/>
            </a:solidFill>
            <a:ln w="9525">
              <a:noFill/>
              <a:round/>
              <a:headEnd/>
              <a:tailEnd/>
            </a:ln>
            <a:effectLst/>
          </p:spPr>
          <p:txBody>
            <a:bodyPr wrap="none" anchor="ctr"/>
            <a:lstStyle/>
            <a:p>
              <a:endParaRPr lang="en-US"/>
            </a:p>
          </p:txBody>
        </p:sp>
        <p:sp>
          <p:nvSpPr>
            <p:cNvPr id="152" name="Oval 59"/>
            <p:cNvSpPr>
              <a:spLocks noChangeAspect="1" noChangeArrowheads="1"/>
            </p:cNvSpPr>
            <p:nvPr/>
          </p:nvSpPr>
          <p:spPr bwMode="auto">
            <a:xfrm>
              <a:off x="2962" y="3718"/>
              <a:ext cx="23" cy="23"/>
            </a:xfrm>
            <a:prstGeom prst="ellipse">
              <a:avLst/>
            </a:prstGeom>
            <a:solidFill>
              <a:srgbClr val="CC66FF"/>
            </a:solidFill>
            <a:ln w="9525">
              <a:noFill/>
              <a:round/>
              <a:headEnd/>
              <a:tailEnd/>
            </a:ln>
            <a:effectLst/>
          </p:spPr>
          <p:txBody>
            <a:bodyPr wrap="none" anchor="ctr"/>
            <a:lstStyle/>
            <a:p>
              <a:endParaRPr lang="en-US"/>
            </a:p>
          </p:txBody>
        </p:sp>
        <p:sp>
          <p:nvSpPr>
            <p:cNvPr id="153" name="Oval 60"/>
            <p:cNvSpPr>
              <a:spLocks noChangeAspect="1" noChangeArrowheads="1"/>
            </p:cNvSpPr>
            <p:nvPr/>
          </p:nvSpPr>
          <p:spPr bwMode="auto">
            <a:xfrm>
              <a:off x="2935" y="3725"/>
              <a:ext cx="23" cy="23"/>
            </a:xfrm>
            <a:prstGeom prst="ellipse">
              <a:avLst/>
            </a:prstGeom>
            <a:solidFill>
              <a:srgbClr val="CC66FF"/>
            </a:solidFill>
            <a:ln w="9525">
              <a:noFill/>
              <a:round/>
              <a:headEnd/>
              <a:tailEnd/>
            </a:ln>
            <a:effectLst/>
          </p:spPr>
          <p:txBody>
            <a:bodyPr wrap="none" anchor="ctr"/>
            <a:lstStyle/>
            <a:p>
              <a:endParaRPr lang="en-US"/>
            </a:p>
          </p:txBody>
        </p:sp>
        <p:sp>
          <p:nvSpPr>
            <p:cNvPr id="154" name="Oval 61"/>
            <p:cNvSpPr>
              <a:spLocks noChangeAspect="1" noChangeArrowheads="1"/>
            </p:cNvSpPr>
            <p:nvPr/>
          </p:nvSpPr>
          <p:spPr bwMode="auto">
            <a:xfrm>
              <a:off x="2979" y="3794"/>
              <a:ext cx="23" cy="23"/>
            </a:xfrm>
            <a:prstGeom prst="ellipse">
              <a:avLst/>
            </a:prstGeom>
            <a:solidFill>
              <a:srgbClr val="CC66FF"/>
            </a:solidFill>
            <a:ln w="9525">
              <a:noFill/>
              <a:round/>
              <a:headEnd/>
              <a:tailEnd/>
            </a:ln>
            <a:effectLst/>
          </p:spPr>
          <p:txBody>
            <a:bodyPr wrap="none" anchor="ctr"/>
            <a:lstStyle/>
            <a:p>
              <a:endParaRPr lang="en-US"/>
            </a:p>
          </p:txBody>
        </p:sp>
        <p:sp>
          <p:nvSpPr>
            <p:cNvPr id="155" name="Freeform 62"/>
            <p:cNvSpPr>
              <a:spLocks noChangeAspect="1"/>
            </p:cNvSpPr>
            <p:nvPr/>
          </p:nvSpPr>
          <p:spPr bwMode="auto">
            <a:xfrm>
              <a:off x="2703" y="3573"/>
              <a:ext cx="147" cy="141"/>
            </a:xfrm>
            <a:custGeom>
              <a:avLst/>
              <a:gdLst/>
              <a:ahLst/>
              <a:cxnLst>
                <a:cxn ang="0">
                  <a:pos x="147" y="12"/>
                </a:cxn>
                <a:cxn ang="0">
                  <a:pos x="19" y="141"/>
                </a:cxn>
                <a:cxn ang="0">
                  <a:pos x="147" y="12"/>
                </a:cxn>
              </a:cxnLst>
              <a:rect l="0" t="0" r="r" b="b"/>
              <a:pathLst>
                <a:path w="147" h="141">
                  <a:moveTo>
                    <a:pt x="147" y="12"/>
                  </a:moveTo>
                  <a:cubicBezTo>
                    <a:pt x="103" y="0"/>
                    <a:pt x="0" y="63"/>
                    <a:pt x="19" y="141"/>
                  </a:cubicBezTo>
                  <a:cubicBezTo>
                    <a:pt x="21" y="64"/>
                    <a:pt x="97" y="19"/>
                    <a:pt x="147" y="12"/>
                  </a:cubicBezTo>
                  <a:close/>
                </a:path>
              </a:pathLst>
            </a:custGeom>
            <a:solidFill>
              <a:srgbClr val="FFFFFF"/>
            </a:solidFill>
            <a:ln w="9525">
              <a:noFill/>
              <a:round/>
              <a:headEnd/>
              <a:tailEnd/>
            </a:ln>
          </p:spPr>
          <p:txBody>
            <a:bodyPr/>
            <a:lstStyle/>
            <a:p>
              <a:endParaRPr lang="en-US"/>
            </a:p>
          </p:txBody>
        </p:sp>
      </p:grpSp>
      <p:grpSp>
        <p:nvGrpSpPr>
          <p:cNvPr id="156" name="Group 2"/>
          <p:cNvGrpSpPr>
            <a:grpSpLocks noChangeAspect="1"/>
          </p:cNvGrpSpPr>
          <p:nvPr/>
        </p:nvGrpSpPr>
        <p:grpSpPr bwMode="auto">
          <a:xfrm>
            <a:off x="3216838" y="2313860"/>
            <a:ext cx="528621" cy="528621"/>
            <a:chOff x="2688" y="3562"/>
            <a:chExt cx="374" cy="374"/>
          </a:xfrm>
        </p:grpSpPr>
        <p:sp>
          <p:nvSpPr>
            <p:cNvPr id="157" name="Freeform 3"/>
            <p:cNvSpPr>
              <a:spLocks noChangeAspect="1"/>
            </p:cNvSpPr>
            <p:nvPr/>
          </p:nvSpPr>
          <p:spPr bwMode="auto">
            <a:xfrm>
              <a:off x="2688" y="3562"/>
              <a:ext cx="374" cy="374"/>
            </a:xfrm>
            <a:custGeom>
              <a:avLst/>
              <a:gdLst/>
              <a:ahLst/>
              <a:cxnLst>
                <a:cxn ang="0">
                  <a:pos x="13" y="114"/>
                </a:cxn>
                <a:cxn ang="0">
                  <a:pos x="55" y="164"/>
                </a:cxn>
                <a:cxn ang="0">
                  <a:pos x="167" y="123"/>
                </a:cxn>
                <a:cxn ang="0">
                  <a:pos x="119" y="10"/>
                </a:cxn>
                <a:cxn ang="0">
                  <a:pos x="37" y="24"/>
                </a:cxn>
                <a:cxn ang="0">
                  <a:pos x="13" y="114"/>
                </a:cxn>
              </a:cxnLst>
              <a:rect l="0" t="0" r="r" b="b"/>
              <a:pathLst>
                <a:path w="187" h="187">
                  <a:moveTo>
                    <a:pt x="13" y="114"/>
                  </a:moveTo>
                  <a:cubicBezTo>
                    <a:pt x="20" y="139"/>
                    <a:pt x="38" y="156"/>
                    <a:pt x="55" y="164"/>
                  </a:cubicBezTo>
                  <a:cubicBezTo>
                    <a:pt x="78" y="175"/>
                    <a:pt x="146" y="187"/>
                    <a:pt x="167" y="123"/>
                  </a:cubicBezTo>
                  <a:cubicBezTo>
                    <a:pt x="187" y="56"/>
                    <a:pt x="143" y="18"/>
                    <a:pt x="119" y="10"/>
                  </a:cubicBezTo>
                  <a:cubicBezTo>
                    <a:pt x="89" y="0"/>
                    <a:pt x="58" y="4"/>
                    <a:pt x="37" y="24"/>
                  </a:cubicBezTo>
                  <a:cubicBezTo>
                    <a:pt x="17" y="42"/>
                    <a:pt x="0" y="68"/>
                    <a:pt x="13" y="114"/>
                  </a:cubicBezTo>
                </a:path>
              </a:pathLst>
            </a:custGeom>
            <a:solidFill>
              <a:srgbClr val="CC99FF"/>
            </a:solidFill>
            <a:ln w="9525">
              <a:noFill/>
              <a:round/>
              <a:headEnd/>
              <a:tailEnd/>
            </a:ln>
          </p:spPr>
          <p:txBody>
            <a:bodyPr/>
            <a:lstStyle/>
            <a:p>
              <a:endParaRPr lang="en-US"/>
            </a:p>
          </p:txBody>
        </p:sp>
        <p:sp>
          <p:nvSpPr>
            <p:cNvPr id="158" name="Freeform 4"/>
            <p:cNvSpPr>
              <a:spLocks noChangeAspect="1"/>
            </p:cNvSpPr>
            <p:nvPr/>
          </p:nvSpPr>
          <p:spPr bwMode="auto">
            <a:xfrm>
              <a:off x="2736" y="3600"/>
              <a:ext cx="232" cy="288"/>
            </a:xfrm>
            <a:custGeom>
              <a:avLst/>
              <a:gdLst/>
              <a:ahLst/>
              <a:cxnLst>
                <a:cxn ang="0">
                  <a:pos x="4" y="54"/>
                </a:cxn>
                <a:cxn ang="0">
                  <a:pos x="16" y="42"/>
                </a:cxn>
                <a:cxn ang="0">
                  <a:pos x="34" y="30"/>
                </a:cxn>
                <a:cxn ang="0">
                  <a:pos x="54" y="26"/>
                </a:cxn>
                <a:cxn ang="0">
                  <a:pos x="63" y="11"/>
                </a:cxn>
                <a:cxn ang="0">
                  <a:pos x="83" y="2"/>
                </a:cxn>
                <a:cxn ang="0">
                  <a:pos x="111" y="9"/>
                </a:cxn>
                <a:cxn ang="0">
                  <a:pos x="120" y="43"/>
                </a:cxn>
                <a:cxn ang="0">
                  <a:pos x="106" y="55"/>
                </a:cxn>
                <a:cxn ang="0">
                  <a:pos x="113" y="76"/>
                </a:cxn>
                <a:cxn ang="0">
                  <a:pos x="85" y="98"/>
                </a:cxn>
                <a:cxn ang="0">
                  <a:pos x="89" y="116"/>
                </a:cxn>
                <a:cxn ang="0">
                  <a:pos x="101" y="123"/>
                </a:cxn>
                <a:cxn ang="0">
                  <a:pos x="108" y="124"/>
                </a:cxn>
                <a:cxn ang="0">
                  <a:pos x="115" y="140"/>
                </a:cxn>
                <a:cxn ang="0">
                  <a:pos x="102" y="142"/>
                </a:cxn>
                <a:cxn ang="0">
                  <a:pos x="93" y="147"/>
                </a:cxn>
                <a:cxn ang="0">
                  <a:pos x="82" y="143"/>
                </a:cxn>
                <a:cxn ang="0">
                  <a:pos x="72" y="120"/>
                </a:cxn>
                <a:cxn ang="0">
                  <a:pos x="75" y="86"/>
                </a:cxn>
                <a:cxn ang="0">
                  <a:pos x="106" y="55"/>
                </a:cxn>
                <a:cxn ang="0">
                  <a:pos x="96" y="42"/>
                </a:cxn>
                <a:cxn ang="0">
                  <a:pos x="88" y="31"/>
                </a:cxn>
                <a:cxn ang="0">
                  <a:pos x="74" y="33"/>
                </a:cxn>
                <a:cxn ang="0">
                  <a:pos x="54" y="27"/>
                </a:cxn>
                <a:cxn ang="0">
                  <a:pos x="46" y="63"/>
                </a:cxn>
                <a:cxn ang="0">
                  <a:pos x="32" y="73"/>
                </a:cxn>
                <a:cxn ang="0">
                  <a:pos x="31" y="97"/>
                </a:cxn>
                <a:cxn ang="0">
                  <a:pos x="2" y="74"/>
                </a:cxn>
                <a:cxn ang="0">
                  <a:pos x="4" y="54"/>
                </a:cxn>
              </a:cxnLst>
              <a:rect l="0" t="0" r="r" b="b"/>
              <a:pathLst>
                <a:path w="120" h="149">
                  <a:moveTo>
                    <a:pt x="4" y="54"/>
                  </a:moveTo>
                  <a:cubicBezTo>
                    <a:pt x="8" y="46"/>
                    <a:pt x="8" y="55"/>
                    <a:pt x="16" y="42"/>
                  </a:cubicBezTo>
                  <a:cubicBezTo>
                    <a:pt x="22" y="32"/>
                    <a:pt x="27" y="34"/>
                    <a:pt x="34" y="30"/>
                  </a:cubicBezTo>
                  <a:cubicBezTo>
                    <a:pt x="40" y="27"/>
                    <a:pt x="49" y="28"/>
                    <a:pt x="54" y="26"/>
                  </a:cubicBezTo>
                  <a:cubicBezTo>
                    <a:pt x="59" y="24"/>
                    <a:pt x="58" y="14"/>
                    <a:pt x="63" y="11"/>
                  </a:cubicBezTo>
                  <a:cubicBezTo>
                    <a:pt x="68" y="8"/>
                    <a:pt x="75" y="4"/>
                    <a:pt x="83" y="2"/>
                  </a:cubicBezTo>
                  <a:cubicBezTo>
                    <a:pt x="90" y="0"/>
                    <a:pt x="104" y="3"/>
                    <a:pt x="111" y="9"/>
                  </a:cubicBezTo>
                  <a:cubicBezTo>
                    <a:pt x="117" y="15"/>
                    <a:pt x="120" y="36"/>
                    <a:pt x="120" y="43"/>
                  </a:cubicBezTo>
                  <a:cubicBezTo>
                    <a:pt x="119" y="51"/>
                    <a:pt x="108" y="50"/>
                    <a:pt x="106" y="55"/>
                  </a:cubicBezTo>
                  <a:cubicBezTo>
                    <a:pt x="105" y="61"/>
                    <a:pt x="116" y="58"/>
                    <a:pt x="113" y="76"/>
                  </a:cubicBezTo>
                  <a:cubicBezTo>
                    <a:pt x="109" y="95"/>
                    <a:pt x="89" y="92"/>
                    <a:pt x="85" y="98"/>
                  </a:cubicBezTo>
                  <a:cubicBezTo>
                    <a:pt x="81" y="105"/>
                    <a:pt x="86" y="112"/>
                    <a:pt x="89" y="116"/>
                  </a:cubicBezTo>
                  <a:cubicBezTo>
                    <a:pt x="91" y="120"/>
                    <a:pt x="98" y="122"/>
                    <a:pt x="101" y="123"/>
                  </a:cubicBezTo>
                  <a:cubicBezTo>
                    <a:pt x="104" y="124"/>
                    <a:pt x="103" y="122"/>
                    <a:pt x="108" y="124"/>
                  </a:cubicBezTo>
                  <a:cubicBezTo>
                    <a:pt x="113" y="127"/>
                    <a:pt x="116" y="132"/>
                    <a:pt x="115" y="140"/>
                  </a:cubicBezTo>
                  <a:cubicBezTo>
                    <a:pt x="114" y="149"/>
                    <a:pt x="106" y="141"/>
                    <a:pt x="102" y="142"/>
                  </a:cubicBezTo>
                  <a:cubicBezTo>
                    <a:pt x="99" y="144"/>
                    <a:pt x="96" y="147"/>
                    <a:pt x="93" y="147"/>
                  </a:cubicBezTo>
                  <a:cubicBezTo>
                    <a:pt x="90" y="147"/>
                    <a:pt x="86" y="148"/>
                    <a:pt x="82" y="143"/>
                  </a:cubicBezTo>
                  <a:cubicBezTo>
                    <a:pt x="79" y="139"/>
                    <a:pt x="73" y="129"/>
                    <a:pt x="72" y="120"/>
                  </a:cubicBezTo>
                  <a:cubicBezTo>
                    <a:pt x="71" y="110"/>
                    <a:pt x="70" y="97"/>
                    <a:pt x="75" y="86"/>
                  </a:cubicBezTo>
                  <a:cubicBezTo>
                    <a:pt x="81" y="75"/>
                    <a:pt x="104" y="79"/>
                    <a:pt x="106" y="55"/>
                  </a:cubicBezTo>
                  <a:cubicBezTo>
                    <a:pt x="110" y="48"/>
                    <a:pt x="99" y="46"/>
                    <a:pt x="96" y="42"/>
                  </a:cubicBezTo>
                  <a:cubicBezTo>
                    <a:pt x="93" y="38"/>
                    <a:pt x="91" y="32"/>
                    <a:pt x="88" y="31"/>
                  </a:cubicBezTo>
                  <a:cubicBezTo>
                    <a:pt x="84" y="29"/>
                    <a:pt x="80" y="33"/>
                    <a:pt x="74" y="33"/>
                  </a:cubicBezTo>
                  <a:cubicBezTo>
                    <a:pt x="68" y="32"/>
                    <a:pt x="58" y="22"/>
                    <a:pt x="54" y="27"/>
                  </a:cubicBezTo>
                  <a:cubicBezTo>
                    <a:pt x="49" y="32"/>
                    <a:pt x="49" y="55"/>
                    <a:pt x="46" y="63"/>
                  </a:cubicBezTo>
                  <a:cubicBezTo>
                    <a:pt x="42" y="70"/>
                    <a:pt x="35" y="67"/>
                    <a:pt x="32" y="73"/>
                  </a:cubicBezTo>
                  <a:cubicBezTo>
                    <a:pt x="30" y="79"/>
                    <a:pt x="41" y="92"/>
                    <a:pt x="31" y="97"/>
                  </a:cubicBezTo>
                  <a:cubicBezTo>
                    <a:pt x="0" y="111"/>
                    <a:pt x="3" y="69"/>
                    <a:pt x="2" y="74"/>
                  </a:cubicBezTo>
                  <a:cubicBezTo>
                    <a:pt x="2" y="74"/>
                    <a:pt x="2" y="58"/>
                    <a:pt x="4" y="54"/>
                  </a:cubicBezTo>
                </a:path>
              </a:pathLst>
            </a:custGeom>
            <a:solidFill>
              <a:srgbClr val="710E90"/>
            </a:solidFill>
            <a:ln w="9525">
              <a:noFill/>
              <a:round/>
              <a:headEnd/>
              <a:tailEnd/>
            </a:ln>
          </p:spPr>
          <p:txBody>
            <a:bodyPr/>
            <a:lstStyle/>
            <a:p>
              <a:endParaRPr lang="en-US"/>
            </a:p>
          </p:txBody>
        </p:sp>
        <p:sp>
          <p:nvSpPr>
            <p:cNvPr id="159" name="Oval 5"/>
            <p:cNvSpPr>
              <a:spLocks noChangeAspect="1" noChangeArrowheads="1"/>
            </p:cNvSpPr>
            <p:nvPr/>
          </p:nvSpPr>
          <p:spPr bwMode="auto">
            <a:xfrm>
              <a:off x="2743" y="3801"/>
              <a:ext cx="40" cy="40"/>
            </a:xfrm>
            <a:prstGeom prst="ellipse">
              <a:avLst/>
            </a:prstGeom>
            <a:solidFill>
              <a:srgbClr val="CC66FF"/>
            </a:solidFill>
            <a:ln w="9525">
              <a:noFill/>
              <a:round/>
              <a:headEnd/>
              <a:tailEnd/>
            </a:ln>
            <a:effectLst/>
          </p:spPr>
          <p:txBody>
            <a:bodyPr wrap="none" anchor="ctr"/>
            <a:lstStyle/>
            <a:p>
              <a:endParaRPr lang="en-US"/>
            </a:p>
          </p:txBody>
        </p:sp>
        <p:sp>
          <p:nvSpPr>
            <p:cNvPr id="160" name="Oval 6"/>
            <p:cNvSpPr>
              <a:spLocks noChangeAspect="1" noChangeArrowheads="1"/>
            </p:cNvSpPr>
            <p:nvPr/>
          </p:nvSpPr>
          <p:spPr bwMode="auto">
            <a:xfrm>
              <a:off x="2872" y="3799"/>
              <a:ext cx="23" cy="23"/>
            </a:xfrm>
            <a:prstGeom prst="ellipse">
              <a:avLst/>
            </a:prstGeom>
            <a:solidFill>
              <a:srgbClr val="CC66FF"/>
            </a:solidFill>
            <a:ln w="9525">
              <a:noFill/>
              <a:round/>
              <a:headEnd/>
              <a:tailEnd/>
            </a:ln>
            <a:effectLst/>
          </p:spPr>
          <p:txBody>
            <a:bodyPr wrap="none" anchor="ctr"/>
            <a:lstStyle/>
            <a:p>
              <a:endParaRPr lang="en-US"/>
            </a:p>
          </p:txBody>
        </p:sp>
        <p:sp>
          <p:nvSpPr>
            <p:cNvPr id="161" name="Oval 7"/>
            <p:cNvSpPr>
              <a:spLocks noChangeAspect="1" noChangeArrowheads="1"/>
            </p:cNvSpPr>
            <p:nvPr/>
          </p:nvSpPr>
          <p:spPr bwMode="auto">
            <a:xfrm>
              <a:off x="2791" y="3774"/>
              <a:ext cx="23" cy="23"/>
            </a:xfrm>
            <a:prstGeom prst="ellipse">
              <a:avLst/>
            </a:prstGeom>
            <a:solidFill>
              <a:srgbClr val="CC66FF"/>
            </a:solidFill>
            <a:ln w="9525">
              <a:noFill/>
              <a:round/>
              <a:headEnd/>
              <a:tailEnd/>
            </a:ln>
            <a:effectLst/>
          </p:spPr>
          <p:txBody>
            <a:bodyPr wrap="none" anchor="ctr"/>
            <a:lstStyle/>
            <a:p>
              <a:endParaRPr lang="en-US"/>
            </a:p>
          </p:txBody>
        </p:sp>
        <p:sp>
          <p:nvSpPr>
            <p:cNvPr id="162" name="Oval 8"/>
            <p:cNvSpPr>
              <a:spLocks noChangeAspect="1" noChangeArrowheads="1"/>
            </p:cNvSpPr>
            <p:nvPr/>
          </p:nvSpPr>
          <p:spPr bwMode="auto">
            <a:xfrm>
              <a:off x="2839" y="3774"/>
              <a:ext cx="23" cy="23"/>
            </a:xfrm>
            <a:prstGeom prst="ellipse">
              <a:avLst/>
            </a:prstGeom>
            <a:solidFill>
              <a:srgbClr val="CC66FF"/>
            </a:solidFill>
            <a:ln w="9525">
              <a:noFill/>
              <a:round/>
              <a:headEnd/>
              <a:tailEnd/>
            </a:ln>
            <a:effectLst/>
          </p:spPr>
          <p:txBody>
            <a:bodyPr wrap="none" anchor="ctr"/>
            <a:lstStyle/>
            <a:p>
              <a:endParaRPr lang="en-US"/>
            </a:p>
          </p:txBody>
        </p:sp>
        <p:sp>
          <p:nvSpPr>
            <p:cNvPr id="163" name="Oval 9"/>
            <p:cNvSpPr>
              <a:spLocks noChangeAspect="1" noChangeArrowheads="1"/>
            </p:cNvSpPr>
            <p:nvPr/>
          </p:nvSpPr>
          <p:spPr bwMode="auto">
            <a:xfrm>
              <a:off x="2935" y="3774"/>
              <a:ext cx="23" cy="23"/>
            </a:xfrm>
            <a:prstGeom prst="ellipse">
              <a:avLst/>
            </a:prstGeom>
            <a:solidFill>
              <a:srgbClr val="CC66FF"/>
            </a:solidFill>
            <a:ln w="9525">
              <a:noFill/>
              <a:round/>
              <a:headEnd/>
              <a:tailEnd/>
            </a:ln>
            <a:effectLst/>
          </p:spPr>
          <p:txBody>
            <a:bodyPr wrap="none" anchor="ctr"/>
            <a:lstStyle/>
            <a:p>
              <a:endParaRPr lang="en-US"/>
            </a:p>
          </p:txBody>
        </p:sp>
        <p:sp>
          <p:nvSpPr>
            <p:cNvPr id="164" name="Oval 10"/>
            <p:cNvSpPr>
              <a:spLocks noChangeAspect="1" noChangeArrowheads="1"/>
            </p:cNvSpPr>
            <p:nvPr/>
          </p:nvSpPr>
          <p:spPr bwMode="auto">
            <a:xfrm>
              <a:off x="2727" y="3728"/>
              <a:ext cx="23" cy="23"/>
            </a:xfrm>
            <a:prstGeom prst="ellipse">
              <a:avLst/>
            </a:prstGeom>
            <a:solidFill>
              <a:srgbClr val="CC66FF"/>
            </a:solidFill>
            <a:ln w="9525">
              <a:noFill/>
              <a:round/>
              <a:headEnd/>
              <a:tailEnd/>
            </a:ln>
            <a:effectLst/>
          </p:spPr>
          <p:txBody>
            <a:bodyPr wrap="none" anchor="ctr"/>
            <a:lstStyle/>
            <a:p>
              <a:endParaRPr lang="en-US"/>
            </a:p>
          </p:txBody>
        </p:sp>
        <p:sp>
          <p:nvSpPr>
            <p:cNvPr id="165" name="Oval 11"/>
            <p:cNvSpPr>
              <a:spLocks noChangeAspect="1" noChangeArrowheads="1"/>
            </p:cNvSpPr>
            <p:nvPr/>
          </p:nvSpPr>
          <p:spPr bwMode="auto">
            <a:xfrm>
              <a:off x="2887" y="3774"/>
              <a:ext cx="23" cy="23"/>
            </a:xfrm>
            <a:prstGeom prst="ellipse">
              <a:avLst/>
            </a:prstGeom>
            <a:solidFill>
              <a:srgbClr val="CC66FF"/>
            </a:solidFill>
            <a:ln w="9525">
              <a:noFill/>
              <a:round/>
              <a:headEnd/>
              <a:tailEnd/>
            </a:ln>
            <a:effectLst/>
          </p:spPr>
          <p:txBody>
            <a:bodyPr wrap="none" anchor="ctr"/>
            <a:lstStyle/>
            <a:p>
              <a:endParaRPr lang="en-US"/>
            </a:p>
          </p:txBody>
        </p:sp>
        <p:sp>
          <p:nvSpPr>
            <p:cNvPr id="166" name="Oval 12"/>
            <p:cNvSpPr>
              <a:spLocks noChangeAspect="1" noChangeArrowheads="1"/>
            </p:cNvSpPr>
            <p:nvPr/>
          </p:nvSpPr>
          <p:spPr bwMode="auto">
            <a:xfrm>
              <a:off x="2804" y="3827"/>
              <a:ext cx="23" cy="23"/>
            </a:xfrm>
            <a:prstGeom prst="ellipse">
              <a:avLst/>
            </a:prstGeom>
            <a:solidFill>
              <a:srgbClr val="CC66FF"/>
            </a:solidFill>
            <a:ln w="9525">
              <a:noFill/>
              <a:round/>
              <a:headEnd/>
              <a:tailEnd/>
            </a:ln>
            <a:effectLst/>
          </p:spPr>
          <p:txBody>
            <a:bodyPr wrap="none" anchor="ctr"/>
            <a:lstStyle/>
            <a:p>
              <a:endParaRPr lang="en-US"/>
            </a:p>
          </p:txBody>
        </p:sp>
        <p:sp>
          <p:nvSpPr>
            <p:cNvPr id="167" name="Oval 13"/>
            <p:cNvSpPr>
              <a:spLocks noChangeAspect="1" noChangeArrowheads="1"/>
            </p:cNvSpPr>
            <p:nvPr/>
          </p:nvSpPr>
          <p:spPr bwMode="auto">
            <a:xfrm>
              <a:off x="2944" y="3829"/>
              <a:ext cx="23" cy="23"/>
            </a:xfrm>
            <a:prstGeom prst="ellipse">
              <a:avLst/>
            </a:prstGeom>
            <a:solidFill>
              <a:srgbClr val="CC66FF"/>
            </a:solidFill>
            <a:ln w="9525">
              <a:noFill/>
              <a:round/>
              <a:headEnd/>
              <a:tailEnd/>
            </a:ln>
            <a:effectLst/>
          </p:spPr>
          <p:txBody>
            <a:bodyPr wrap="none" anchor="ctr"/>
            <a:lstStyle/>
            <a:p>
              <a:endParaRPr lang="en-US"/>
            </a:p>
          </p:txBody>
        </p:sp>
        <p:sp>
          <p:nvSpPr>
            <p:cNvPr id="168" name="Oval 14"/>
            <p:cNvSpPr>
              <a:spLocks noChangeAspect="1" noChangeArrowheads="1"/>
            </p:cNvSpPr>
            <p:nvPr/>
          </p:nvSpPr>
          <p:spPr bwMode="auto">
            <a:xfrm>
              <a:off x="2959" y="3804"/>
              <a:ext cx="23" cy="23"/>
            </a:xfrm>
            <a:prstGeom prst="ellipse">
              <a:avLst/>
            </a:prstGeom>
            <a:solidFill>
              <a:srgbClr val="CC66FF"/>
            </a:solidFill>
            <a:ln w="9525">
              <a:noFill/>
              <a:round/>
              <a:headEnd/>
              <a:tailEnd/>
            </a:ln>
            <a:effectLst/>
          </p:spPr>
          <p:txBody>
            <a:bodyPr wrap="none" anchor="ctr"/>
            <a:lstStyle/>
            <a:p>
              <a:endParaRPr lang="en-US"/>
            </a:p>
          </p:txBody>
        </p:sp>
        <p:sp>
          <p:nvSpPr>
            <p:cNvPr id="169" name="Oval 15"/>
            <p:cNvSpPr>
              <a:spLocks noChangeAspect="1" noChangeArrowheads="1"/>
            </p:cNvSpPr>
            <p:nvPr/>
          </p:nvSpPr>
          <p:spPr bwMode="auto">
            <a:xfrm>
              <a:off x="2861" y="3756"/>
              <a:ext cx="23" cy="23"/>
            </a:xfrm>
            <a:prstGeom prst="ellipse">
              <a:avLst/>
            </a:prstGeom>
            <a:solidFill>
              <a:srgbClr val="CC66FF"/>
            </a:solidFill>
            <a:ln w="9525">
              <a:noFill/>
              <a:round/>
              <a:headEnd/>
              <a:tailEnd/>
            </a:ln>
            <a:effectLst/>
          </p:spPr>
          <p:txBody>
            <a:bodyPr wrap="none" anchor="ctr"/>
            <a:lstStyle/>
            <a:p>
              <a:endParaRPr lang="en-US"/>
            </a:p>
          </p:txBody>
        </p:sp>
        <p:sp>
          <p:nvSpPr>
            <p:cNvPr id="170" name="Oval 16"/>
            <p:cNvSpPr>
              <a:spLocks noChangeAspect="1" noChangeArrowheads="1"/>
            </p:cNvSpPr>
            <p:nvPr/>
          </p:nvSpPr>
          <p:spPr bwMode="auto">
            <a:xfrm>
              <a:off x="2800" y="3734"/>
              <a:ext cx="40" cy="40"/>
            </a:xfrm>
            <a:prstGeom prst="ellipse">
              <a:avLst/>
            </a:prstGeom>
            <a:solidFill>
              <a:srgbClr val="CC66FF"/>
            </a:solidFill>
            <a:ln w="9525">
              <a:noFill/>
              <a:round/>
              <a:headEnd/>
              <a:tailEnd/>
            </a:ln>
            <a:effectLst/>
          </p:spPr>
          <p:txBody>
            <a:bodyPr wrap="none" anchor="ctr"/>
            <a:lstStyle/>
            <a:p>
              <a:endParaRPr lang="en-US"/>
            </a:p>
          </p:txBody>
        </p:sp>
        <p:sp>
          <p:nvSpPr>
            <p:cNvPr id="171" name="Oval 17"/>
            <p:cNvSpPr>
              <a:spLocks noChangeAspect="1" noChangeArrowheads="1"/>
            </p:cNvSpPr>
            <p:nvPr/>
          </p:nvSpPr>
          <p:spPr bwMode="auto">
            <a:xfrm>
              <a:off x="2818" y="3793"/>
              <a:ext cx="23" cy="23"/>
            </a:xfrm>
            <a:prstGeom prst="ellipse">
              <a:avLst/>
            </a:prstGeom>
            <a:solidFill>
              <a:srgbClr val="CC66FF"/>
            </a:solidFill>
            <a:ln w="9525">
              <a:noFill/>
              <a:round/>
              <a:headEnd/>
              <a:tailEnd/>
            </a:ln>
            <a:effectLst/>
          </p:spPr>
          <p:txBody>
            <a:bodyPr wrap="none" anchor="ctr"/>
            <a:lstStyle/>
            <a:p>
              <a:endParaRPr lang="en-US"/>
            </a:p>
          </p:txBody>
        </p:sp>
        <p:sp>
          <p:nvSpPr>
            <p:cNvPr id="172" name="Oval 18"/>
            <p:cNvSpPr>
              <a:spLocks noChangeAspect="1" noChangeArrowheads="1"/>
            </p:cNvSpPr>
            <p:nvPr/>
          </p:nvSpPr>
          <p:spPr bwMode="auto">
            <a:xfrm>
              <a:off x="2971" y="3759"/>
              <a:ext cx="23" cy="23"/>
            </a:xfrm>
            <a:prstGeom prst="ellipse">
              <a:avLst/>
            </a:prstGeom>
            <a:solidFill>
              <a:srgbClr val="CC66FF"/>
            </a:solidFill>
            <a:ln w="9525">
              <a:noFill/>
              <a:round/>
              <a:headEnd/>
              <a:tailEnd/>
            </a:ln>
            <a:effectLst/>
          </p:spPr>
          <p:txBody>
            <a:bodyPr wrap="none" anchor="ctr"/>
            <a:lstStyle/>
            <a:p>
              <a:endParaRPr lang="en-US"/>
            </a:p>
          </p:txBody>
        </p:sp>
        <p:sp>
          <p:nvSpPr>
            <p:cNvPr id="173" name="Oval 19"/>
            <p:cNvSpPr>
              <a:spLocks noChangeAspect="1" noChangeArrowheads="1"/>
            </p:cNvSpPr>
            <p:nvPr/>
          </p:nvSpPr>
          <p:spPr bwMode="auto">
            <a:xfrm>
              <a:off x="2866" y="3855"/>
              <a:ext cx="23" cy="23"/>
            </a:xfrm>
            <a:prstGeom prst="ellipse">
              <a:avLst/>
            </a:prstGeom>
            <a:solidFill>
              <a:srgbClr val="CC66FF"/>
            </a:solidFill>
            <a:ln w="9525">
              <a:noFill/>
              <a:round/>
              <a:headEnd/>
              <a:tailEnd/>
            </a:ln>
            <a:effectLst/>
          </p:spPr>
          <p:txBody>
            <a:bodyPr wrap="none" anchor="ctr"/>
            <a:lstStyle/>
            <a:p>
              <a:endParaRPr lang="en-US"/>
            </a:p>
          </p:txBody>
        </p:sp>
        <p:sp>
          <p:nvSpPr>
            <p:cNvPr id="174" name="Oval 20"/>
            <p:cNvSpPr>
              <a:spLocks noChangeAspect="1" noChangeArrowheads="1"/>
            </p:cNvSpPr>
            <p:nvPr/>
          </p:nvSpPr>
          <p:spPr bwMode="auto">
            <a:xfrm>
              <a:off x="2835" y="3834"/>
              <a:ext cx="23" cy="23"/>
            </a:xfrm>
            <a:prstGeom prst="ellipse">
              <a:avLst/>
            </a:prstGeom>
            <a:solidFill>
              <a:srgbClr val="CC66FF"/>
            </a:solidFill>
            <a:ln w="9525">
              <a:noFill/>
              <a:round/>
              <a:headEnd/>
              <a:tailEnd/>
            </a:ln>
            <a:effectLst/>
          </p:spPr>
          <p:txBody>
            <a:bodyPr wrap="none" anchor="ctr"/>
            <a:lstStyle/>
            <a:p>
              <a:endParaRPr lang="en-US"/>
            </a:p>
          </p:txBody>
        </p:sp>
        <p:sp>
          <p:nvSpPr>
            <p:cNvPr id="175" name="Oval 21"/>
            <p:cNvSpPr>
              <a:spLocks noChangeAspect="1" noChangeArrowheads="1"/>
            </p:cNvSpPr>
            <p:nvPr/>
          </p:nvSpPr>
          <p:spPr bwMode="auto">
            <a:xfrm>
              <a:off x="2914" y="3796"/>
              <a:ext cx="23" cy="23"/>
            </a:xfrm>
            <a:prstGeom prst="ellipse">
              <a:avLst/>
            </a:prstGeom>
            <a:solidFill>
              <a:srgbClr val="CC66FF"/>
            </a:solidFill>
            <a:ln w="9525">
              <a:noFill/>
              <a:round/>
              <a:headEnd/>
              <a:tailEnd/>
            </a:ln>
            <a:effectLst/>
          </p:spPr>
          <p:txBody>
            <a:bodyPr wrap="none" anchor="ctr"/>
            <a:lstStyle/>
            <a:p>
              <a:endParaRPr lang="en-US"/>
            </a:p>
          </p:txBody>
        </p:sp>
        <p:sp>
          <p:nvSpPr>
            <p:cNvPr id="176" name="Oval 22"/>
            <p:cNvSpPr>
              <a:spLocks noChangeAspect="1" noChangeArrowheads="1"/>
            </p:cNvSpPr>
            <p:nvPr/>
          </p:nvSpPr>
          <p:spPr bwMode="auto">
            <a:xfrm>
              <a:off x="2779" y="3683"/>
              <a:ext cx="40" cy="40"/>
            </a:xfrm>
            <a:prstGeom prst="ellipse">
              <a:avLst/>
            </a:prstGeom>
            <a:solidFill>
              <a:srgbClr val="CC66FF"/>
            </a:solidFill>
            <a:ln w="9525">
              <a:noFill/>
              <a:round/>
              <a:headEnd/>
              <a:tailEnd/>
            </a:ln>
            <a:effectLst/>
          </p:spPr>
          <p:txBody>
            <a:bodyPr wrap="none" anchor="ctr"/>
            <a:lstStyle/>
            <a:p>
              <a:endParaRPr lang="en-US"/>
            </a:p>
          </p:txBody>
        </p:sp>
        <p:sp>
          <p:nvSpPr>
            <p:cNvPr id="177" name="Oval 23"/>
            <p:cNvSpPr>
              <a:spLocks noChangeAspect="1" noChangeArrowheads="1"/>
            </p:cNvSpPr>
            <p:nvPr/>
          </p:nvSpPr>
          <p:spPr bwMode="auto">
            <a:xfrm>
              <a:off x="2743" y="3630"/>
              <a:ext cx="40" cy="40"/>
            </a:xfrm>
            <a:prstGeom prst="ellipse">
              <a:avLst/>
            </a:prstGeom>
            <a:solidFill>
              <a:srgbClr val="CC66FF"/>
            </a:solidFill>
            <a:ln w="9525">
              <a:noFill/>
              <a:round/>
              <a:headEnd/>
              <a:tailEnd/>
            </a:ln>
            <a:effectLst/>
          </p:spPr>
          <p:txBody>
            <a:bodyPr wrap="none" anchor="ctr"/>
            <a:lstStyle/>
            <a:p>
              <a:endParaRPr lang="en-US"/>
            </a:p>
          </p:txBody>
        </p:sp>
        <p:sp>
          <p:nvSpPr>
            <p:cNvPr id="178" name="Oval 24"/>
            <p:cNvSpPr>
              <a:spLocks noChangeAspect="1" noChangeArrowheads="1"/>
            </p:cNvSpPr>
            <p:nvPr/>
          </p:nvSpPr>
          <p:spPr bwMode="auto">
            <a:xfrm>
              <a:off x="2920" y="3655"/>
              <a:ext cx="23" cy="23"/>
            </a:xfrm>
            <a:prstGeom prst="ellipse">
              <a:avLst/>
            </a:prstGeom>
            <a:solidFill>
              <a:srgbClr val="CC66FF"/>
            </a:solidFill>
            <a:ln w="9525">
              <a:noFill/>
              <a:round/>
              <a:headEnd/>
              <a:tailEnd/>
            </a:ln>
            <a:effectLst/>
          </p:spPr>
          <p:txBody>
            <a:bodyPr wrap="none" anchor="ctr"/>
            <a:lstStyle/>
            <a:p>
              <a:endParaRPr lang="en-US"/>
            </a:p>
          </p:txBody>
        </p:sp>
        <p:sp>
          <p:nvSpPr>
            <p:cNvPr id="179" name="Oval 25"/>
            <p:cNvSpPr>
              <a:spLocks noChangeAspect="1" noChangeArrowheads="1"/>
            </p:cNvSpPr>
            <p:nvPr/>
          </p:nvSpPr>
          <p:spPr bwMode="auto">
            <a:xfrm>
              <a:off x="2839" y="3630"/>
              <a:ext cx="23" cy="23"/>
            </a:xfrm>
            <a:prstGeom prst="ellipse">
              <a:avLst/>
            </a:prstGeom>
            <a:solidFill>
              <a:srgbClr val="CC66FF"/>
            </a:solidFill>
            <a:ln w="9525">
              <a:noFill/>
              <a:round/>
              <a:headEnd/>
              <a:tailEnd/>
            </a:ln>
            <a:effectLst/>
          </p:spPr>
          <p:txBody>
            <a:bodyPr wrap="none" anchor="ctr"/>
            <a:lstStyle/>
            <a:p>
              <a:endParaRPr lang="en-US"/>
            </a:p>
          </p:txBody>
        </p:sp>
        <p:sp>
          <p:nvSpPr>
            <p:cNvPr id="180" name="Oval 26"/>
            <p:cNvSpPr>
              <a:spLocks noChangeAspect="1" noChangeArrowheads="1"/>
            </p:cNvSpPr>
            <p:nvPr/>
          </p:nvSpPr>
          <p:spPr bwMode="auto">
            <a:xfrm>
              <a:off x="2887" y="3630"/>
              <a:ext cx="23" cy="23"/>
            </a:xfrm>
            <a:prstGeom prst="ellipse">
              <a:avLst/>
            </a:prstGeom>
            <a:solidFill>
              <a:srgbClr val="CC66FF"/>
            </a:solidFill>
            <a:ln w="9525">
              <a:noFill/>
              <a:round/>
              <a:headEnd/>
              <a:tailEnd/>
            </a:ln>
            <a:effectLst/>
          </p:spPr>
          <p:txBody>
            <a:bodyPr wrap="none" anchor="ctr"/>
            <a:lstStyle/>
            <a:p>
              <a:endParaRPr lang="en-US"/>
            </a:p>
          </p:txBody>
        </p:sp>
        <p:sp>
          <p:nvSpPr>
            <p:cNvPr id="181" name="Oval 27"/>
            <p:cNvSpPr>
              <a:spLocks noChangeAspect="1" noChangeArrowheads="1"/>
            </p:cNvSpPr>
            <p:nvPr/>
          </p:nvSpPr>
          <p:spPr bwMode="auto">
            <a:xfrm>
              <a:off x="2966" y="3624"/>
              <a:ext cx="23" cy="23"/>
            </a:xfrm>
            <a:prstGeom prst="ellipse">
              <a:avLst/>
            </a:prstGeom>
            <a:solidFill>
              <a:srgbClr val="CC66FF"/>
            </a:solidFill>
            <a:ln w="9525">
              <a:noFill/>
              <a:round/>
              <a:headEnd/>
              <a:tailEnd/>
            </a:ln>
            <a:effectLst/>
          </p:spPr>
          <p:txBody>
            <a:bodyPr wrap="none" anchor="ctr"/>
            <a:lstStyle/>
            <a:p>
              <a:endParaRPr lang="en-US"/>
            </a:p>
          </p:txBody>
        </p:sp>
        <p:sp>
          <p:nvSpPr>
            <p:cNvPr id="182" name="Oval 28"/>
            <p:cNvSpPr>
              <a:spLocks noChangeAspect="1" noChangeArrowheads="1"/>
            </p:cNvSpPr>
            <p:nvPr/>
          </p:nvSpPr>
          <p:spPr bwMode="auto">
            <a:xfrm>
              <a:off x="2793" y="3638"/>
              <a:ext cx="40" cy="40"/>
            </a:xfrm>
            <a:prstGeom prst="ellipse">
              <a:avLst/>
            </a:prstGeom>
            <a:solidFill>
              <a:srgbClr val="CC66FF"/>
            </a:solidFill>
            <a:ln w="9525">
              <a:noFill/>
              <a:round/>
              <a:headEnd/>
              <a:tailEnd/>
            </a:ln>
            <a:effectLst/>
          </p:spPr>
          <p:txBody>
            <a:bodyPr wrap="none" anchor="ctr"/>
            <a:lstStyle/>
            <a:p>
              <a:endParaRPr lang="en-US"/>
            </a:p>
          </p:txBody>
        </p:sp>
        <p:sp>
          <p:nvSpPr>
            <p:cNvPr id="183" name="Oval 29"/>
            <p:cNvSpPr>
              <a:spLocks noChangeAspect="1" noChangeArrowheads="1"/>
            </p:cNvSpPr>
            <p:nvPr/>
          </p:nvSpPr>
          <p:spPr bwMode="auto">
            <a:xfrm>
              <a:off x="2896" y="3587"/>
              <a:ext cx="23" cy="23"/>
            </a:xfrm>
            <a:prstGeom prst="ellipse">
              <a:avLst/>
            </a:prstGeom>
            <a:solidFill>
              <a:srgbClr val="CC66FF"/>
            </a:solidFill>
            <a:ln w="9525">
              <a:noFill/>
              <a:round/>
              <a:headEnd/>
              <a:tailEnd/>
            </a:ln>
            <a:effectLst/>
          </p:spPr>
          <p:txBody>
            <a:bodyPr wrap="none" anchor="ctr"/>
            <a:lstStyle/>
            <a:p>
              <a:endParaRPr lang="en-US"/>
            </a:p>
          </p:txBody>
        </p:sp>
        <p:sp>
          <p:nvSpPr>
            <p:cNvPr id="184" name="Oval 30"/>
            <p:cNvSpPr>
              <a:spLocks noChangeAspect="1" noChangeArrowheads="1"/>
            </p:cNvSpPr>
            <p:nvPr/>
          </p:nvSpPr>
          <p:spPr bwMode="auto">
            <a:xfrm>
              <a:off x="2793" y="3590"/>
              <a:ext cx="23" cy="23"/>
            </a:xfrm>
            <a:prstGeom prst="ellipse">
              <a:avLst/>
            </a:prstGeom>
            <a:solidFill>
              <a:srgbClr val="CC66FF"/>
            </a:solidFill>
            <a:ln w="9525">
              <a:noFill/>
              <a:round/>
              <a:headEnd/>
              <a:tailEnd/>
            </a:ln>
            <a:effectLst/>
          </p:spPr>
          <p:txBody>
            <a:bodyPr wrap="none" anchor="ctr"/>
            <a:lstStyle/>
            <a:p>
              <a:endParaRPr lang="en-US"/>
            </a:p>
          </p:txBody>
        </p:sp>
        <p:sp>
          <p:nvSpPr>
            <p:cNvPr id="185" name="Oval 31"/>
            <p:cNvSpPr>
              <a:spLocks noChangeAspect="1" noChangeArrowheads="1"/>
            </p:cNvSpPr>
            <p:nvPr/>
          </p:nvSpPr>
          <p:spPr bwMode="auto">
            <a:xfrm>
              <a:off x="2935" y="3630"/>
              <a:ext cx="23" cy="23"/>
            </a:xfrm>
            <a:prstGeom prst="ellipse">
              <a:avLst/>
            </a:prstGeom>
            <a:solidFill>
              <a:srgbClr val="CC66FF"/>
            </a:solidFill>
            <a:ln w="9525">
              <a:noFill/>
              <a:round/>
              <a:headEnd/>
              <a:tailEnd/>
            </a:ln>
            <a:effectLst/>
          </p:spPr>
          <p:txBody>
            <a:bodyPr wrap="none" anchor="ctr"/>
            <a:lstStyle/>
            <a:p>
              <a:endParaRPr lang="en-US"/>
            </a:p>
          </p:txBody>
        </p:sp>
        <p:sp>
          <p:nvSpPr>
            <p:cNvPr id="186" name="Oval 32"/>
            <p:cNvSpPr>
              <a:spLocks noChangeAspect="1" noChangeArrowheads="1"/>
            </p:cNvSpPr>
            <p:nvPr/>
          </p:nvSpPr>
          <p:spPr bwMode="auto">
            <a:xfrm>
              <a:off x="2820" y="3715"/>
              <a:ext cx="23" cy="23"/>
            </a:xfrm>
            <a:prstGeom prst="ellipse">
              <a:avLst/>
            </a:prstGeom>
            <a:solidFill>
              <a:srgbClr val="CC66FF"/>
            </a:solidFill>
            <a:ln w="9525">
              <a:noFill/>
              <a:round/>
              <a:headEnd/>
              <a:tailEnd/>
            </a:ln>
            <a:effectLst/>
          </p:spPr>
          <p:txBody>
            <a:bodyPr wrap="none" anchor="ctr"/>
            <a:lstStyle/>
            <a:p>
              <a:endParaRPr lang="en-US"/>
            </a:p>
          </p:txBody>
        </p:sp>
        <p:sp>
          <p:nvSpPr>
            <p:cNvPr id="187" name="Oval 33"/>
            <p:cNvSpPr>
              <a:spLocks noChangeAspect="1" noChangeArrowheads="1"/>
            </p:cNvSpPr>
            <p:nvPr/>
          </p:nvSpPr>
          <p:spPr bwMode="auto">
            <a:xfrm>
              <a:off x="2743" y="3676"/>
              <a:ext cx="23" cy="23"/>
            </a:xfrm>
            <a:prstGeom prst="ellipse">
              <a:avLst/>
            </a:prstGeom>
            <a:solidFill>
              <a:srgbClr val="CC66FF"/>
            </a:solidFill>
            <a:ln w="9525">
              <a:noFill/>
              <a:round/>
              <a:headEnd/>
              <a:tailEnd/>
            </a:ln>
            <a:effectLst/>
          </p:spPr>
          <p:txBody>
            <a:bodyPr wrap="none" anchor="ctr"/>
            <a:lstStyle/>
            <a:p>
              <a:endParaRPr lang="en-US"/>
            </a:p>
          </p:txBody>
        </p:sp>
        <p:sp>
          <p:nvSpPr>
            <p:cNvPr id="188" name="Oval 34"/>
            <p:cNvSpPr>
              <a:spLocks noChangeAspect="1" noChangeArrowheads="1"/>
            </p:cNvSpPr>
            <p:nvPr/>
          </p:nvSpPr>
          <p:spPr bwMode="auto">
            <a:xfrm>
              <a:off x="2992" y="3685"/>
              <a:ext cx="23" cy="23"/>
            </a:xfrm>
            <a:prstGeom prst="ellipse">
              <a:avLst/>
            </a:prstGeom>
            <a:solidFill>
              <a:srgbClr val="CC66FF"/>
            </a:solidFill>
            <a:ln w="9525">
              <a:noFill/>
              <a:round/>
              <a:headEnd/>
              <a:tailEnd/>
            </a:ln>
            <a:effectLst/>
          </p:spPr>
          <p:txBody>
            <a:bodyPr wrap="none" anchor="ctr"/>
            <a:lstStyle/>
            <a:p>
              <a:endParaRPr lang="en-US"/>
            </a:p>
          </p:txBody>
        </p:sp>
        <p:sp>
          <p:nvSpPr>
            <p:cNvPr id="189" name="Oval 35"/>
            <p:cNvSpPr>
              <a:spLocks noChangeAspect="1" noChangeArrowheads="1"/>
            </p:cNvSpPr>
            <p:nvPr/>
          </p:nvSpPr>
          <p:spPr bwMode="auto">
            <a:xfrm>
              <a:off x="2992" y="3657"/>
              <a:ext cx="23" cy="23"/>
            </a:xfrm>
            <a:prstGeom prst="ellipse">
              <a:avLst/>
            </a:prstGeom>
            <a:solidFill>
              <a:srgbClr val="CC66FF"/>
            </a:solidFill>
            <a:ln w="9525">
              <a:noFill/>
              <a:round/>
              <a:headEnd/>
              <a:tailEnd/>
            </a:ln>
            <a:effectLst/>
          </p:spPr>
          <p:txBody>
            <a:bodyPr wrap="none" anchor="ctr"/>
            <a:lstStyle/>
            <a:p>
              <a:endParaRPr lang="en-US"/>
            </a:p>
          </p:txBody>
        </p:sp>
        <p:sp>
          <p:nvSpPr>
            <p:cNvPr id="190" name="Oval 36"/>
            <p:cNvSpPr>
              <a:spLocks noChangeAspect="1" noChangeArrowheads="1"/>
            </p:cNvSpPr>
            <p:nvPr/>
          </p:nvSpPr>
          <p:spPr bwMode="auto">
            <a:xfrm>
              <a:off x="2909" y="3612"/>
              <a:ext cx="23" cy="23"/>
            </a:xfrm>
            <a:prstGeom prst="ellipse">
              <a:avLst/>
            </a:prstGeom>
            <a:solidFill>
              <a:srgbClr val="CC66FF"/>
            </a:solidFill>
            <a:ln w="9525">
              <a:noFill/>
              <a:round/>
              <a:headEnd/>
              <a:tailEnd/>
            </a:ln>
            <a:effectLst/>
          </p:spPr>
          <p:txBody>
            <a:bodyPr wrap="none" anchor="ctr"/>
            <a:lstStyle/>
            <a:p>
              <a:endParaRPr lang="en-US"/>
            </a:p>
          </p:txBody>
        </p:sp>
        <p:sp>
          <p:nvSpPr>
            <p:cNvPr id="191" name="Oval 37"/>
            <p:cNvSpPr>
              <a:spLocks noChangeAspect="1" noChangeArrowheads="1"/>
            </p:cNvSpPr>
            <p:nvPr/>
          </p:nvSpPr>
          <p:spPr bwMode="auto">
            <a:xfrm>
              <a:off x="2848" y="3590"/>
              <a:ext cx="40" cy="40"/>
            </a:xfrm>
            <a:prstGeom prst="ellipse">
              <a:avLst/>
            </a:prstGeom>
            <a:solidFill>
              <a:srgbClr val="CC66FF"/>
            </a:solidFill>
            <a:ln w="9525">
              <a:noFill/>
              <a:round/>
              <a:headEnd/>
              <a:tailEnd/>
            </a:ln>
            <a:effectLst/>
          </p:spPr>
          <p:txBody>
            <a:bodyPr wrap="none" anchor="ctr"/>
            <a:lstStyle/>
            <a:p>
              <a:endParaRPr lang="en-US"/>
            </a:p>
          </p:txBody>
        </p:sp>
        <p:sp>
          <p:nvSpPr>
            <p:cNvPr id="192" name="Oval 38"/>
            <p:cNvSpPr>
              <a:spLocks noChangeAspect="1" noChangeArrowheads="1"/>
            </p:cNvSpPr>
            <p:nvPr/>
          </p:nvSpPr>
          <p:spPr bwMode="auto">
            <a:xfrm>
              <a:off x="2866" y="3649"/>
              <a:ext cx="23" cy="23"/>
            </a:xfrm>
            <a:prstGeom prst="ellipse">
              <a:avLst/>
            </a:prstGeom>
            <a:solidFill>
              <a:srgbClr val="CC66FF"/>
            </a:solidFill>
            <a:ln w="9525">
              <a:noFill/>
              <a:round/>
              <a:headEnd/>
              <a:tailEnd/>
            </a:ln>
            <a:effectLst/>
          </p:spPr>
          <p:txBody>
            <a:bodyPr wrap="none" anchor="ctr"/>
            <a:lstStyle/>
            <a:p>
              <a:endParaRPr lang="en-US"/>
            </a:p>
          </p:txBody>
        </p:sp>
        <p:sp>
          <p:nvSpPr>
            <p:cNvPr id="193" name="Oval 39"/>
            <p:cNvSpPr>
              <a:spLocks noChangeAspect="1" noChangeArrowheads="1"/>
            </p:cNvSpPr>
            <p:nvPr/>
          </p:nvSpPr>
          <p:spPr bwMode="auto">
            <a:xfrm>
              <a:off x="2914" y="3711"/>
              <a:ext cx="23" cy="23"/>
            </a:xfrm>
            <a:prstGeom prst="ellipse">
              <a:avLst/>
            </a:prstGeom>
            <a:solidFill>
              <a:srgbClr val="CC66FF"/>
            </a:solidFill>
            <a:ln w="9525">
              <a:noFill/>
              <a:round/>
              <a:headEnd/>
              <a:tailEnd/>
            </a:ln>
            <a:effectLst/>
          </p:spPr>
          <p:txBody>
            <a:bodyPr wrap="none" anchor="ctr"/>
            <a:lstStyle/>
            <a:p>
              <a:endParaRPr lang="en-US"/>
            </a:p>
          </p:txBody>
        </p:sp>
        <p:sp>
          <p:nvSpPr>
            <p:cNvPr id="194" name="Oval 40"/>
            <p:cNvSpPr>
              <a:spLocks noChangeAspect="1" noChangeArrowheads="1"/>
            </p:cNvSpPr>
            <p:nvPr/>
          </p:nvSpPr>
          <p:spPr bwMode="auto">
            <a:xfrm>
              <a:off x="2883" y="3725"/>
              <a:ext cx="23" cy="23"/>
            </a:xfrm>
            <a:prstGeom prst="ellipse">
              <a:avLst/>
            </a:prstGeom>
            <a:solidFill>
              <a:srgbClr val="CC66FF"/>
            </a:solidFill>
            <a:ln w="9525">
              <a:noFill/>
              <a:round/>
              <a:headEnd/>
              <a:tailEnd/>
            </a:ln>
            <a:effectLst/>
          </p:spPr>
          <p:txBody>
            <a:bodyPr wrap="none" anchor="ctr"/>
            <a:lstStyle/>
            <a:p>
              <a:endParaRPr lang="en-US"/>
            </a:p>
          </p:txBody>
        </p:sp>
        <p:sp>
          <p:nvSpPr>
            <p:cNvPr id="195" name="Oval 41"/>
            <p:cNvSpPr>
              <a:spLocks noChangeAspect="1" noChangeArrowheads="1"/>
            </p:cNvSpPr>
            <p:nvPr/>
          </p:nvSpPr>
          <p:spPr bwMode="auto">
            <a:xfrm>
              <a:off x="2962" y="3652"/>
              <a:ext cx="23" cy="23"/>
            </a:xfrm>
            <a:prstGeom prst="ellipse">
              <a:avLst/>
            </a:prstGeom>
            <a:solidFill>
              <a:srgbClr val="CC66FF"/>
            </a:solidFill>
            <a:ln w="9525">
              <a:noFill/>
              <a:round/>
              <a:headEnd/>
              <a:tailEnd/>
            </a:ln>
            <a:effectLst/>
          </p:spPr>
          <p:txBody>
            <a:bodyPr wrap="none" anchor="ctr"/>
            <a:lstStyle/>
            <a:p>
              <a:endParaRPr lang="en-US"/>
            </a:p>
          </p:txBody>
        </p:sp>
        <p:sp>
          <p:nvSpPr>
            <p:cNvPr id="196" name="Oval 42"/>
            <p:cNvSpPr>
              <a:spLocks noChangeAspect="1" noChangeArrowheads="1"/>
            </p:cNvSpPr>
            <p:nvPr/>
          </p:nvSpPr>
          <p:spPr bwMode="auto">
            <a:xfrm>
              <a:off x="2935" y="3604"/>
              <a:ext cx="23" cy="23"/>
            </a:xfrm>
            <a:prstGeom prst="ellipse">
              <a:avLst/>
            </a:prstGeom>
            <a:solidFill>
              <a:srgbClr val="CC66FF"/>
            </a:solidFill>
            <a:ln w="9525">
              <a:noFill/>
              <a:round/>
              <a:headEnd/>
              <a:tailEnd/>
            </a:ln>
            <a:effectLst/>
          </p:spPr>
          <p:txBody>
            <a:bodyPr wrap="none" anchor="ctr"/>
            <a:lstStyle/>
            <a:p>
              <a:endParaRPr lang="en-US"/>
            </a:p>
          </p:txBody>
        </p:sp>
        <p:sp>
          <p:nvSpPr>
            <p:cNvPr id="197" name="Oval 43"/>
            <p:cNvSpPr>
              <a:spLocks noChangeAspect="1" noChangeArrowheads="1"/>
            </p:cNvSpPr>
            <p:nvPr/>
          </p:nvSpPr>
          <p:spPr bwMode="auto">
            <a:xfrm>
              <a:off x="2887" y="3822"/>
              <a:ext cx="23" cy="23"/>
            </a:xfrm>
            <a:prstGeom prst="ellipse">
              <a:avLst/>
            </a:prstGeom>
            <a:solidFill>
              <a:srgbClr val="CC66FF"/>
            </a:solidFill>
            <a:ln w="9525">
              <a:noFill/>
              <a:round/>
              <a:headEnd/>
              <a:tailEnd/>
            </a:ln>
            <a:effectLst/>
          </p:spPr>
          <p:txBody>
            <a:bodyPr wrap="none" anchor="ctr"/>
            <a:lstStyle/>
            <a:p>
              <a:endParaRPr lang="en-US"/>
            </a:p>
          </p:txBody>
        </p:sp>
        <p:sp>
          <p:nvSpPr>
            <p:cNvPr id="198" name="Oval 44"/>
            <p:cNvSpPr>
              <a:spLocks noChangeAspect="1" noChangeArrowheads="1"/>
            </p:cNvSpPr>
            <p:nvPr/>
          </p:nvSpPr>
          <p:spPr bwMode="auto">
            <a:xfrm>
              <a:off x="2935" y="3822"/>
              <a:ext cx="23" cy="23"/>
            </a:xfrm>
            <a:prstGeom prst="ellipse">
              <a:avLst/>
            </a:prstGeom>
            <a:solidFill>
              <a:srgbClr val="CC66FF"/>
            </a:solidFill>
            <a:ln w="9525">
              <a:noFill/>
              <a:round/>
              <a:headEnd/>
              <a:tailEnd/>
            </a:ln>
            <a:effectLst/>
          </p:spPr>
          <p:txBody>
            <a:bodyPr wrap="none" anchor="ctr"/>
            <a:lstStyle/>
            <a:p>
              <a:endParaRPr lang="en-US"/>
            </a:p>
          </p:txBody>
        </p:sp>
        <p:sp>
          <p:nvSpPr>
            <p:cNvPr id="199" name="Oval 45"/>
            <p:cNvSpPr>
              <a:spLocks noChangeAspect="1" noChangeArrowheads="1"/>
            </p:cNvSpPr>
            <p:nvPr/>
          </p:nvSpPr>
          <p:spPr bwMode="auto">
            <a:xfrm>
              <a:off x="2793" y="3782"/>
              <a:ext cx="23" cy="23"/>
            </a:xfrm>
            <a:prstGeom prst="ellipse">
              <a:avLst/>
            </a:prstGeom>
            <a:solidFill>
              <a:srgbClr val="CC66FF"/>
            </a:solidFill>
            <a:ln w="9525">
              <a:noFill/>
              <a:round/>
              <a:headEnd/>
              <a:tailEnd/>
            </a:ln>
            <a:effectLst/>
          </p:spPr>
          <p:txBody>
            <a:bodyPr wrap="none" anchor="ctr"/>
            <a:lstStyle/>
            <a:p>
              <a:endParaRPr lang="en-US"/>
            </a:p>
          </p:txBody>
        </p:sp>
        <p:sp>
          <p:nvSpPr>
            <p:cNvPr id="200" name="Oval 46"/>
            <p:cNvSpPr>
              <a:spLocks noChangeAspect="1" noChangeArrowheads="1"/>
            </p:cNvSpPr>
            <p:nvPr/>
          </p:nvSpPr>
          <p:spPr bwMode="auto">
            <a:xfrm>
              <a:off x="2841" y="3782"/>
              <a:ext cx="23" cy="23"/>
            </a:xfrm>
            <a:prstGeom prst="ellipse">
              <a:avLst/>
            </a:prstGeom>
            <a:solidFill>
              <a:srgbClr val="CC66FF"/>
            </a:solidFill>
            <a:ln w="9525">
              <a:noFill/>
              <a:round/>
              <a:headEnd/>
              <a:tailEnd/>
            </a:ln>
            <a:effectLst/>
          </p:spPr>
          <p:txBody>
            <a:bodyPr wrap="none" anchor="ctr"/>
            <a:lstStyle/>
            <a:p>
              <a:endParaRPr lang="en-US"/>
            </a:p>
          </p:txBody>
        </p:sp>
        <p:sp>
          <p:nvSpPr>
            <p:cNvPr id="201" name="Oval 47"/>
            <p:cNvSpPr>
              <a:spLocks noChangeAspect="1" noChangeArrowheads="1"/>
            </p:cNvSpPr>
            <p:nvPr/>
          </p:nvSpPr>
          <p:spPr bwMode="auto">
            <a:xfrm>
              <a:off x="2819" y="3860"/>
              <a:ext cx="23" cy="23"/>
            </a:xfrm>
            <a:prstGeom prst="ellipse">
              <a:avLst/>
            </a:prstGeom>
            <a:solidFill>
              <a:srgbClr val="CC66FF"/>
            </a:solidFill>
            <a:ln w="9525">
              <a:noFill/>
              <a:round/>
              <a:headEnd/>
              <a:tailEnd/>
            </a:ln>
            <a:effectLst/>
          </p:spPr>
          <p:txBody>
            <a:bodyPr wrap="none" anchor="ctr"/>
            <a:lstStyle/>
            <a:p>
              <a:endParaRPr lang="en-US"/>
            </a:p>
          </p:txBody>
        </p:sp>
        <p:sp>
          <p:nvSpPr>
            <p:cNvPr id="202" name="Oval 48"/>
            <p:cNvSpPr>
              <a:spLocks noChangeAspect="1" noChangeArrowheads="1"/>
            </p:cNvSpPr>
            <p:nvPr/>
          </p:nvSpPr>
          <p:spPr bwMode="auto">
            <a:xfrm>
              <a:off x="2957" y="3804"/>
              <a:ext cx="23" cy="23"/>
            </a:xfrm>
            <a:prstGeom prst="ellipse">
              <a:avLst/>
            </a:prstGeom>
            <a:solidFill>
              <a:srgbClr val="CC66FF"/>
            </a:solidFill>
            <a:ln w="9525">
              <a:noFill/>
              <a:round/>
              <a:headEnd/>
              <a:tailEnd/>
            </a:ln>
            <a:effectLst/>
          </p:spPr>
          <p:txBody>
            <a:bodyPr wrap="none" anchor="ctr"/>
            <a:lstStyle/>
            <a:p>
              <a:endParaRPr lang="en-US"/>
            </a:p>
          </p:txBody>
        </p:sp>
        <p:sp>
          <p:nvSpPr>
            <p:cNvPr id="203" name="Oval 49"/>
            <p:cNvSpPr>
              <a:spLocks noChangeAspect="1" noChangeArrowheads="1"/>
            </p:cNvSpPr>
            <p:nvPr/>
          </p:nvSpPr>
          <p:spPr bwMode="auto">
            <a:xfrm>
              <a:off x="2914" y="3841"/>
              <a:ext cx="23" cy="23"/>
            </a:xfrm>
            <a:prstGeom prst="ellipse">
              <a:avLst/>
            </a:prstGeom>
            <a:solidFill>
              <a:srgbClr val="CC66FF"/>
            </a:solidFill>
            <a:ln w="9525">
              <a:noFill/>
              <a:round/>
              <a:headEnd/>
              <a:tailEnd/>
            </a:ln>
            <a:effectLst/>
          </p:spPr>
          <p:txBody>
            <a:bodyPr wrap="none" anchor="ctr"/>
            <a:lstStyle/>
            <a:p>
              <a:endParaRPr lang="en-US"/>
            </a:p>
          </p:txBody>
        </p:sp>
        <p:sp>
          <p:nvSpPr>
            <p:cNvPr id="204" name="Oval 50"/>
            <p:cNvSpPr>
              <a:spLocks noChangeAspect="1" noChangeArrowheads="1"/>
            </p:cNvSpPr>
            <p:nvPr/>
          </p:nvSpPr>
          <p:spPr bwMode="auto">
            <a:xfrm>
              <a:off x="2846" y="3692"/>
              <a:ext cx="40" cy="40"/>
            </a:xfrm>
            <a:prstGeom prst="ellipse">
              <a:avLst/>
            </a:prstGeom>
            <a:solidFill>
              <a:srgbClr val="CC66FF"/>
            </a:solidFill>
            <a:ln w="9525">
              <a:noFill/>
              <a:round/>
              <a:headEnd/>
              <a:tailEnd/>
            </a:ln>
            <a:effectLst/>
          </p:spPr>
          <p:txBody>
            <a:bodyPr wrap="none" anchor="ctr"/>
            <a:lstStyle/>
            <a:p>
              <a:endParaRPr lang="en-US"/>
            </a:p>
          </p:txBody>
        </p:sp>
        <p:sp>
          <p:nvSpPr>
            <p:cNvPr id="205" name="Oval 51"/>
            <p:cNvSpPr>
              <a:spLocks noChangeAspect="1" noChangeArrowheads="1"/>
            </p:cNvSpPr>
            <p:nvPr/>
          </p:nvSpPr>
          <p:spPr bwMode="auto">
            <a:xfrm>
              <a:off x="3008" y="3724"/>
              <a:ext cx="23" cy="23"/>
            </a:xfrm>
            <a:prstGeom prst="ellipse">
              <a:avLst/>
            </a:prstGeom>
            <a:solidFill>
              <a:srgbClr val="CC66FF"/>
            </a:solidFill>
            <a:ln w="9525">
              <a:noFill/>
              <a:round/>
              <a:headEnd/>
              <a:tailEnd/>
            </a:ln>
            <a:effectLst/>
          </p:spPr>
          <p:txBody>
            <a:bodyPr wrap="none" anchor="ctr"/>
            <a:lstStyle/>
            <a:p>
              <a:endParaRPr lang="en-US"/>
            </a:p>
          </p:txBody>
        </p:sp>
        <p:sp>
          <p:nvSpPr>
            <p:cNvPr id="206" name="Oval 52"/>
            <p:cNvSpPr>
              <a:spLocks noChangeAspect="1" noChangeArrowheads="1"/>
            </p:cNvSpPr>
            <p:nvPr/>
          </p:nvSpPr>
          <p:spPr bwMode="auto">
            <a:xfrm>
              <a:off x="2935" y="3699"/>
              <a:ext cx="23" cy="23"/>
            </a:xfrm>
            <a:prstGeom prst="ellipse">
              <a:avLst/>
            </a:prstGeom>
            <a:solidFill>
              <a:srgbClr val="CC66FF"/>
            </a:solidFill>
            <a:ln w="9525">
              <a:noFill/>
              <a:round/>
              <a:headEnd/>
              <a:tailEnd/>
            </a:ln>
            <a:effectLst/>
          </p:spPr>
          <p:txBody>
            <a:bodyPr wrap="none" anchor="ctr"/>
            <a:lstStyle/>
            <a:p>
              <a:endParaRPr lang="en-US"/>
            </a:p>
          </p:txBody>
        </p:sp>
        <p:sp>
          <p:nvSpPr>
            <p:cNvPr id="207" name="Oval 53"/>
            <p:cNvSpPr>
              <a:spLocks noChangeAspect="1" noChangeArrowheads="1"/>
            </p:cNvSpPr>
            <p:nvPr/>
          </p:nvSpPr>
          <p:spPr bwMode="auto">
            <a:xfrm>
              <a:off x="2983" y="3699"/>
              <a:ext cx="23" cy="23"/>
            </a:xfrm>
            <a:prstGeom prst="ellipse">
              <a:avLst/>
            </a:prstGeom>
            <a:solidFill>
              <a:srgbClr val="CC66FF"/>
            </a:solidFill>
            <a:ln w="9525">
              <a:noFill/>
              <a:round/>
              <a:headEnd/>
              <a:tailEnd/>
            </a:ln>
            <a:effectLst/>
          </p:spPr>
          <p:txBody>
            <a:bodyPr wrap="none" anchor="ctr"/>
            <a:lstStyle/>
            <a:p>
              <a:endParaRPr lang="en-US"/>
            </a:p>
          </p:txBody>
        </p:sp>
        <p:sp>
          <p:nvSpPr>
            <p:cNvPr id="208" name="Oval 54"/>
            <p:cNvSpPr>
              <a:spLocks noChangeAspect="1" noChangeArrowheads="1"/>
            </p:cNvSpPr>
            <p:nvPr/>
          </p:nvSpPr>
          <p:spPr bwMode="auto">
            <a:xfrm>
              <a:off x="2841" y="3659"/>
              <a:ext cx="23" cy="23"/>
            </a:xfrm>
            <a:prstGeom prst="ellipse">
              <a:avLst/>
            </a:prstGeom>
            <a:solidFill>
              <a:srgbClr val="CC66FF"/>
            </a:solidFill>
            <a:ln w="9525">
              <a:noFill/>
              <a:round/>
              <a:headEnd/>
              <a:tailEnd/>
            </a:ln>
            <a:effectLst/>
          </p:spPr>
          <p:txBody>
            <a:bodyPr wrap="none" anchor="ctr"/>
            <a:lstStyle/>
            <a:p>
              <a:endParaRPr lang="en-US"/>
            </a:p>
          </p:txBody>
        </p:sp>
        <p:sp>
          <p:nvSpPr>
            <p:cNvPr id="209" name="Oval 55"/>
            <p:cNvSpPr>
              <a:spLocks noChangeAspect="1" noChangeArrowheads="1"/>
            </p:cNvSpPr>
            <p:nvPr/>
          </p:nvSpPr>
          <p:spPr bwMode="auto">
            <a:xfrm>
              <a:off x="2889" y="3659"/>
              <a:ext cx="23" cy="23"/>
            </a:xfrm>
            <a:prstGeom prst="ellipse">
              <a:avLst/>
            </a:prstGeom>
            <a:solidFill>
              <a:srgbClr val="CC66FF"/>
            </a:solidFill>
            <a:ln w="9525">
              <a:noFill/>
              <a:round/>
              <a:headEnd/>
              <a:tailEnd/>
            </a:ln>
            <a:effectLst/>
          </p:spPr>
          <p:txBody>
            <a:bodyPr wrap="none" anchor="ctr"/>
            <a:lstStyle/>
            <a:p>
              <a:endParaRPr lang="en-US"/>
            </a:p>
          </p:txBody>
        </p:sp>
        <p:sp>
          <p:nvSpPr>
            <p:cNvPr id="210" name="Oval 56"/>
            <p:cNvSpPr>
              <a:spLocks noChangeAspect="1" noChangeArrowheads="1"/>
            </p:cNvSpPr>
            <p:nvPr/>
          </p:nvSpPr>
          <p:spPr bwMode="auto">
            <a:xfrm>
              <a:off x="2916" y="3784"/>
              <a:ext cx="23" cy="23"/>
            </a:xfrm>
            <a:prstGeom prst="ellipse">
              <a:avLst/>
            </a:prstGeom>
            <a:solidFill>
              <a:srgbClr val="CC66FF"/>
            </a:solidFill>
            <a:ln w="9525">
              <a:noFill/>
              <a:round/>
              <a:headEnd/>
              <a:tailEnd/>
            </a:ln>
            <a:effectLst/>
          </p:spPr>
          <p:txBody>
            <a:bodyPr wrap="none" anchor="ctr"/>
            <a:lstStyle/>
            <a:p>
              <a:endParaRPr lang="en-US"/>
            </a:p>
          </p:txBody>
        </p:sp>
        <p:sp>
          <p:nvSpPr>
            <p:cNvPr id="211" name="Oval 57"/>
            <p:cNvSpPr>
              <a:spLocks noChangeAspect="1" noChangeArrowheads="1"/>
            </p:cNvSpPr>
            <p:nvPr/>
          </p:nvSpPr>
          <p:spPr bwMode="auto">
            <a:xfrm>
              <a:off x="2839" y="3745"/>
              <a:ext cx="23" cy="23"/>
            </a:xfrm>
            <a:prstGeom prst="ellipse">
              <a:avLst/>
            </a:prstGeom>
            <a:solidFill>
              <a:srgbClr val="CC66FF"/>
            </a:solidFill>
            <a:ln w="9525">
              <a:noFill/>
              <a:round/>
              <a:headEnd/>
              <a:tailEnd/>
            </a:ln>
            <a:effectLst/>
          </p:spPr>
          <p:txBody>
            <a:bodyPr wrap="none" anchor="ctr"/>
            <a:lstStyle/>
            <a:p>
              <a:endParaRPr lang="en-US"/>
            </a:p>
          </p:txBody>
        </p:sp>
        <p:sp>
          <p:nvSpPr>
            <p:cNvPr id="212" name="Oval 58"/>
            <p:cNvSpPr>
              <a:spLocks noChangeAspect="1" noChangeArrowheads="1"/>
            </p:cNvSpPr>
            <p:nvPr/>
          </p:nvSpPr>
          <p:spPr bwMode="auto">
            <a:xfrm>
              <a:off x="2730" y="3763"/>
              <a:ext cx="23" cy="23"/>
            </a:xfrm>
            <a:prstGeom prst="ellipse">
              <a:avLst/>
            </a:prstGeom>
            <a:solidFill>
              <a:srgbClr val="CC66FF"/>
            </a:solidFill>
            <a:ln w="9525">
              <a:noFill/>
              <a:round/>
              <a:headEnd/>
              <a:tailEnd/>
            </a:ln>
            <a:effectLst/>
          </p:spPr>
          <p:txBody>
            <a:bodyPr wrap="none" anchor="ctr"/>
            <a:lstStyle/>
            <a:p>
              <a:endParaRPr lang="en-US"/>
            </a:p>
          </p:txBody>
        </p:sp>
        <p:sp>
          <p:nvSpPr>
            <p:cNvPr id="213" name="Oval 59"/>
            <p:cNvSpPr>
              <a:spLocks noChangeAspect="1" noChangeArrowheads="1"/>
            </p:cNvSpPr>
            <p:nvPr/>
          </p:nvSpPr>
          <p:spPr bwMode="auto">
            <a:xfrm>
              <a:off x="2962" y="3718"/>
              <a:ext cx="23" cy="23"/>
            </a:xfrm>
            <a:prstGeom prst="ellipse">
              <a:avLst/>
            </a:prstGeom>
            <a:solidFill>
              <a:srgbClr val="CC66FF"/>
            </a:solidFill>
            <a:ln w="9525">
              <a:noFill/>
              <a:round/>
              <a:headEnd/>
              <a:tailEnd/>
            </a:ln>
            <a:effectLst/>
          </p:spPr>
          <p:txBody>
            <a:bodyPr wrap="none" anchor="ctr"/>
            <a:lstStyle/>
            <a:p>
              <a:endParaRPr lang="en-US"/>
            </a:p>
          </p:txBody>
        </p:sp>
        <p:sp>
          <p:nvSpPr>
            <p:cNvPr id="214" name="Oval 60"/>
            <p:cNvSpPr>
              <a:spLocks noChangeAspect="1" noChangeArrowheads="1"/>
            </p:cNvSpPr>
            <p:nvPr/>
          </p:nvSpPr>
          <p:spPr bwMode="auto">
            <a:xfrm>
              <a:off x="2935" y="3725"/>
              <a:ext cx="23" cy="23"/>
            </a:xfrm>
            <a:prstGeom prst="ellipse">
              <a:avLst/>
            </a:prstGeom>
            <a:solidFill>
              <a:srgbClr val="CC66FF"/>
            </a:solidFill>
            <a:ln w="9525">
              <a:noFill/>
              <a:round/>
              <a:headEnd/>
              <a:tailEnd/>
            </a:ln>
            <a:effectLst/>
          </p:spPr>
          <p:txBody>
            <a:bodyPr wrap="none" anchor="ctr"/>
            <a:lstStyle/>
            <a:p>
              <a:endParaRPr lang="en-US"/>
            </a:p>
          </p:txBody>
        </p:sp>
        <p:sp>
          <p:nvSpPr>
            <p:cNvPr id="215" name="Oval 61"/>
            <p:cNvSpPr>
              <a:spLocks noChangeAspect="1" noChangeArrowheads="1"/>
            </p:cNvSpPr>
            <p:nvPr/>
          </p:nvSpPr>
          <p:spPr bwMode="auto">
            <a:xfrm>
              <a:off x="2979" y="3794"/>
              <a:ext cx="23" cy="23"/>
            </a:xfrm>
            <a:prstGeom prst="ellipse">
              <a:avLst/>
            </a:prstGeom>
            <a:solidFill>
              <a:srgbClr val="CC66FF"/>
            </a:solidFill>
            <a:ln w="9525">
              <a:noFill/>
              <a:round/>
              <a:headEnd/>
              <a:tailEnd/>
            </a:ln>
            <a:effectLst/>
          </p:spPr>
          <p:txBody>
            <a:bodyPr wrap="none" anchor="ctr"/>
            <a:lstStyle/>
            <a:p>
              <a:endParaRPr lang="en-US"/>
            </a:p>
          </p:txBody>
        </p:sp>
        <p:sp>
          <p:nvSpPr>
            <p:cNvPr id="216" name="Freeform 62"/>
            <p:cNvSpPr>
              <a:spLocks noChangeAspect="1"/>
            </p:cNvSpPr>
            <p:nvPr/>
          </p:nvSpPr>
          <p:spPr bwMode="auto">
            <a:xfrm>
              <a:off x="2703" y="3573"/>
              <a:ext cx="147" cy="141"/>
            </a:xfrm>
            <a:custGeom>
              <a:avLst/>
              <a:gdLst/>
              <a:ahLst/>
              <a:cxnLst>
                <a:cxn ang="0">
                  <a:pos x="147" y="12"/>
                </a:cxn>
                <a:cxn ang="0">
                  <a:pos x="19" y="141"/>
                </a:cxn>
                <a:cxn ang="0">
                  <a:pos x="147" y="12"/>
                </a:cxn>
              </a:cxnLst>
              <a:rect l="0" t="0" r="r" b="b"/>
              <a:pathLst>
                <a:path w="147" h="141">
                  <a:moveTo>
                    <a:pt x="147" y="12"/>
                  </a:moveTo>
                  <a:cubicBezTo>
                    <a:pt x="103" y="0"/>
                    <a:pt x="0" y="63"/>
                    <a:pt x="19" y="141"/>
                  </a:cubicBezTo>
                  <a:cubicBezTo>
                    <a:pt x="21" y="64"/>
                    <a:pt x="97" y="19"/>
                    <a:pt x="147" y="12"/>
                  </a:cubicBezTo>
                  <a:close/>
                </a:path>
              </a:pathLst>
            </a:custGeom>
            <a:solidFill>
              <a:srgbClr val="FFFFFF"/>
            </a:solidFill>
            <a:ln w="9525">
              <a:noFill/>
              <a:round/>
              <a:headEnd/>
              <a:tailEnd/>
            </a:ln>
          </p:spPr>
          <p:txBody>
            <a:bodyPr/>
            <a:lstStyle/>
            <a:p>
              <a:endParaRPr lang="en-US"/>
            </a:p>
          </p:txBody>
        </p:sp>
      </p:grpSp>
      <p:pic>
        <p:nvPicPr>
          <p:cNvPr id="217" name="Picture 2" descr="Znalezione obrazy dla zapytania postinfectious glomerulonephritis"/>
          <p:cNvPicPr>
            <a:picLocks noChangeAspect="1" noChangeArrowheads="1"/>
          </p:cNvPicPr>
          <p:nvPr/>
        </p:nvPicPr>
        <p:blipFill rotWithShape="1">
          <a:blip r:embed="rId7">
            <a:extLst>
              <a:ext uri="{28A0092B-C50C-407E-A947-70E740481C1C}">
                <a14:useLocalDpi xmlns:a14="http://schemas.microsoft.com/office/drawing/2010/main" val="0"/>
              </a:ext>
            </a:extLst>
          </a:blip>
          <a:srcRect l="11604" r="9023" b="2946"/>
          <a:stretch/>
        </p:blipFill>
        <p:spPr bwMode="auto">
          <a:xfrm>
            <a:off x="6619922" y="1243794"/>
            <a:ext cx="2934730" cy="2457060"/>
          </a:xfrm>
          <a:prstGeom prst="rect">
            <a:avLst/>
          </a:prstGeom>
          <a:noFill/>
          <a:extLst>
            <a:ext uri="{909E8E84-426E-40DD-AFC4-6F175D3DCCD1}">
              <a14:hiddenFill xmlns:a14="http://schemas.microsoft.com/office/drawing/2010/main">
                <a:solidFill>
                  <a:srgbClr val="FFFFFF"/>
                </a:solidFill>
              </a14:hiddenFill>
            </a:ext>
          </a:extLst>
        </p:spPr>
      </p:pic>
      <p:sp>
        <p:nvSpPr>
          <p:cNvPr id="218" name="Flowchart: Connector 217"/>
          <p:cNvSpPr/>
          <p:nvPr/>
        </p:nvSpPr>
        <p:spPr>
          <a:xfrm>
            <a:off x="8397133" y="1656729"/>
            <a:ext cx="710513" cy="54564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16915" y="62467"/>
            <a:ext cx="11228637" cy="769441"/>
          </a:xfrm>
          <a:prstGeom prst="rect">
            <a:avLst/>
          </a:prstGeom>
        </p:spPr>
        <p:txBody>
          <a:bodyPr wrap="square">
            <a:spAutoFit/>
          </a:bodyPr>
          <a:lstStyle/>
          <a:p>
            <a:r>
              <a:rPr lang="en-US" altLang="en-US" sz="4400" dirty="0" smtClean="0">
                <a:solidFill>
                  <a:srgbClr val="A2204B"/>
                </a:solidFill>
              </a:rPr>
              <a:t>Circulating Immune complexes - human disease</a:t>
            </a:r>
            <a:endParaRPr lang="en-US" sz="4400" dirty="0"/>
          </a:p>
        </p:txBody>
      </p:sp>
      <p:sp>
        <p:nvSpPr>
          <p:cNvPr id="2" name="Slide Number Placeholder 1"/>
          <p:cNvSpPr>
            <a:spLocks noGrp="1"/>
          </p:cNvSpPr>
          <p:nvPr>
            <p:ph type="sldNum" sz="quarter" idx="12"/>
          </p:nvPr>
        </p:nvSpPr>
        <p:spPr/>
        <p:txBody>
          <a:bodyPr/>
          <a:lstStyle/>
          <a:p>
            <a:fld id="{28A9F5CF-8439-4EA8-BB16-A2FBA1A87F1A}" type="slidenum">
              <a:rPr lang="en-US" smtClean="0"/>
              <a:pPr/>
              <a:t>25</a:t>
            </a:fld>
            <a:endParaRPr lang="en-US"/>
          </a:p>
        </p:txBody>
      </p:sp>
    </p:spTree>
    <p:custDataLst>
      <p:tags r:id="rId1"/>
    </p:custDataLst>
    <p:extLst>
      <p:ext uri="{BB962C8B-B14F-4D97-AF65-F5344CB8AC3E}">
        <p14:creationId xmlns:p14="http://schemas.microsoft.com/office/powerpoint/2010/main" val="13157628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Box 2"/>
          <p:cNvSpPr txBox="1">
            <a:spLocks noChangeArrowheads="1"/>
          </p:cNvSpPr>
          <p:nvPr/>
        </p:nvSpPr>
        <p:spPr bwMode="auto">
          <a:xfrm>
            <a:off x="1295400" y="762000"/>
            <a:ext cx="9677400"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dirty="0">
                <a:latin typeface="+mn-lt"/>
              </a:rPr>
              <a:t>Clinical syndrome: </a:t>
            </a:r>
            <a:r>
              <a:rPr lang="en-US" altLang="en-US" sz="4400" dirty="0">
                <a:solidFill>
                  <a:srgbClr val="FF0000"/>
                </a:solidFill>
                <a:latin typeface="+mn-lt"/>
              </a:rPr>
              <a:t>hematuria, </a:t>
            </a:r>
            <a:endParaRPr lang="en-US" altLang="en-US" sz="4400" dirty="0" smtClean="0">
              <a:solidFill>
                <a:srgbClr val="FF0000"/>
              </a:solidFill>
              <a:latin typeface="+mn-lt"/>
            </a:endParaRPr>
          </a:p>
          <a:p>
            <a:pPr>
              <a:spcBef>
                <a:spcPct val="0"/>
              </a:spcBef>
              <a:buFontTx/>
              <a:buNone/>
            </a:pPr>
            <a:r>
              <a:rPr lang="en-US" altLang="en-US" sz="4400" dirty="0" smtClean="0">
                <a:latin typeface="+mn-lt"/>
              </a:rPr>
              <a:t>hallmark </a:t>
            </a:r>
            <a:r>
              <a:rPr lang="en-US" altLang="en-US" sz="4400" dirty="0">
                <a:latin typeface="+mn-lt"/>
              </a:rPr>
              <a:t>of the NEPHR</a:t>
            </a:r>
            <a:r>
              <a:rPr lang="en-US" altLang="en-US" sz="4400" b="1" dirty="0">
                <a:solidFill>
                  <a:srgbClr val="FF0000"/>
                </a:solidFill>
                <a:latin typeface="+mn-lt"/>
              </a:rPr>
              <a:t>I</a:t>
            </a:r>
            <a:r>
              <a:rPr lang="en-US" altLang="en-US" sz="4400" dirty="0">
                <a:latin typeface="+mn-lt"/>
              </a:rPr>
              <a:t>TIC SYNDROME</a:t>
            </a:r>
          </a:p>
          <a:p>
            <a:pPr>
              <a:spcBef>
                <a:spcPct val="0"/>
              </a:spcBef>
              <a:buFontTx/>
              <a:buNone/>
            </a:pPr>
            <a:r>
              <a:rPr lang="en-US" altLang="en-US" sz="1800" dirty="0" smtClean="0">
                <a:latin typeface="+mn-lt"/>
              </a:rPr>
              <a:t>also mild proteinuria, edema, renal failure, hypertension (HTN).</a:t>
            </a:r>
          </a:p>
          <a:p>
            <a:pPr>
              <a:spcBef>
                <a:spcPct val="0"/>
              </a:spcBef>
              <a:buFontTx/>
              <a:buNone/>
            </a:pPr>
            <a:endParaRPr lang="en-US" altLang="en-US" sz="1800" dirty="0">
              <a:latin typeface="+mn-lt"/>
            </a:endParaRPr>
          </a:p>
          <a:p>
            <a:pPr>
              <a:spcBef>
                <a:spcPct val="0"/>
              </a:spcBef>
              <a:buFontTx/>
              <a:buNone/>
            </a:pPr>
            <a:r>
              <a:rPr lang="en-US" altLang="en-US" sz="1800" dirty="0">
                <a:latin typeface="+mn-lt"/>
              </a:rPr>
              <a:t> </a:t>
            </a:r>
          </a:p>
          <a:p>
            <a:pPr>
              <a:spcBef>
                <a:spcPct val="0"/>
              </a:spcBef>
              <a:buFontTx/>
              <a:buNone/>
            </a:pPr>
            <a:r>
              <a:rPr lang="en-US" altLang="en-US" sz="1800" dirty="0">
                <a:latin typeface="+mn-lt"/>
              </a:rPr>
              <a:t>What can be the outcome of the inflammatory response?  </a:t>
            </a:r>
          </a:p>
          <a:p>
            <a:pPr>
              <a:spcBef>
                <a:spcPct val="0"/>
              </a:spcBef>
              <a:buFontTx/>
              <a:buNone/>
            </a:pPr>
            <a:endParaRPr lang="en-US" altLang="en-US" sz="1800" dirty="0">
              <a:latin typeface="+mn-lt"/>
            </a:endParaRPr>
          </a:p>
          <a:p>
            <a:pPr>
              <a:spcBef>
                <a:spcPct val="0"/>
              </a:spcBef>
              <a:buFontTx/>
              <a:buNone/>
            </a:pPr>
            <a:r>
              <a:rPr lang="en-US" altLang="en-US" sz="1800" dirty="0">
                <a:latin typeface="+mn-lt"/>
              </a:rPr>
              <a:t>Degradation of immune complexes by neutrophils, monocytes/macrophages and mesangial cells leads to healing phase with complete resolution in most patients, in particular in children</a:t>
            </a:r>
          </a:p>
        </p:txBody>
      </p:sp>
      <p:pic>
        <p:nvPicPr>
          <p:cNvPr id="35844" name="Picture 2" descr="9bbmapAsset"/>
          <p:cNvPicPr>
            <a:picLocks noChangeAspect="1" noChangeArrowheads="1"/>
          </p:cNvPicPr>
          <p:nvPr/>
        </p:nvPicPr>
        <p:blipFill>
          <a:blip r:embed="rId3" cstate="print">
            <a:extLst>
              <a:ext uri="{28A0092B-C50C-407E-A947-70E740481C1C}">
                <a14:useLocalDpi xmlns:a14="http://schemas.microsoft.com/office/drawing/2010/main" val="0"/>
              </a:ext>
            </a:extLst>
          </a:blip>
          <a:srcRect l="52658" r="4054" b="55421"/>
          <a:stretch>
            <a:fillRect/>
          </a:stretch>
        </p:blipFill>
        <p:spPr bwMode="auto">
          <a:xfrm>
            <a:off x="2623100" y="4424541"/>
            <a:ext cx="2028092"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846" name="Straight Arrow Connector 6"/>
          <p:cNvCxnSpPr>
            <a:cxnSpLocks noChangeShapeType="1"/>
          </p:cNvCxnSpPr>
          <p:nvPr/>
        </p:nvCxnSpPr>
        <p:spPr bwMode="auto">
          <a:xfrm>
            <a:off x="4876800" y="5105400"/>
            <a:ext cx="1219200" cy="0"/>
          </a:xfrm>
          <a:prstGeom prst="straightConnector1">
            <a:avLst/>
          </a:prstGeom>
          <a:noFill/>
          <a:ln w="571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Oval 1"/>
          <p:cNvSpPr/>
          <p:nvPr/>
        </p:nvSpPr>
        <p:spPr>
          <a:xfrm>
            <a:off x="6249896" y="1555022"/>
            <a:ext cx="650643" cy="5744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636" t="11606" r="15286" b="37846"/>
          <a:stretch/>
        </p:blipFill>
        <p:spPr bwMode="auto">
          <a:xfrm>
            <a:off x="6249896" y="4424541"/>
            <a:ext cx="2110154" cy="176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a:grpSpLocks/>
          </p:cNvGrpSpPr>
          <p:nvPr/>
        </p:nvGrpSpPr>
        <p:grpSpPr>
          <a:xfrm>
            <a:off x="10319888" y="4919246"/>
            <a:ext cx="1920240" cy="1920240"/>
            <a:chOff x="10098503" y="4523874"/>
            <a:chExt cx="2164937" cy="2357045"/>
          </a:xfrm>
        </p:grpSpPr>
        <p:sp>
          <p:nvSpPr>
            <p:cNvPr id="14" name="Right Triangle 13"/>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5" name="Straight Connector 14"/>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grpSp>
        <p:nvGrpSpPr>
          <p:cNvPr id="8" name="Group 7"/>
          <p:cNvGrpSpPr>
            <a:grpSpLocks/>
          </p:cNvGrpSpPr>
          <p:nvPr/>
        </p:nvGrpSpPr>
        <p:grpSpPr>
          <a:xfrm rot="16200000" flipV="1">
            <a:off x="0" y="-73047"/>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28A9F5CF-8439-4EA8-BB16-A2FBA1A87F1A}" type="slidenum">
              <a:rPr lang="en-US" smtClean="0"/>
              <a:pPr/>
              <a:t>26</a:t>
            </a:fld>
            <a:endParaRPr lang="en-US"/>
          </a:p>
        </p:txBody>
      </p:sp>
    </p:spTree>
    <p:custDataLst>
      <p:tags r:id="rId1"/>
    </p:custDataLst>
    <p:extLst>
      <p:ext uri="{BB962C8B-B14F-4D97-AF65-F5344CB8AC3E}">
        <p14:creationId xmlns:p14="http://schemas.microsoft.com/office/powerpoint/2010/main" val="227868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le0043"/>
          <p:cNvPicPr>
            <a:picLocks noChangeAspect="1" noChangeArrowheads="1"/>
          </p:cNvPicPr>
          <p:nvPr/>
        </p:nvPicPr>
        <p:blipFill>
          <a:blip r:embed="rId2" cstate="print">
            <a:extLst>
              <a:ext uri="{28A0092B-C50C-407E-A947-70E740481C1C}">
                <a14:useLocalDpi xmlns:a14="http://schemas.microsoft.com/office/drawing/2010/main" val="0"/>
              </a:ext>
            </a:extLst>
          </a:blip>
          <a:srcRect l="28168" t="27837" r="2782" b="30411"/>
          <a:stretch>
            <a:fillRect/>
          </a:stretch>
        </p:blipFill>
        <p:spPr bwMode="auto">
          <a:xfrm>
            <a:off x="3192161" y="1320119"/>
            <a:ext cx="43799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4" name="Picture 3" descr="bbmapAsset"/>
          <p:cNvPicPr>
            <a:picLocks noChangeAspect="1" noChangeArrowheads="1"/>
          </p:cNvPicPr>
          <p:nvPr/>
        </p:nvPicPr>
        <p:blipFill>
          <a:blip r:embed="rId3" cstate="print">
            <a:extLst>
              <a:ext uri="{28A0092B-C50C-407E-A947-70E740481C1C}">
                <a14:useLocalDpi xmlns:a14="http://schemas.microsoft.com/office/drawing/2010/main" val="0"/>
              </a:ext>
            </a:extLst>
          </a:blip>
          <a:srcRect l="14462" r="10339"/>
          <a:stretch>
            <a:fillRect/>
          </a:stretch>
        </p:blipFill>
        <p:spPr bwMode="auto">
          <a:xfrm>
            <a:off x="611062" y="1342171"/>
            <a:ext cx="2523435" cy="31021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re131"/>
          <p:cNvPicPr>
            <a:picLocks noChangeAspect="1" noChangeArrowheads="1"/>
          </p:cNvPicPr>
          <p:nvPr/>
        </p:nvPicPr>
        <p:blipFill>
          <a:blip r:embed="rId4" cstate="print">
            <a:extLst>
              <a:ext uri="{28A0092B-C50C-407E-A947-70E740481C1C}">
                <a14:useLocalDpi xmlns:a14="http://schemas.microsoft.com/office/drawing/2010/main" val="0"/>
              </a:ext>
            </a:extLst>
          </a:blip>
          <a:srcRect l="20937"/>
          <a:stretch>
            <a:fillRect/>
          </a:stretch>
        </p:blipFill>
        <p:spPr bwMode="auto">
          <a:xfrm>
            <a:off x="7629738" y="1331145"/>
            <a:ext cx="3992323" cy="31242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562690" y="328135"/>
            <a:ext cx="8268738" cy="769441"/>
          </a:xfrm>
          <a:prstGeom prst="rect">
            <a:avLst/>
          </a:prstGeom>
        </p:spPr>
        <p:txBody>
          <a:bodyPr wrap="none">
            <a:spAutoFit/>
          </a:bodyPr>
          <a:lstStyle/>
          <a:p>
            <a:r>
              <a:rPr lang="en-US" altLang="en-US" sz="4400" i="1" dirty="0">
                <a:solidFill>
                  <a:srgbClr val="A2204B"/>
                </a:solidFill>
              </a:rPr>
              <a:t>In-situ</a:t>
            </a:r>
            <a:r>
              <a:rPr lang="en-US" altLang="en-US" sz="4400" dirty="0">
                <a:solidFill>
                  <a:srgbClr val="A2204B"/>
                </a:solidFill>
              </a:rPr>
              <a:t> immune complex formation:</a:t>
            </a:r>
            <a:endParaRPr lang="en-US" sz="4400" dirty="0"/>
          </a:p>
        </p:txBody>
      </p:sp>
      <p:sp>
        <p:nvSpPr>
          <p:cNvPr id="7" name="Rectangle 6"/>
          <p:cNvSpPr/>
          <p:nvPr/>
        </p:nvSpPr>
        <p:spPr>
          <a:xfrm>
            <a:off x="539577" y="4434192"/>
            <a:ext cx="2656706" cy="646331"/>
          </a:xfrm>
          <a:prstGeom prst="rect">
            <a:avLst/>
          </a:prstGeom>
        </p:spPr>
        <p:txBody>
          <a:bodyPr wrap="square">
            <a:spAutoFit/>
          </a:bodyPr>
          <a:lstStyle/>
          <a:p>
            <a:pPr>
              <a:spcBef>
                <a:spcPct val="0"/>
              </a:spcBef>
              <a:buFontTx/>
              <a:buNone/>
            </a:pPr>
            <a:r>
              <a:rPr lang="en-US" altLang="en-US" dirty="0"/>
              <a:t>Electron </a:t>
            </a:r>
            <a:r>
              <a:rPr lang="en-US" altLang="en-US" dirty="0" smtClean="0"/>
              <a:t>microscopy -</a:t>
            </a:r>
            <a:endParaRPr lang="en-US" altLang="en-US" dirty="0"/>
          </a:p>
          <a:p>
            <a:pPr>
              <a:spcBef>
                <a:spcPct val="0"/>
              </a:spcBef>
              <a:buFontTx/>
              <a:buNone/>
            </a:pPr>
            <a:r>
              <a:rPr lang="en-US" altLang="en-US" dirty="0" smtClean="0"/>
              <a:t>normal</a:t>
            </a:r>
            <a:endParaRPr lang="en-US" dirty="0"/>
          </a:p>
        </p:txBody>
      </p:sp>
      <p:sp>
        <p:nvSpPr>
          <p:cNvPr id="8" name="Rectangle 7"/>
          <p:cNvSpPr/>
          <p:nvPr/>
        </p:nvSpPr>
        <p:spPr>
          <a:xfrm>
            <a:off x="3208640" y="4428010"/>
            <a:ext cx="4190440" cy="646331"/>
          </a:xfrm>
          <a:prstGeom prst="rect">
            <a:avLst/>
          </a:prstGeom>
        </p:spPr>
        <p:txBody>
          <a:bodyPr wrap="square">
            <a:spAutoFit/>
          </a:bodyPr>
          <a:lstStyle/>
          <a:p>
            <a:pPr>
              <a:spcBef>
                <a:spcPct val="0"/>
              </a:spcBef>
              <a:buFontTx/>
              <a:buNone/>
            </a:pPr>
            <a:r>
              <a:rPr lang="en-US" altLang="en-US" dirty="0"/>
              <a:t>Electron </a:t>
            </a:r>
            <a:r>
              <a:rPr lang="en-US" altLang="en-US" dirty="0" smtClean="0"/>
              <a:t>microscopy - disease:</a:t>
            </a:r>
          </a:p>
          <a:p>
            <a:pPr>
              <a:spcBef>
                <a:spcPct val="0"/>
              </a:spcBef>
              <a:buFontTx/>
              <a:buNone/>
            </a:pPr>
            <a:r>
              <a:rPr lang="en-US" altLang="en-US" dirty="0" err="1"/>
              <a:t>s</a:t>
            </a:r>
            <a:r>
              <a:rPr lang="en-US" altLang="en-US" dirty="0" err="1" smtClean="0"/>
              <a:t>ubepithelial</a:t>
            </a:r>
            <a:r>
              <a:rPr lang="en-US" altLang="en-US" dirty="0" smtClean="0"/>
              <a:t> electron dense deposits</a:t>
            </a:r>
            <a:endParaRPr lang="en-US" altLang="en-US" dirty="0"/>
          </a:p>
        </p:txBody>
      </p:sp>
      <p:sp>
        <p:nvSpPr>
          <p:cNvPr id="9" name="Rectangle 8"/>
          <p:cNvSpPr/>
          <p:nvPr/>
        </p:nvSpPr>
        <p:spPr>
          <a:xfrm>
            <a:off x="7533518" y="4437793"/>
            <a:ext cx="4551390" cy="1200329"/>
          </a:xfrm>
          <a:prstGeom prst="rect">
            <a:avLst/>
          </a:prstGeom>
        </p:spPr>
        <p:txBody>
          <a:bodyPr wrap="square">
            <a:spAutoFit/>
          </a:bodyPr>
          <a:lstStyle/>
          <a:p>
            <a:pPr>
              <a:spcBef>
                <a:spcPct val="0"/>
              </a:spcBef>
              <a:buFontTx/>
              <a:buNone/>
            </a:pPr>
            <a:r>
              <a:rPr lang="en-US" altLang="en-US" dirty="0"/>
              <a:t>I</a:t>
            </a:r>
            <a:r>
              <a:rPr lang="en-US" altLang="en-US" dirty="0" smtClean="0"/>
              <a:t>mmunoglobulin </a:t>
            </a:r>
            <a:r>
              <a:rPr lang="en-US" altLang="en-US" dirty="0"/>
              <a:t>IgG (antibody) </a:t>
            </a:r>
            <a:r>
              <a:rPr lang="en-US" altLang="en-US" dirty="0" smtClean="0"/>
              <a:t>deposits </a:t>
            </a:r>
            <a:r>
              <a:rPr lang="en-US" altLang="en-US" dirty="0"/>
              <a:t>are seen as small </a:t>
            </a:r>
            <a:r>
              <a:rPr lang="en-US" altLang="en-US" dirty="0" smtClean="0"/>
              <a:t>granules </a:t>
            </a:r>
            <a:r>
              <a:rPr lang="en-US" altLang="en-US" dirty="0"/>
              <a:t>along glomerular capillary wall </a:t>
            </a:r>
            <a:r>
              <a:rPr lang="en-US" altLang="en-US" dirty="0" smtClean="0"/>
              <a:t>(</a:t>
            </a:r>
            <a:r>
              <a:rPr lang="en-US" altLang="en-US" dirty="0"/>
              <a:t>white </a:t>
            </a:r>
            <a:r>
              <a:rPr lang="en-US" altLang="en-US" dirty="0" smtClean="0"/>
              <a:t>arrow) on </a:t>
            </a:r>
            <a:r>
              <a:rPr lang="en-US" altLang="en-US" dirty="0" err="1" smtClean="0"/>
              <a:t>immuno</a:t>
            </a:r>
            <a:r>
              <a:rPr lang="en-US" altLang="en-US" dirty="0" smtClean="0"/>
              <a:t> stain</a:t>
            </a:r>
          </a:p>
          <a:p>
            <a:pPr>
              <a:spcBef>
                <a:spcPct val="0"/>
              </a:spcBef>
              <a:buFontTx/>
              <a:buNone/>
            </a:pPr>
            <a:r>
              <a:rPr lang="en-US" altLang="en-US" dirty="0" smtClean="0"/>
              <a:t>Stain for complement is also positive</a:t>
            </a:r>
            <a:endParaRPr lang="en-US" altLang="en-US" dirty="0"/>
          </a:p>
        </p:txBody>
      </p:sp>
      <p:sp>
        <p:nvSpPr>
          <p:cNvPr id="10" name="Rectangle 9"/>
          <p:cNvSpPr/>
          <p:nvPr/>
        </p:nvSpPr>
        <p:spPr>
          <a:xfrm>
            <a:off x="704335" y="5733711"/>
            <a:ext cx="11145795" cy="923330"/>
          </a:xfrm>
          <a:prstGeom prst="rect">
            <a:avLst/>
          </a:prstGeom>
        </p:spPr>
        <p:txBody>
          <a:bodyPr wrap="square">
            <a:spAutoFit/>
          </a:bodyPr>
          <a:lstStyle/>
          <a:p>
            <a:pPr>
              <a:spcBef>
                <a:spcPct val="0"/>
              </a:spcBef>
              <a:buFontTx/>
              <a:buNone/>
              <a:defRPr/>
            </a:pPr>
            <a:r>
              <a:rPr lang="en-US" altLang="en-US" dirty="0">
                <a:latin typeface="Calibri" panose="020F0502020204030204" pitchFamily="34" charset="0"/>
              </a:rPr>
              <a:t>Reaction of antibody with an antigen on basal surface of epithelial </a:t>
            </a:r>
            <a:r>
              <a:rPr lang="en-US" altLang="en-US" dirty="0" smtClean="0">
                <a:latin typeface="Calibri" panose="020F0502020204030204" pitchFamily="34" charset="0"/>
              </a:rPr>
              <a:t>cells with in-situ formation of immune complexes</a:t>
            </a:r>
            <a:endParaRPr lang="en-US" altLang="en-US" dirty="0">
              <a:latin typeface="Calibri" panose="020F0502020204030204" pitchFamily="34" charset="0"/>
            </a:endParaRPr>
          </a:p>
          <a:p>
            <a:pPr marL="285750" indent="-285750">
              <a:spcBef>
                <a:spcPct val="0"/>
              </a:spcBef>
              <a:defRPr/>
            </a:pPr>
            <a:r>
              <a:rPr lang="en-US" altLang="en-US" dirty="0" smtClean="0">
                <a:latin typeface="Calibri" panose="020F0502020204030204" pitchFamily="34" charset="0"/>
              </a:rPr>
              <a:t>(seen as electron </a:t>
            </a:r>
            <a:r>
              <a:rPr lang="en-US" altLang="en-US" dirty="0">
                <a:latin typeface="Calibri" panose="020F0502020204030204" pitchFamily="34" charset="0"/>
              </a:rPr>
              <a:t>dense </a:t>
            </a:r>
            <a:r>
              <a:rPr lang="en-US" altLang="en-US" dirty="0" smtClean="0">
                <a:latin typeface="Calibri" panose="020F0502020204030204" pitchFamily="34" charset="0"/>
              </a:rPr>
              <a:t>deposits         ) </a:t>
            </a:r>
            <a:r>
              <a:rPr lang="en-US" altLang="en-US" dirty="0">
                <a:latin typeface="Calibri" panose="020F0502020204030204" pitchFamily="34" charset="0"/>
              </a:rPr>
              <a:t>under epithelial cells (sub-epithelial</a:t>
            </a:r>
            <a:r>
              <a:rPr lang="en-US" altLang="en-US" dirty="0" smtClean="0">
                <a:latin typeface="Calibri" panose="020F0502020204030204" pitchFamily="34" charset="0"/>
              </a:rPr>
              <a:t>) leads to </a:t>
            </a:r>
            <a:r>
              <a:rPr lang="en-US" altLang="en-US" dirty="0">
                <a:latin typeface="Calibri" panose="020F0502020204030204" pitchFamily="34" charset="0"/>
              </a:rPr>
              <a:t>loss of slit </a:t>
            </a:r>
            <a:r>
              <a:rPr lang="en-US" altLang="en-US" dirty="0" smtClean="0">
                <a:latin typeface="Calibri" panose="020F0502020204030204" pitchFamily="34" charset="0"/>
              </a:rPr>
              <a:t>diaphragms and</a:t>
            </a:r>
            <a:endParaRPr lang="en-US" altLang="en-US" dirty="0">
              <a:latin typeface="Calibri" panose="020F0502020204030204" pitchFamily="34" charset="0"/>
            </a:endParaRPr>
          </a:p>
          <a:p>
            <a:pPr marL="285750" indent="-285750">
              <a:spcBef>
                <a:spcPct val="0"/>
              </a:spcBef>
              <a:defRPr/>
            </a:pPr>
            <a:r>
              <a:rPr lang="en-US" altLang="en-US" dirty="0">
                <a:latin typeface="Calibri" panose="020F0502020204030204" pitchFamily="34" charset="0"/>
              </a:rPr>
              <a:t>effacement (“fusion”) of the epithelial cell foot processes </a:t>
            </a:r>
            <a:r>
              <a:rPr lang="en-US" altLang="en-US" dirty="0" smtClean="0">
                <a:latin typeface="Calibri" panose="020F0502020204030204" pitchFamily="34" charset="0"/>
              </a:rPr>
              <a:t>resulting in increased permeability with PROTEINURIA</a:t>
            </a:r>
            <a:endParaRPr lang="en-US" altLang="en-US" dirty="0">
              <a:latin typeface="Calibri" panose="020F0502020204030204" pitchFamily="34" charset="0"/>
            </a:endParaRPr>
          </a:p>
        </p:txBody>
      </p:sp>
      <p:sp>
        <p:nvSpPr>
          <p:cNvPr id="12" name="Rectangle 11"/>
          <p:cNvSpPr/>
          <p:nvPr/>
        </p:nvSpPr>
        <p:spPr>
          <a:xfrm>
            <a:off x="2996" y="3293758"/>
            <a:ext cx="1534459" cy="369332"/>
          </a:xfrm>
          <a:prstGeom prst="rect">
            <a:avLst/>
          </a:prstGeom>
        </p:spPr>
        <p:txBody>
          <a:bodyPr wrap="square">
            <a:spAutoFit/>
          </a:bodyPr>
          <a:lstStyle/>
          <a:p>
            <a:pPr>
              <a:spcBef>
                <a:spcPct val="0"/>
              </a:spcBef>
              <a:buFontTx/>
              <a:buNone/>
            </a:pPr>
            <a:r>
              <a:rPr lang="en-US" altLang="en-US" dirty="0"/>
              <a:t>Slit diaphragm</a:t>
            </a:r>
          </a:p>
        </p:txBody>
      </p:sp>
      <p:sp>
        <p:nvSpPr>
          <p:cNvPr id="13" name="5-Point Star 12"/>
          <p:cNvSpPr/>
          <p:nvPr/>
        </p:nvSpPr>
        <p:spPr bwMode="auto">
          <a:xfrm>
            <a:off x="3913179" y="3329715"/>
            <a:ext cx="381000" cy="333375"/>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a:lstStyle/>
          <a:p>
            <a:pPr>
              <a:defRPr/>
            </a:pPr>
            <a:endParaRPr lang="en-US">
              <a:latin typeface="Arial" charset="0"/>
            </a:endParaRPr>
          </a:p>
        </p:txBody>
      </p:sp>
      <p:sp>
        <p:nvSpPr>
          <p:cNvPr id="15" name="5-Point Star 14"/>
          <p:cNvSpPr/>
          <p:nvPr/>
        </p:nvSpPr>
        <p:spPr bwMode="auto">
          <a:xfrm>
            <a:off x="3521881" y="1838664"/>
            <a:ext cx="381000" cy="333375"/>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a:lstStyle/>
          <a:p>
            <a:pPr>
              <a:defRPr/>
            </a:pPr>
            <a:endParaRPr lang="en-US">
              <a:latin typeface="Arial" charset="0"/>
            </a:endParaRPr>
          </a:p>
        </p:txBody>
      </p:sp>
      <p:sp>
        <p:nvSpPr>
          <p:cNvPr id="16" name="5-Point Star 15"/>
          <p:cNvSpPr/>
          <p:nvPr/>
        </p:nvSpPr>
        <p:spPr bwMode="auto">
          <a:xfrm>
            <a:off x="3859633" y="6031727"/>
            <a:ext cx="381000" cy="333375"/>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a:lstStyle/>
          <a:p>
            <a:pPr>
              <a:defRPr/>
            </a:pPr>
            <a:endParaRPr lang="en-US">
              <a:latin typeface="Arial" charset="0"/>
            </a:endParaRPr>
          </a:p>
        </p:txBody>
      </p:sp>
      <p:sp>
        <p:nvSpPr>
          <p:cNvPr id="17" name="Rectangle 16"/>
          <p:cNvSpPr/>
          <p:nvPr/>
        </p:nvSpPr>
        <p:spPr>
          <a:xfrm>
            <a:off x="-58701" y="2564704"/>
            <a:ext cx="1373646" cy="369332"/>
          </a:xfrm>
          <a:prstGeom prst="rect">
            <a:avLst/>
          </a:prstGeom>
        </p:spPr>
        <p:txBody>
          <a:bodyPr wrap="none">
            <a:spAutoFit/>
          </a:bodyPr>
          <a:lstStyle/>
          <a:p>
            <a:pPr>
              <a:spcBef>
                <a:spcPct val="0"/>
              </a:spcBef>
              <a:buFontTx/>
              <a:buNone/>
            </a:pPr>
            <a:r>
              <a:rPr lang="en-US" altLang="en-US" dirty="0">
                <a:solidFill>
                  <a:srgbClr val="FF0000"/>
                </a:solidFill>
              </a:rPr>
              <a:t>Foot process</a:t>
            </a:r>
          </a:p>
        </p:txBody>
      </p:sp>
      <p:cxnSp>
        <p:nvCxnSpPr>
          <p:cNvPr id="18" name="Straight Arrow Connector 3"/>
          <p:cNvCxnSpPr>
            <a:cxnSpLocks noChangeShapeType="1"/>
          </p:cNvCxnSpPr>
          <p:nvPr/>
        </p:nvCxnSpPr>
        <p:spPr bwMode="auto">
          <a:xfrm flipV="1">
            <a:off x="8810368" y="3571760"/>
            <a:ext cx="620811" cy="801599"/>
          </a:xfrm>
          <a:prstGeom prst="straightConnector1">
            <a:avLst/>
          </a:prstGeom>
          <a:noFill/>
          <a:ln w="9525" algn="ctr">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Slide Number Placeholder 10"/>
          <p:cNvSpPr>
            <a:spLocks noGrp="1"/>
          </p:cNvSpPr>
          <p:nvPr>
            <p:ph type="sldNum" sz="quarter" idx="12"/>
          </p:nvPr>
        </p:nvSpPr>
        <p:spPr/>
        <p:txBody>
          <a:bodyPr/>
          <a:lstStyle/>
          <a:p>
            <a:fld id="{28A9F5CF-8439-4EA8-BB16-A2FBA1A87F1A}" type="slidenum">
              <a:rPr lang="en-US" smtClean="0"/>
              <a:pPr/>
              <a:t>27</a:t>
            </a:fld>
            <a:endParaRPr lang="en-US"/>
          </a:p>
        </p:txBody>
      </p:sp>
    </p:spTree>
    <p:extLst>
      <p:ext uri="{BB962C8B-B14F-4D97-AF65-F5344CB8AC3E}">
        <p14:creationId xmlns:p14="http://schemas.microsoft.com/office/powerpoint/2010/main" val="145256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p:cNvGrpSpPr>
          <p:nvPr/>
        </p:nvGrpSpPr>
        <p:grpSpPr>
          <a:xfrm>
            <a:off x="10319888" y="4919246"/>
            <a:ext cx="1920240" cy="1920240"/>
            <a:chOff x="10098503" y="4523874"/>
            <a:chExt cx="2164937" cy="2357045"/>
          </a:xfrm>
        </p:grpSpPr>
        <p:sp>
          <p:nvSpPr>
            <p:cNvPr id="13" name="Right Triangle 12"/>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4" name="Straight Connector 13"/>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pic>
        <p:nvPicPr>
          <p:cNvPr id="43010" name="Picture 5" descr="220px-Gaz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192259" y="3733253"/>
            <a:ext cx="205740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7" descr="220px-Tea_strain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4159" y="1308335"/>
            <a:ext cx="2095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4" name="Text Box 8"/>
          <p:cNvSpPr txBox="1">
            <a:spLocks noChangeArrowheads="1"/>
          </p:cNvSpPr>
          <p:nvPr/>
        </p:nvSpPr>
        <p:spPr bwMode="auto">
          <a:xfrm>
            <a:off x="1705971" y="3698150"/>
            <a:ext cx="4802725" cy="2308324"/>
          </a:xfrm>
          <a:prstGeom prst="rect">
            <a:avLst/>
          </a:prstGeom>
          <a:noFill/>
          <a:ln>
            <a:noFill/>
          </a:ln>
          <a:effectLs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u="sng" dirty="0" smtClean="0">
              <a:solidFill>
                <a:schemeClr val="bg1"/>
              </a:solidFill>
              <a:effectLst>
                <a:outerShdw blurRad="38100" dist="38100" dir="2700000" algn="tl">
                  <a:srgbClr val="C0C0C0"/>
                </a:outerShdw>
              </a:effectLst>
            </a:endParaRPr>
          </a:p>
          <a:p>
            <a:pPr>
              <a:defRPr/>
            </a:pPr>
            <a:r>
              <a:rPr lang="en-US" dirty="0" smtClean="0">
                <a:latin typeface="+mn-lt"/>
              </a:rPr>
              <a:t>Clinical: proteinuria </a:t>
            </a:r>
          </a:p>
          <a:p>
            <a:pPr>
              <a:defRPr/>
            </a:pPr>
            <a:r>
              <a:rPr lang="en-US" dirty="0" smtClean="0">
                <a:latin typeface="+mn-lt"/>
              </a:rPr>
              <a:t>(hallmark of NEPHR</a:t>
            </a:r>
            <a:r>
              <a:rPr lang="en-US" b="1" u="sng" dirty="0" smtClean="0">
                <a:solidFill>
                  <a:srgbClr val="0033CC"/>
                </a:solidFill>
                <a:latin typeface="+mn-lt"/>
              </a:rPr>
              <a:t>O</a:t>
            </a:r>
            <a:r>
              <a:rPr lang="en-US" dirty="0" smtClean="0">
                <a:latin typeface="+mn-lt"/>
              </a:rPr>
              <a:t>TIC syndrome:</a:t>
            </a:r>
          </a:p>
          <a:p>
            <a:pPr>
              <a:defRPr/>
            </a:pPr>
            <a:r>
              <a:rPr lang="en-US" dirty="0">
                <a:latin typeface="+mn-lt"/>
              </a:rPr>
              <a:t>h</a:t>
            </a:r>
            <a:r>
              <a:rPr lang="en-US" dirty="0" smtClean="0">
                <a:latin typeface="+mn-lt"/>
              </a:rPr>
              <a:t>eavy proteinuria, hypoalbuminemia, edema, ….)</a:t>
            </a:r>
          </a:p>
          <a:p>
            <a:pPr>
              <a:defRPr/>
            </a:pPr>
            <a:endParaRPr lang="en-US" dirty="0" smtClean="0">
              <a:latin typeface="+mn-lt"/>
            </a:endParaRPr>
          </a:p>
          <a:p>
            <a:pPr>
              <a:defRPr/>
            </a:pPr>
            <a:r>
              <a:rPr lang="en-US" dirty="0" smtClean="0">
                <a:latin typeface="+mn-lt"/>
              </a:rPr>
              <a:t>Human disease: membranous nephropathy</a:t>
            </a:r>
          </a:p>
          <a:p>
            <a:pPr>
              <a:defRPr/>
            </a:pPr>
            <a:endParaRPr lang="en-US" i="1" dirty="0"/>
          </a:p>
          <a:p>
            <a:pPr>
              <a:defRPr/>
            </a:pPr>
            <a:endParaRPr lang="en-US" i="1" dirty="0" smtClean="0"/>
          </a:p>
        </p:txBody>
      </p:sp>
      <p:sp>
        <p:nvSpPr>
          <p:cNvPr id="43013" name="Text Box 6"/>
          <p:cNvSpPr txBox="1">
            <a:spLocks noChangeArrowheads="1"/>
          </p:cNvSpPr>
          <p:nvPr/>
        </p:nvSpPr>
        <p:spPr bwMode="auto">
          <a:xfrm>
            <a:off x="939113" y="1081014"/>
            <a:ext cx="657365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71475" indent="-371475">
              <a:spcBef>
                <a:spcPct val="20000"/>
              </a:spcBef>
              <a:buChar char="•"/>
              <a:defRPr sz="3200">
                <a:solidFill>
                  <a:schemeClr val="tx1"/>
                </a:solidFill>
                <a:latin typeface="Arial" panose="020B0604020202020204" pitchFamily="34" charset="0"/>
              </a:defRPr>
            </a:lvl1pPr>
            <a:lvl2pPr marL="828675" indent="-37147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dirty="0"/>
          </a:p>
          <a:p>
            <a:pPr>
              <a:spcBef>
                <a:spcPct val="0"/>
              </a:spcBef>
              <a:buFontTx/>
              <a:buNone/>
            </a:pPr>
            <a:r>
              <a:rPr lang="en-US" altLang="en-US" sz="1800" dirty="0" smtClean="0">
                <a:latin typeface="+mn-lt"/>
              </a:rPr>
              <a:t>Sub-epithelial immune complexes = distal zone:</a:t>
            </a:r>
          </a:p>
          <a:p>
            <a:pPr>
              <a:spcBef>
                <a:spcPct val="0"/>
              </a:spcBef>
            </a:pPr>
            <a:r>
              <a:rPr lang="en-US" altLang="en-US" sz="1800" dirty="0" smtClean="0">
                <a:latin typeface="+mn-lt"/>
              </a:rPr>
              <a:t>no </a:t>
            </a:r>
            <a:r>
              <a:rPr lang="en-US" altLang="en-US" sz="1800" dirty="0">
                <a:latin typeface="+mn-lt"/>
              </a:rPr>
              <a:t>inflammatory </a:t>
            </a:r>
            <a:r>
              <a:rPr lang="en-US" altLang="en-US" sz="1800" dirty="0" smtClean="0">
                <a:latin typeface="+mn-lt"/>
              </a:rPr>
              <a:t>response, no </a:t>
            </a:r>
            <a:r>
              <a:rPr lang="en-US" altLang="en-US" sz="1800" dirty="0">
                <a:latin typeface="+mn-lt"/>
              </a:rPr>
              <a:t>“Swiss cheese” injury</a:t>
            </a:r>
          </a:p>
          <a:p>
            <a:pPr>
              <a:spcBef>
                <a:spcPct val="0"/>
              </a:spcBef>
            </a:pPr>
            <a:r>
              <a:rPr lang="en-US" altLang="en-US" sz="1800" dirty="0" smtClean="0">
                <a:latin typeface="+mn-lt"/>
              </a:rPr>
              <a:t>effacement of foot processes and loss </a:t>
            </a:r>
            <a:r>
              <a:rPr lang="en-US" altLang="en-US" sz="1800" dirty="0">
                <a:latin typeface="+mn-lt"/>
              </a:rPr>
              <a:t>of slit </a:t>
            </a:r>
            <a:r>
              <a:rPr lang="en-US" altLang="en-US" sz="1800" dirty="0" smtClean="0">
                <a:latin typeface="+mn-lt"/>
              </a:rPr>
              <a:t>diaphragms leads to increased permeability</a:t>
            </a:r>
            <a:endParaRPr lang="en-US" altLang="en-US" sz="1800" dirty="0">
              <a:latin typeface="+mn-lt"/>
            </a:endParaRPr>
          </a:p>
          <a:p>
            <a:pPr lvl="1">
              <a:spcBef>
                <a:spcPct val="0"/>
              </a:spcBef>
              <a:buFontTx/>
              <a:buNone/>
            </a:pPr>
            <a:endParaRPr lang="en-US" altLang="en-US" sz="1800" dirty="0">
              <a:latin typeface="+mn-lt"/>
            </a:endParaRPr>
          </a:p>
          <a:p>
            <a:pPr lvl="1">
              <a:spcBef>
                <a:spcPct val="0"/>
              </a:spcBef>
              <a:buFontTx/>
              <a:buNone/>
            </a:pPr>
            <a:r>
              <a:rPr lang="en-US" altLang="en-US" sz="1800" dirty="0">
                <a:latin typeface="+mn-lt"/>
              </a:rPr>
              <a:t>“gauze-like” or fine mesh effect → PROTEINURIA</a:t>
            </a:r>
          </a:p>
          <a:p>
            <a:pPr lvl="1">
              <a:spcBef>
                <a:spcPct val="0"/>
              </a:spcBef>
              <a:buFontTx/>
              <a:buNone/>
            </a:pPr>
            <a:r>
              <a:rPr lang="en-US" altLang="en-US" sz="1800" dirty="0">
                <a:latin typeface="+mn-lt"/>
              </a:rPr>
              <a:t>since larger particles are retained – NO hematuria</a:t>
            </a:r>
          </a:p>
        </p:txBody>
      </p:sp>
      <p:sp>
        <p:nvSpPr>
          <p:cNvPr id="3" name="TextBox 2"/>
          <p:cNvSpPr txBox="1"/>
          <p:nvPr/>
        </p:nvSpPr>
        <p:spPr>
          <a:xfrm>
            <a:off x="1312400" y="530827"/>
            <a:ext cx="8157754" cy="769441"/>
          </a:xfrm>
          <a:prstGeom prst="rect">
            <a:avLst/>
          </a:prstGeom>
          <a:noFill/>
        </p:spPr>
        <p:txBody>
          <a:bodyPr wrap="square" rtlCol="0">
            <a:spAutoFit/>
          </a:bodyPr>
          <a:lstStyle/>
          <a:p>
            <a:r>
              <a:rPr lang="en-US" sz="4400" dirty="0"/>
              <a:t>What is the clinical picture?</a:t>
            </a:r>
          </a:p>
        </p:txBody>
      </p:sp>
      <p:grpSp>
        <p:nvGrpSpPr>
          <p:cNvPr id="8" name="Group 7"/>
          <p:cNvGrpSpPr>
            <a:grpSpLocks/>
          </p:cNvGrpSpPr>
          <p:nvPr/>
        </p:nvGrpSpPr>
        <p:grpSpPr>
          <a:xfrm rot="16200000" flipV="1">
            <a:off x="0" y="-73047"/>
            <a:ext cx="1920240" cy="1920240"/>
            <a:chOff x="10098503" y="4523874"/>
            <a:chExt cx="2164937" cy="2357045"/>
          </a:xfrm>
        </p:grpSpPr>
        <p:sp>
          <p:nvSpPr>
            <p:cNvPr id="9" name="Right Triangle 8"/>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0" name="Straight Connector 9"/>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grpSp>
        <p:nvGrpSpPr>
          <p:cNvPr id="16" name="Group 46"/>
          <p:cNvGrpSpPr>
            <a:grpSpLocks noChangeAspect="1"/>
          </p:cNvGrpSpPr>
          <p:nvPr/>
        </p:nvGrpSpPr>
        <p:grpSpPr bwMode="auto">
          <a:xfrm>
            <a:off x="8884035" y="1891007"/>
            <a:ext cx="118049" cy="110672"/>
            <a:chOff x="401" y="643"/>
            <a:chExt cx="2921" cy="2738"/>
          </a:xfrm>
        </p:grpSpPr>
        <p:sp>
          <p:nvSpPr>
            <p:cNvPr id="17" name="Oval 47"/>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8" name="Oval 48"/>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9" name="Oval 49"/>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20" name="Group 46"/>
          <p:cNvGrpSpPr>
            <a:grpSpLocks noChangeAspect="1"/>
          </p:cNvGrpSpPr>
          <p:nvPr/>
        </p:nvGrpSpPr>
        <p:grpSpPr bwMode="auto">
          <a:xfrm>
            <a:off x="8972448" y="1931554"/>
            <a:ext cx="118049" cy="110672"/>
            <a:chOff x="401" y="643"/>
            <a:chExt cx="2921" cy="2738"/>
          </a:xfrm>
        </p:grpSpPr>
        <p:sp>
          <p:nvSpPr>
            <p:cNvPr id="21" name="Oval 47"/>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2" name="Oval 48"/>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3" name="Oval 49"/>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24" name="Group 46"/>
          <p:cNvGrpSpPr>
            <a:grpSpLocks noChangeAspect="1"/>
          </p:cNvGrpSpPr>
          <p:nvPr/>
        </p:nvGrpSpPr>
        <p:grpSpPr bwMode="auto">
          <a:xfrm>
            <a:off x="8747264" y="1974130"/>
            <a:ext cx="118049" cy="110672"/>
            <a:chOff x="401" y="643"/>
            <a:chExt cx="2921" cy="2738"/>
          </a:xfrm>
        </p:grpSpPr>
        <p:sp>
          <p:nvSpPr>
            <p:cNvPr id="25" name="Oval 47"/>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6" name="Oval 48"/>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7" name="Oval 49"/>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28" name="Group 46"/>
          <p:cNvGrpSpPr>
            <a:grpSpLocks noChangeAspect="1"/>
          </p:cNvGrpSpPr>
          <p:nvPr/>
        </p:nvGrpSpPr>
        <p:grpSpPr bwMode="auto">
          <a:xfrm>
            <a:off x="8865030" y="2030477"/>
            <a:ext cx="118049" cy="110672"/>
            <a:chOff x="401" y="643"/>
            <a:chExt cx="2921" cy="2738"/>
          </a:xfrm>
        </p:grpSpPr>
        <p:sp>
          <p:nvSpPr>
            <p:cNvPr id="29" name="Oval 47"/>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0" name="Oval 48"/>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1" name="Oval 49"/>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32" name="Group 46"/>
          <p:cNvGrpSpPr>
            <a:grpSpLocks noChangeAspect="1"/>
          </p:cNvGrpSpPr>
          <p:nvPr/>
        </p:nvGrpSpPr>
        <p:grpSpPr bwMode="auto">
          <a:xfrm>
            <a:off x="9062133" y="2030396"/>
            <a:ext cx="118049" cy="110672"/>
            <a:chOff x="401" y="643"/>
            <a:chExt cx="2921" cy="2738"/>
          </a:xfrm>
        </p:grpSpPr>
        <p:sp>
          <p:nvSpPr>
            <p:cNvPr id="33" name="Oval 47"/>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4" name="Oval 48"/>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5" name="Oval 49"/>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pic>
        <p:nvPicPr>
          <p:cNvPr id="36" name="Picture 2" descr="Znalezione obrazy dla zapytania frothy urine"/>
          <p:cNvPicPr>
            <a:picLocks noChangeAspect="1" noChangeArrowheads="1"/>
          </p:cNvPicPr>
          <p:nvPr/>
        </p:nvPicPr>
        <p:blipFill rotWithShape="1">
          <a:blip r:embed="rId6">
            <a:extLst>
              <a:ext uri="{28A0092B-C50C-407E-A947-70E740481C1C}">
                <a14:useLocalDpi xmlns:a14="http://schemas.microsoft.com/office/drawing/2010/main" val="0"/>
              </a:ext>
            </a:extLst>
          </a:blip>
          <a:srcRect t="50119" r="93765" b="15206"/>
          <a:stretch/>
        </p:blipFill>
        <p:spPr bwMode="auto">
          <a:xfrm rot="16200000">
            <a:off x="8883835" y="1918020"/>
            <a:ext cx="636154" cy="209550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8A9F5CF-8439-4EA8-BB16-A2FBA1A87F1A}" type="slidenum">
              <a:rPr lang="en-US" smtClean="0"/>
              <a:pPr/>
              <a:t>28</a:t>
            </a:fld>
            <a:endParaRPr lang="en-US"/>
          </a:p>
        </p:txBody>
      </p:sp>
    </p:spTree>
    <p:custDataLst>
      <p:tags r:id="rId1"/>
    </p:custDataLst>
    <p:extLst>
      <p:ext uri="{BB962C8B-B14F-4D97-AF65-F5344CB8AC3E}">
        <p14:creationId xmlns:p14="http://schemas.microsoft.com/office/powerpoint/2010/main" val="3160049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5498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498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498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498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p:cNvGrpSpPr>
          <p:nvPr/>
        </p:nvGrpSpPr>
        <p:grpSpPr>
          <a:xfrm>
            <a:off x="10319888" y="4919246"/>
            <a:ext cx="1920240" cy="1920240"/>
            <a:chOff x="10098503" y="4523874"/>
            <a:chExt cx="2164937" cy="2357045"/>
          </a:xfrm>
        </p:grpSpPr>
        <p:sp>
          <p:nvSpPr>
            <p:cNvPr id="11" name="Right Triangle 10"/>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2" name="Straight Connector 11"/>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pic>
        <p:nvPicPr>
          <p:cNvPr id="45059" name="Picture 6" descr="020004A"/>
          <p:cNvPicPr>
            <a:picLocks noChangeAspect="1" noChangeArrowheads="1"/>
          </p:cNvPicPr>
          <p:nvPr/>
        </p:nvPicPr>
        <p:blipFill>
          <a:blip r:embed="rId4" cstate="print">
            <a:extLst>
              <a:ext uri="{28A0092B-C50C-407E-A947-70E740481C1C}">
                <a14:useLocalDpi xmlns:a14="http://schemas.microsoft.com/office/drawing/2010/main" val="0"/>
              </a:ext>
            </a:extLst>
          </a:blip>
          <a:srcRect l="75159" t="56853" r="752" b="4315"/>
          <a:stretch>
            <a:fillRect/>
          </a:stretch>
        </p:blipFill>
        <p:spPr bwMode="auto">
          <a:xfrm>
            <a:off x="1235397" y="2281592"/>
            <a:ext cx="2590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1"/>
          <p:cNvSpPr txBox="1">
            <a:spLocks noChangeArrowheads="1"/>
          </p:cNvSpPr>
          <p:nvPr/>
        </p:nvSpPr>
        <p:spPr bwMode="auto">
          <a:xfrm>
            <a:off x="4298851" y="2469697"/>
            <a:ext cx="629088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smtClean="0">
                <a:latin typeface="+mn-lt"/>
              </a:rPr>
              <a:t>RATS injected </a:t>
            </a:r>
            <a:r>
              <a:rPr lang="en-US" altLang="en-US" sz="1800" dirty="0">
                <a:latin typeface="+mn-lt"/>
              </a:rPr>
              <a:t>with antigen (proximal tubular brush border) </a:t>
            </a:r>
          </a:p>
          <a:p>
            <a:pPr>
              <a:spcBef>
                <a:spcPct val="0"/>
              </a:spcBef>
              <a:buFontTx/>
              <a:buNone/>
            </a:pPr>
            <a:r>
              <a:rPr lang="en-US" altLang="en-US" sz="1800" dirty="0">
                <a:latin typeface="+mn-lt"/>
              </a:rPr>
              <a:t>antibodies develop against proximal tubular brush border </a:t>
            </a:r>
            <a:r>
              <a:rPr lang="en-US" altLang="en-US" sz="1800" dirty="0" smtClean="0">
                <a:latin typeface="+mn-lt"/>
              </a:rPr>
              <a:t> which</a:t>
            </a:r>
            <a:endParaRPr lang="en-US" altLang="en-US" sz="1800" dirty="0">
              <a:latin typeface="+mn-lt"/>
            </a:endParaRPr>
          </a:p>
          <a:p>
            <a:pPr>
              <a:spcBef>
                <a:spcPct val="0"/>
              </a:spcBef>
              <a:buFontTx/>
              <a:buNone/>
            </a:pPr>
            <a:r>
              <a:rPr lang="en-US" altLang="en-US" sz="1800" dirty="0">
                <a:latin typeface="+mn-lt"/>
              </a:rPr>
              <a:t>CROSS-REACT with basal surface of epithelial </a:t>
            </a:r>
            <a:r>
              <a:rPr lang="en-US" altLang="en-US" sz="1800" dirty="0" smtClean="0">
                <a:latin typeface="+mn-lt"/>
              </a:rPr>
              <a:t>cells leading to formation of sub-epithelial </a:t>
            </a:r>
            <a:r>
              <a:rPr lang="en-US" altLang="en-US" sz="1800" dirty="0">
                <a:latin typeface="+mn-lt"/>
              </a:rPr>
              <a:t>immune complex </a:t>
            </a:r>
            <a:r>
              <a:rPr lang="en-US" altLang="en-US" sz="1800" dirty="0" smtClean="0">
                <a:latin typeface="+mn-lt"/>
              </a:rPr>
              <a:t>deposits</a:t>
            </a:r>
          </a:p>
          <a:p>
            <a:pPr>
              <a:spcBef>
                <a:spcPct val="0"/>
              </a:spcBef>
              <a:buFontTx/>
              <a:buNone/>
            </a:pPr>
            <a:endParaRPr lang="en-US" altLang="en-US" sz="1800" dirty="0">
              <a:latin typeface="+mn-lt"/>
            </a:endParaRPr>
          </a:p>
          <a:p>
            <a:pPr>
              <a:spcBef>
                <a:spcPct val="0"/>
              </a:spcBef>
              <a:buFontTx/>
              <a:buNone/>
            </a:pPr>
            <a:r>
              <a:rPr lang="en-US" altLang="en-US" sz="1800" dirty="0" smtClean="0">
                <a:latin typeface="+mn-lt"/>
              </a:rPr>
              <a:t>Q: what happens in humans?</a:t>
            </a:r>
            <a:endParaRPr lang="en-US" altLang="en-US" sz="1800" dirty="0">
              <a:latin typeface="+mn-lt"/>
            </a:endParaRPr>
          </a:p>
          <a:p>
            <a:pPr>
              <a:spcBef>
                <a:spcPct val="0"/>
              </a:spcBef>
              <a:buFontTx/>
              <a:buNone/>
            </a:pPr>
            <a:endParaRPr lang="en-US" altLang="en-US" sz="1800" dirty="0">
              <a:latin typeface="+mn-lt"/>
            </a:endParaRPr>
          </a:p>
          <a:p>
            <a:pPr>
              <a:spcBef>
                <a:spcPct val="0"/>
              </a:spcBef>
              <a:buFontTx/>
              <a:buNone/>
            </a:pPr>
            <a:endParaRPr lang="en-US" altLang="en-US" sz="1800" dirty="0"/>
          </a:p>
        </p:txBody>
      </p:sp>
      <p:sp>
        <p:nvSpPr>
          <p:cNvPr id="3" name="TextBox 2"/>
          <p:cNvSpPr txBox="1"/>
          <p:nvPr/>
        </p:nvSpPr>
        <p:spPr>
          <a:xfrm>
            <a:off x="1235397" y="636593"/>
            <a:ext cx="11138263" cy="1446550"/>
          </a:xfrm>
          <a:prstGeom prst="rect">
            <a:avLst/>
          </a:prstGeom>
          <a:noFill/>
        </p:spPr>
        <p:txBody>
          <a:bodyPr wrap="square" rtlCol="0">
            <a:spAutoFit/>
          </a:bodyPr>
          <a:lstStyle/>
          <a:p>
            <a:r>
              <a:rPr lang="en-US" sz="4400" dirty="0"/>
              <a:t>Membranous nephropathy – experimental model (</a:t>
            </a:r>
            <a:r>
              <a:rPr lang="en-US" sz="4400" dirty="0" err="1"/>
              <a:t>Heymann</a:t>
            </a:r>
            <a:r>
              <a:rPr lang="en-US" sz="4400" dirty="0"/>
              <a:t> nephritis)</a:t>
            </a:r>
          </a:p>
        </p:txBody>
      </p:sp>
      <p:grpSp>
        <p:nvGrpSpPr>
          <p:cNvPr id="6" name="Group 5"/>
          <p:cNvGrpSpPr>
            <a:grpSpLocks/>
          </p:cNvGrpSpPr>
          <p:nvPr/>
        </p:nvGrpSpPr>
        <p:grpSpPr>
          <a:xfrm rot="16200000" flipV="1">
            <a:off x="0" y="-73047"/>
            <a:ext cx="1920240" cy="1920240"/>
            <a:chOff x="10098503" y="4523874"/>
            <a:chExt cx="2164937" cy="2357045"/>
          </a:xfrm>
        </p:grpSpPr>
        <p:sp>
          <p:nvSpPr>
            <p:cNvPr id="7" name="Right Triangle 6"/>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8" name="Straight Connector 7"/>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28A9F5CF-8439-4EA8-BB16-A2FBA1A87F1A}" type="slidenum">
              <a:rPr lang="en-US" smtClean="0"/>
              <a:pPr/>
              <a:t>29</a:t>
            </a:fld>
            <a:endParaRPr lang="en-US"/>
          </a:p>
        </p:txBody>
      </p:sp>
    </p:spTree>
    <p:custDataLst>
      <p:tags r:id="rId1"/>
    </p:custDataLst>
    <p:extLst>
      <p:ext uri="{BB962C8B-B14F-4D97-AF65-F5344CB8AC3E}">
        <p14:creationId xmlns:p14="http://schemas.microsoft.com/office/powerpoint/2010/main" val="26550567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a:grpSpLocks/>
          </p:cNvGrpSpPr>
          <p:nvPr/>
        </p:nvGrpSpPr>
        <p:grpSpPr>
          <a:xfrm>
            <a:off x="10319888" y="4919246"/>
            <a:ext cx="1920240" cy="1920240"/>
            <a:chOff x="10098503" y="4523874"/>
            <a:chExt cx="2164937" cy="2357045"/>
          </a:xfrm>
        </p:grpSpPr>
        <p:sp>
          <p:nvSpPr>
            <p:cNvPr id="18" name="Right Triangle 17"/>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9" name="Straight Connector 18"/>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71012" name="Text Box 4"/>
          <p:cNvSpPr txBox="1">
            <a:spLocks noChangeArrowheads="1"/>
          </p:cNvSpPr>
          <p:nvPr/>
        </p:nvSpPr>
        <p:spPr bwMode="auto">
          <a:xfrm>
            <a:off x="525163" y="818409"/>
            <a:ext cx="11516496" cy="5906232"/>
          </a:xfrm>
          <a:prstGeom prst="rect">
            <a:avLst/>
          </a:prstGeom>
          <a:noFill/>
          <a:ln w="9525">
            <a:noFill/>
            <a:miter lim="800000"/>
            <a:headEnd/>
            <a:tailEnd/>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150000"/>
              </a:lnSpc>
              <a:defRPr/>
            </a:pPr>
            <a:r>
              <a:rPr lang="en-US" i="1" dirty="0" smtClean="0">
                <a:latin typeface="+mn-lt"/>
              </a:rPr>
              <a:t>On </a:t>
            </a:r>
            <a:r>
              <a:rPr lang="en-US" i="1" dirty="0">
                <a:latin typeface="+mn-lt"/>
              </a:rPr>
              <a:t>completion of this </a:t>
            </a:r>
            <a:r>
              <a:rPr lang="en-US" i="1" dirty="0" smtClean="0">
                <a:latin typeface="+mn-lt"/>
              </a:rPr>
              <a:t>lecture, </a:t>
            </a:r>
            <a:r>
              <a:rPr lang="en-US" i="1" dirty="0">
                <a:latin typeface="+mn-lt"/>
              </a:rPr>
              <a:t>the </a:t>
            </a:r>
            <a:r>
              <a:rPr lang="en-US" i="1" dirty="0" smtClean="0">
                <a:latin typeface="+mn-lt"/>
              </a:rPr>
              <a:t>listeners </a:t>
            </a:r>
            <a:r>
              <a:rPr lang="en-US" i="1" dirty="0">
                <a:latin typeface="+mn-lt"/>
              </a:rPr>
              <a:t>should be able </a:t>
            </a:r>
            <a:r>
              <a:rPr lang="en-US" i="1" dirty="0" smtClean="0">
                <a:latin typeface="+mn-lt"/>
              </a:rPr>
              <a:t>to:</a:t>
            </a:r>
          </a:p>
          <a:p>
            <a:pPr marL="342900" indent="-342900">
              <a:spcBef>
                <a:spcPts val="600"/>
              </a:spcBef>
              <a:buFont typeface="+mj-lt"/>
              <a:buAutoNum type="arabicPeriod"/>
              <a:defRPr/>
            </a:pPr>
            <a:r>
              <a:rPr lang="en-US" dirty="0" smtClean="0">
                <a:latin typeface="+mn-lt"/>
              </a:rPr>
              <a:t>Explain the pathogenesis of glomerular injury related to the formation of </a:t>
            </a:r>
            <a:r>
              <a:rPr lang="en-US" u="sng" dirty="0" smtClean="0">
                <a:latin typeface="+mn-lt"/>
              </a:rPr>
              <a:t>antigen-antibody complexes</a:t>
            </a:r>
            <a:r>
              <a:rPr lang="en-US" dirty="0" smtClean="0">
                <a:latin typeface="+mn-lt"/>
              </a:rPr>
              <a:t> </a:t>
            </a:r>
            <a:r>
              <a:rPr lang="en-US" i="1" dirty="0" smtClean="0">
                <a:latin typeface="+mn-lt"/>
              </a:rPr>
              <a:t>in circulation</a:t>
            </a:r>
          </a:p>
          <a:p>
            <a:pPr marL="342900" indent="-342900">
              <a:spcBef>
                <a:spcPts val="600"/>
              </a:spcBef>
              <a:buFont typeface="+mj-lt"/>
              <a:buAutoNum type="arabicPeriod"/>
              <a:defRPr/>
            </a:pPr>
            <a:r>
              <a:rPr lang="en-US" dirty="0">
                <a:latin typeface="+mn-lt"/>
              </a:rPr>
              <a:t>Explain the pathogenesis of glomerular injury related to the formation of </a:t>
            </a:r>
            <a:r>
              <a:rPr lang="en-US" u="sng" dirty="0">
                <a:latin typeface="+mn-lt"/>
              </a:rPr>
              <a:t>antigen-antibody complexes</a:t>
            </a:r>
            <a:r>
              <a:rPr lang="en-US" dirty="0">
                <a:latin typeface="+mn-lt"/>
              </a:rPr>
              <a:t> </a:t>
            </a:r>
            <a:r>
              <a:rPr lang="en-US" i="1" dirty="0" smtClean="0">
                <a:latin typeface="+mn-lt"/>
              </a:rPr>
              <a:t>in-situ</a:t>
            </a:r>
            <a:endParaRPr lang="en-US" i="1" dirty="0">
              <a:latin typeface="+mn-lt"/>
            </a:endParaRPr>
          </a:p>
          <a:p>
            <a:pPr marL="342900" indent="-342900">
              <a:spcBef>
                <a:spcPts val="600"/>
              </a:spcBef>
              <a:buFont typeface="+mj-lt"/>
              <a:buAutoNum type="arabicPeriod"/>
              <a:defRPr/>
            </a:pPr>
            <a:r>
              <a:rPr lang="en-US" dirty="0" smtClean="0">
                <a:latin typeface="+mn-lt"/>
              </a:rPr>
              <a:t>Explain </a:t>
            </a:r>
            <a:r>
              <a:rPr lang="en-US" dirty="0">
                <a:latin typeface="+mn-lt"/>
              </a:rPr>
              <a:t>the pathogenesis of glomerular </a:t>
            </a:r>
            <a:r>
              <a:rPr lang="en-US" dirty="0" smtClean="0">
                <a:latin typeface="+mn-lt"/>
              </a:rPr>
              <a:t>disease in injury by </a:t>
            </a:r>
            <a:r>
              <a:rPr lang="en-US" u="sng" dirty="0" smtClean="0">
                <a:latin typeface="+mn-lt"/>
              </a:rPr>
              <a:t>antibody</a:t>
            </a:r>
            <a:r>
              <a:rPr lang="en-US" dirty="0" smtClean="0">
                <a:latin typeface="+mn-lt"/>
              </a:rPr>
              <a:t> directed against tissue </a:t>
            </a:r>
            <a:r>
              <a:rPr lang="en-US" dirty="0" smtClean="0">
                <a:latin typeface="+mn-lt"/>
              </a:rPr>
              <a:t>antigens</a:t>
            </a:r>
          </a:p>
          <a:p>
            <a:pPr marL="342900" indent="-342900">
              <a:spcBef>
                <a:spcPts val="600"/>
              </a:spcBef>
              <a:buFont typeface="+mj-lt"/>
              <a:buAutoNum type="arabicPeriod"/>
              <a:defRPr/>
            </a:pPr>
            <a:r>
              <a:rPr lang="en-US" dirty="0" smtClean="0">
                <a:latin typeface="+mn-lt"/>
              </a:rPr>
              <a:t>explain </a:t>
            </a:r>
            <a:r>
              <a:rPr lang="en-US" dirty="0">
                <a:latin typeface="+mn-lt"/>
              </a:rPr>
              <a:t>the pathogenesis of glomerular disease in injury by abnormal activation of complement </a:t>
            </a:r>
          </a:p>
          <a:p>
            <a:pPr marL="342900" indent="-342900">
              <a:spcBef>
                <a:spcPts val="600"/>
              </a:spcBef>
              <a:buFont typeface="+mj-lt"/>
              <a:buAutoNum type="arabicPeriod"/>
              <a:defRPr/>
            </a:pPr>
            <a:r>
              <a:rPr lang="en-US" dirty="0" smtClean="0">
                <a:latin typeface="+mn-lt"/>
              </a:rPr>
              <a:t>Explain </a:t>
            </a:r>
            <a:r>
              <a:rPr lang="en-US" dirty="0" smtClean="0">
                <a:latin typeface="+mn-lt"/>
              </a:rPr>
              <a:t>the impact of injury to visceral </a:t>
            </a:r>
            <a:r>
              <a:rPr lang="en-US" u="sng" dirty="0" smtClean="0">
                <a:latin typeface="+mn-lt"/>
              </a:rPr>
              <a:t>epithelial cells</a:t>
            </a:r>
            <a:r>
              <a:rPr lang="en-US" dirty="0" smtClean="0">
                <a:latin typeface="+mn-lt"/>
              </a:rPr>
              <a:t> on glomerular filtration</a:t>
            </a:r>
          </a:p>
          <a:p>
            <a:pPr marL="342900" indent="-342900">
              <a:spcBef>
                <a:spcPts val="600"/>
              </a:spcBef>
              <a:buFont typeface="+mj-lt"/>
              <a:buAutoNum type="arabicPeriod"/>
              <a:defRPr/>
            </a:pPr>
            <a:r>
              <a:rPr lang="en-US" dirty="0" smtClean="0">
                <a:latin typeface="+mn-lt"/>
              </a:rPr>
              <a:t>Contrast and compare the different </a:t>
            </a:r>
            <a:r>
              <a:rPr lang="en-US" dirty="0" err="1" smtClean="0">
                <a:latin typeface="+mn-lt"/>
              </a:rPr>
              <a:t>pathomechanisms</a:t>
            </a:r>
            <a:r>
              <a:rPr lang="en-US" dirty="0" smtClean="0">
                <a:latin typeface="+mn-lt"/>
              </a:rPr>
              <a:t> of glomerular injury and explain how they may correlate with different patterns of glomerular injury and different clinical syndromes</a:t>
            </a:r>
          </a:p>
          <a:p>
            <a:pPr marL="342900" indent="-342900">
              <a:spcBef>
                <a:spcPts val="600"/>
              </a:spcBef>
              <a:buFont typeface="+mj-lt"/>
              <a:buAutoNum type="arabicPeriod"/>
              <a:defRPr/>
            </a:pPr>
            <a:r>
              <a:rPr lang="en-US" dirty="0" smtClean="0">
                <a:latin typeface="+mn-lt"/>
              </a:rPr>
              <a:t>Analyze mechanisms of </a:t>
            </a:r>
            <a:r>
              <a:rPr lang="en-US" dirty="0">
                <a:latin typeface="+mn-lt"/>
              </a:rPr>
              <a:t>podocyte </a:t>
            </a:r>
            <a:r>
              <a:rPr lang="en-US" dirty="0" smtClean="0">
                <a:latin typeface="+mn-lt"/>
              </a:rPr>
              <a:t>injury in minimal </a:t>
            </a:r>
            <a:r>
              <a:rPr lang="en-US" dirty="0">
                <a:latin typeface="+mn-lt"/>
              </a:rPr>
              <a:t>change </a:t>
            </a:r>
            <a:r>
              <a:rPr lang="en-US" dirty="0" smtClean="0">
                <a:latin typeface="+mn-lt"/>
              </a:rPr>
              <a:t>versus </a:t>
            </a:r>
            <a:r>
              <a:rPr lang="en-US" dirty="0">
                <a:latin typeface="+mn-lt"/>
              </a:rPr>
              <a:t>focal and segmental  glomerular </a:t>
            </a:r>
            <a:r>
              <a:rPr lang="en-US" dirty="0" smtClean="0">
                <a:latin typeface="+mn-lt"/>
              </a:rPr>
              <a:t>sclerosis</a:t>
            </a:r>
          </a:p>
          <a:p>
            <a:pPr marL="342900" indent="-342900">
              <a:spcBef>
                <a:spcPts val="600"/>
              </a:spcBef>
              <a:buFont typeface="+mj-lt"/>
              <a:buAutoNum type="arabicPeriod"/>
              <a:defRPr/>
            </a:pPr>
            <a:r>
              <a:rPr lang="en-US" dirty="0" smtClean="0">
                <a:latin typeface="+mn-lt"/>
              </a:rPr>
              <a:t>Identify </a:t>
            </a:r>
            <a:r>
              <a:rPr lang="en-US" dirty="0" smtClean="0">
                <a:latin typeface="+mn-lt"/>
              </a:rPr>
              <a:t>the role of genetics in glomerular diseases in </a:t>
            </a:r>
            <a:r>
              <a:rPr lang="en-US" dirty="0" err="1" smtClean="0">
                <a:latin typeface="+mn-lt"/>
              </a:rPr>
              <a:t>Alport</a:t>
            </a:r>
            <a:r>
              <a:rPr lang="en-US" dirty="0" smtClean="0">
                <a:latin typeface="+mn-lt"/>
              </a:rPr>
              <a:t> </a:t>
            </a:r>
            <a:r>
              <a:rPr lang="en-US" dirty="0">
                <a:latin typeface="+mn-lt"/>
              </a:rPr>
              <a:t>syndrome and  congenital nephrotic </a:t>
            </a:r>
            <a:r>
              <a:rPr lang="en-US" dirty="0" smtClean="0">
                <a:latin typeface="+mn-lt"/>
              </a:rPr>
              <a:t>syndrome</a:t>
            </a:r>
          </a:p>
          <a:p>
            <a:pPr marL="342900" indent="-342900">
              <a:spcBef>
                <a:spcPts val="600"/>
              </a:spcBef>
              <a:buFont typeface="+mj-lt"/>
              <a:buAutoNum type="arabicPeriod"/>
              <a:defRPr/>
            </a:pPr>
            <a:r>
              <a:rPr lang="en-US" dirty="0" smtClean="0">
                <a:latin typeface="+mn-lt"/>
              </a:rPr>
              <a:t>Explain the concept of “risk alleles”</a:t>
            </a:r>
            <a:endParaRPr lang="en-US" dirty="0">
              <a:latin typeface="+mn-lt"/>
            </a:endParaRPr>
          </a:p>
          <a:p>
            <a:pPr marL="342900" indent="-342900">
              <a:spcBef>
                <a:spcPts val="600"/>
              </a:spcBef>
              <a:buFont typeface="+mj-lt"/>
              <a:buAutoNum type="arabicPeriod"/>
              <a:defRPr/>
            </a:pPr>
            <a:r>
              <a:rPr lang="en-US" dirty="0" smtClean="0">
                <a:latin typeface="+mn-lt"/>
              </a:rPr>
              <a:t>Explain the terms: glomerulonephritis, </a:t>
            </a:r>
            <a:r>
              <a:rPr lang="en-US" dirty="0" err="1" smtClean="0">
                <a:latin typeface="+mn-lt"/>
              </a:rPr>
              <a:t>glomerulopathy</a:t>
            </a:r>
            <a:r>
              <a:rPr lang="en-US" dirty="0" smtClean="0">
                <a:latin typeface="+mn-lt"/>
              </a:rPr>
              <a:t>, nephropathy, sclerosis …</a:t>
            </a:r>
            <a:endParaRPr lang="en-US" altLang="en-US" b="1" dirty="0" smtClean="0">
              <a:latin typeface="+mn-lt"/>
            </a:endParaRPr>
          </a:p>
          <a:p>
            <a:pPr>
              <a:spcBef>
                <a:spcPts val="1200"/>
              </a:spcBef>
            </a:pPr>
            <a:r>
              <a:rPr lang="en-US" altLang="en-US" sz="1600" b="1" dirty="0" smtClean="0">
                <a:latin typeface="Calibri" panose="020F0502020204030204" pitchFamily="34" charset="0"/>
              </a:rPr>
              <a:t>Additional </a:t>
            </a:r>
            <a:r>
              <a:rPr lang="en-US" altLang="en-US" sz="1600" b="1" dirty="0">
                <a:latin typeface="Calibri" panose="020F0502020204030204" pitchFamily="34" charset="0"/>
              </a:rPr>
              <a:t>resources:</a:t>
            </a:r>
          </a:p>
          <a:p>
            <a:pPr>
              <a:spcBef>
                <a:spcPct val="20000"/>
              </a:spcBef>
              <a:buFontTx/>
              <a:buChar char="•"/>
            </a:pPr>
            <a:r>
              <a:rPr lang="en-US" altLang="en-US" sz="1600" dirty="0" smtClean="0">
                <a:latin typeface="Calibri" panose="020F0502020204030204" pitchFamily="34" charset="0"/>
              </a:rPr>
              <a:t> </a:t>
            </a:r>
            <a:r>
              <a:rPr lang="en-US" altLang="en-US" sz="1600" dirty="0">
                <a:latin typeface="Calibri" panose="020F0502020204030204" pitchFamily="34" charset="0"/>
              </a:rPr>
              <a:t>Robbins Basic Pathology, </a:t>
            </a:r>
            <a:r>
              <a:rPr lang="en-US" altLang="en-US" sz="1600" dirty="0" smtClean="0">
                <a:latin typeface="Calibri" panose="020F0502020204030204" pitchFamily="34" charset="0"/>
              </a:rPr>
              <a:t>10th </a:t>
            </a:r>
            <a:r>
              <a:rPr lang="en-US" altLang="en-US" sz="1600" dirty="0">
                <a:latin typeface="Calibri" panose="020F0502020204030204" pitchFamily="34" charset="0"/>
              </a:rPr>
              <a:t>edition, chapter </a:t>
            </a:r>
            <a:r>
              <a:rPr lang="en-US" altLang="en-US" sz="1600" dirty="0" smtClean="0">
                <a:latin typeface="Calibri" panose="020F0502020204030204" pitchFamily="34" charset="0"/>
              </a:rPr>
              <a:t>14, </a:t>
            </a:r>
            <a:r>
              <a:rPr lang="en-US" altLang="en-US" sz="1600" dirty="0">
                <a:latin typeface="Calibri" panose="020F0502020204030204" pitchFamily="34" charset="0"/>
              </a:rPr>
              <a:t>pages </a:t>
            </a:r>
            <a:r>
              <a:rPr lang="en-US" altLang="en-US" sz="1600" dirty="0" smtClean="0">
                <a:latin typeface="Calibri" panose="020F0502020204030204" pitchFamily="34" charset="0"/>
              </a:rPr>
              <a:t>550-555</a:t>
            </a:r>
            <a:endParaRPr lang="en-US" altLang="en-US" sz="1600" dirty="0">
              <a:latin typeface="Calibri" panose="020F0502020204030204" pitchFamily="34" charset="0"/>
            </a:endParaRPr>
          </a:p>
          <a:p>
            <a:pPr>
              <a:spcBef>
                <a:spcPct val="20000"/>
              </a:spcBef>
              <a:buFontTx/>
              <a:buChar char="•"/>
            </a:pPr>
            <a:r>
              <a:rPr lang="en-US" altLang="en-US" sz="1600" dirty="0">
                <a:latin typeface="Calibri" panose="020F0502020204030204" pitchFamily="34" charset="0"/>
              </a:rPr>
              <a:t> Review: Robbins Basic Pathology, </a:t>
            </a:r>
            <a:r>
              <a:rPr lang="en-US" altLang="en-US" sz="1600" dirty="0" smtClean="0">
                <a:latin typeface="Calibri" panose="020F0502020204030204" pitchFamily="34" charset="0"/>
              </a:rPr>
              <a:t>10th edition, </a:t>
            </a:r>
            <a:r>
              <a:rPr lang="en-US" altLang="en-US" sz="1600" dirty="0">
                <a:latin typeface="Calibri" panose="020F0502020204030204" pitchFamily="34" charset="0"/>
              </a:rPr>
              <a:t>chapter </a:t>
            </a:r>
            <a:r>
              <a:rPr lang="en-US" altLang="en-US" sz="1600" dirty="0" smtClean="0">
                <a:latin typeface="Calibri" panose="020F0502020204030204" pitchFamily="34" charset="0"/>
              </a:rPr>
              <a:t>3 </a:t>
            </a:r>
            <a:r>
              <a:rPr lang="en-US" altLang="en-US" sz="1600" dirty="0">
                <a:latin typeface="Calibri" panose="020F0502020204030204" pitchFamily="34" charset="0"/>
              </a:rPr>
              <a:t>(</a:t>
            </a:r>
            <a:r>
              <a:rPr lang="en-US" altLang="en-US" sz="1600" dirty="0" smtClean="0">
                <a:latin typeface="Calibri" panose="020F0502020204030204" pitchFamily="34" charset="0"/>
              </a:rPr>
              <a:t>pages 75-77), chapter 5 </a:t>
            </a:r>
            <a:r>
              <a:rPr lang="en-US" altLang="en-US" sz="1600" dirty="0">
                <a:latin typeface="Calibri" panose="020F0502020204030204" pitchFamily="34" charset="0"/>
              </a:rPr>
              <a:t>(</a:t>
            </a:r>
            <a:r>
              <a:rPr lang="en-US" altLang="en-US" sz="1600" dirty="0" smtClean="0">
                <a:latin typeface="Calibri" panose="020F0502020204030204" pitchFamily="34" charset="0"/>
              </a:rPr>
              <a:t>pages 134-136,139-142)</a:t>
            </a:r>
            <a:endParaRPr lang="en-US" altLang="en-US" sz="1600" dirty="0">
              <a:latin typeface="Calibri" panose="020F0502020204030204" pitchFamily="34" charset="0"/>
            </a:endParaRPr>
          </a:p>
          <a:p>
            <a:pPr>
              <a:spcBef>
                <a:spcPct val="20000"/>
              </a:spcBef>
              <a:buFontTx/>
              <a:buChar char="•"/>
            </a:pPr>
            <a:r>
              <a:rPr lang="en-US" altLang="en-US" sz="1600" dirty="0">
                <a:latin typeface="Calibri" panose="020F0502020204030204" pitchFamily="34" charset="0"/>
              </a:rPr>
              <a:t> </a:t>
            </a:r>
            <a:r>
              <a:rPr lang="en-US" altLang="en-US" sz="1600" dirty="0" smtClean="0">
                <a:latin typeface="Calibri" panose="020F0502020204030204" pitchFamily="34" charset="0"/>
              </a:rPr>
              <a:t>Review: </a:t>
            </a:r>
            <a:r>
              <a:rPr lang="en-US" altLang="en-US" sz="1600" dirty="0">
                <a:latin typeface="Calibri" panose="020F0502020204030204" pitchFamily="34" charset="0"/>
              </a:rPr>
              <a:t>1</a:t>
            </a:r>
            <a:r>
              <a:rPr lang="en-US" altLang="en-US" sz="1600" baseline="30000" dirty="0">
                <a:latin typeface="Calibri" panose="020F0502020204030204" pitchFamily="34" charset="0"/>
              </a:rPr>
              <a:t>st</a:t>
            </a:r>
            <a:r>
              <a:rPr lang="en-US" altLang="en-US" sz="1600" dirty="0">
                <a:latin typeface="Calibri" panose="020F0502020204030204" pitchFamily="34" charset="0"/>
              </a:rPr>
              <a:t> year “Host Defense” course</a:t>
            </a:r>
          </a:p>
          <a:p>
            <a:pPr>
              <a:spcBef>
                <a:spcPct val="20000"/>
              </a:spcBef>
              <a:buFontTx/>
              <a:buChar char="•"/>
            </a:pPr>
            <a:r>
              <a:rPr lang="en-US" altLang="en-US" sz="1600" dirty="0">
                <a:latin typeface="Calibri" panose="020F0502020204030204" pitchFamily="34" charset="0"/>
              </a:rPr>
              <a:t> </a:t>
            </a:r>
            <a:r>
              <a:rPr lang="en-US" altLang="en-US" sz="1600" dirty="0" smtClean="0">
                <a:latin typeface="Calibri" panose="020F0502020204030204" pitchFamily="34" charset="0"/>
              </a:rPr>
              <a:t>Review: </a:t>
            </a:r>
            <a:r>
              <a:rPr lang="en-US" altLang="en-US" sz="1600" dirty="0">
                <a:latin typeface="Calibri" panose="020F0502020204030204" pitchFamily="34" charset="0"/>
              </a:rPr>
              <a:t>urinary tract histology part II (recorded, independent study) </a:t>
            </a:r>
            <a:endParaRPr lang="en-US" sz="1600" dirty="0" smtClean="0">
              <a:solidFill>
                <a:schemeClr val="bg1"/>
              </a:solidFill>
              <a:latin typeface="Calibri" panose="020F0502020204030204" pitchFamily="34" charset="0"/>
            </a:endParaRPr>
          </a:p>
        </p:txBody>
      </p:sp>
      <p:sp>
        <p:nvSpPr>
          <p:cNvPr id="2" name="TextBox 1"/>
          <p:cNvSpPr txBox="1"/>
          <p:nvPr/>
        </p:nvSpPr>
        <p:spPr>
          <a:xfrm>
            <a:off x="1738323" y="217156"/>
            <a:ext cx="10458995" cy="769441"/>
          </a:xfrm>
          <a:prstGeom prst="rect">
            <a:avLst/>
          </a:prstGeom>
          <a:noFill/>
        </p:spPr>
        <p:txBody>
          <a:bodyPr wrap="square" rtlCol="0">
            <a:spAutoFit/>
          </a:bodyPr>
          <a:lstStyle/>
          <a:p>
            <a:r>
              <a:rPr lang="en-US" sz="4400" dirty="0" smtClean="0">
                <a:solidFill>
                  <a:srgbClr val="A2204B"/>
                </a:solidFill>
              </a:rPr>
              <a:t>Learning Objectives</a:t>
            </a:r>
            <a:endParaRPr lang="en-US" sz="4400" dirty="0">
              <a:solidFill>
                <a:srgbClr val="A2204B"/>
              </a:solidFill>
            </a:endParaRPr>
          </a:p>
        </p:txBody>
      </p:sp>
      <p:grpSp>
        <p:nvGrpSpPr>
          <p:cNvPr id="13" name="Group 12"/>
          <p:cNvGrpSpPr>
            <a:grpSpLocks/>
          </p:cNvGrpSpPr>
          <p:nvPr/>
        </p:nvGrpSpPr>
        <p:grpSpPr>
          <a:xfrm rot="16200000" flipV="1">
            <a:off x="0" y="-73047"/>
            <a:ext cx="1920240" cy="1920240"/>
            <a:chOff x="10098503" y="4523874"/>
            <a:chExt cx="2164937" cy="2357045"/>
          </a:xfrm>
        </p:grpSpPr>
        <p:sp>
          <p:nvSpPr>
            <p:cNvPr id="14" name="Right Triangle 13"/>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5" name="Straight Connector 14"/>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28A9F5CF-8439-4EA8-BB16-A2FBA1A87F1A}" type="slidenum">
              <a:rPr lang="en-US" smtClean="0"/>
              <a:pPr/>
              <a:t>3</a:t>
            </a:fld>
            <a:endParaRPr lang="en-US"/>
          </a:p>
        </p:txBody>
      </p:sp>
    </p:spTree>
    <p:custDataLst>
      <p:tags r:id="rId1"/>
    </p:custDataLst>
    <p:extLst>
      <p:ext uri="{BB962C8B-B14F-4D97-AF65-F5344CB8AC3E}">
        <p14:creationId xmlns:p14="http://schemas.microsoft.com/office/powerpoint/2010/main" val="31879585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8562" y="1295570"/>
            <a:ext cx="4101326" cy="2020457"/>
          </a:xfrm>
          <a:prstGeom prst="rect">
            <a:avLst/>
          </a:prstGeom>
        </p:spPr>
      </p:pic>
      <p:sp>
        <p:nvSpPr>
          <p:cNvPr id="5" name="Rectangle 4"/>
          <p:cNvSpPr/>
          <p:nvPr/>
        </p:nvSpPr>
        <p:spPr>
          <a:xfrm>
            <a:off x="383062" y="3680434"/>
            <a:ext cx="10361140" cy="2554545"/>
          </a:xfrm>
          <a:prstGeom prst="rect">
            <a:avLst/>
          </a:prstGeom>
        </p:spPr>
        <p:txBody>
          <a:bodyPr wrap="square">
            <a:spAutoFit/>
          </a:bodyPr>
          <a:lstStyle/>
          <a:p>
            <a:endParaRPr lang="en-US" sz="1600" dirty="0">
              <a:solidFill>
                <a:srgbClr val="333333"/>
              </a:solidFill>
            </a:endParaRPr>
          </a:p>
          <a:p>
            <a:r>
              <a:rPr lang="en-US" b="0" i="0" dirty="0" smtClean="0">
                <a:solidFill>
                  <a:srgbClr val="333333"/>
                </a:solidFill>
                <a:effectLst/>
              </a:rPr>
              <a:t>From about the 18th week of gestation, maternal antibodies of the IgG class are actively transported across the placenta to the fetus, where they bind (in-situ) to the NEP antigen expressed on podocytes</a:t>
            </a:r>
          </a:p>
          <a:p>
            <a:endParaRPr lang="en-US" dirty="0">
              <a:solidFill>
                <a:srgbClr val="333333"/>
              </a:solidFill>
            </a:endParaRPr>
          </a:p>
          <a:p>
            <a:pPr>
              <a:spcBef>
                <a:spcPct val="0"/>
              </a:spcBef>
              <a:buFontTx/>
              <a:buNone/>
            </a:pPr>
            <a:r>
              <a:rPr lang="en-US" altLang="en-US" dirty="0"/>
              <a:t>These observations validated the </a:t>
            </a:r>
            <a:r>
              <a:rPr lang="en-US" altLang="en-US" i="1" u="sng" dirty="0"/>
              <a:t>in situ </a:t>
            </a:r>
            <a:r>
              <a:rPr lang="en-US" altLang="en-US" dirty="0"/>
              <a:t>paradigm in human membranous nephropathy </a:t>
            </a:r>
            <a:r>
              <a:rPr lang="en-US" altLang="en-US" sz="1400" i="1" dirty="0"/>
              <a:t>(NEJM 2002, 346:2053)</a:t>
            </a:r>
          </a:p>
          <a:p>
            <a:pPr>
              <a:spcBef>
                <a:spcPct val="0"/>
              </a:spcBef>
              <a:buFontTx/>
              <a:buNone/>
            </a:pPr>
            <a:r>
              <a:rPr lang="en-US" altLang="en-US" dirty="0" smtClean="0"/>
              <a:t>subsequent </a:t>
            </a:r>
            <a:r>
              <a:rPr lang="en-US" altLang="en-US" dirty="0"/>
              <a:t>proteomic studies identified phospholipase A2 receptor (PLA2R) </a:t>
            </a:r>
            <a:r>
              <a:rPr lang="en-US" altLang="en-US" i="1" dirty="0"/>
              <a:t>and </a:t>
            </a:r>
          </a:p>
          <a:p>
            <a:pPr>
              <a:spcBef>
                <a:spcPct val="0"/>
              </a:spcBef>
              <a:buNone/>
            </a:pPr>
            <a:r>
              <a:rPr lang="en-US" altLang="en-US" dirty="0" smtClean="0"/>
              <a:t>thrombospondin </a:t>
            </a:r>
            <a:r>
              <a:rPr lang="en-US" altLang="en-US" dirty="0"/>
              <a:t>type-1 domain containing 7A (THSD7A) as target antigens in 80% of patients with</a:t>
            </a:r>
          </a:p>
          <a:p>
            <a:pPr>
              <a:spcBef>
                <a:spcPct val="0"/>
              </a:spcBef>
              <a:buNone/>
            </a:pPr>
            <a:r>
              <a:rPr lang="en-US" altLang="en-US" dirty="0" smtClean="0"/>
              <a:t>primary </a:t>
            </a:r>
            <a:r>
              <a:rPr lang="en-US" altLang="en-US" dirty="0"/>
              <a:t>membranous nephropathy </a:t>
            </a:r>
            <a:r>
              <a:rPr lang="en-US" altLang="en-US" sz="1400" i="1" dirty="0"/>
              <a:t>(NEJM 2009; 361:11-21; NEJM 2014; 371:2277–2287)</a:t>
            </a:r>
          </a:p>
          <a:p>
            <a:pPr marL="285750" indent="-285750">
              <a:spcBef>
                <a:spcPct val="0"/>
              </a:spcBef>
            </a:pPr>
            <a:r>
              <a:rPr lang="en-US" altLang="en-US" dirty="0" smtClean="0"/>
              <a:t>the </a:t>
            </a:r>
            <a:r>
              <a:rPr lang="en-US" altLang="en-US" dirty="0"/>
              <a:t>remaining 20% still</a:t>
            </a:r>
            <a:r>
              <a:rPr lang="en-US" altLang="en-US" dirty="0" smtClean="0"/>
              <a:t>?</a:t>
            </a:r>
            <a:endParaRPr lang="en-US" b="0" i="0" dirty="0" smtClean="0">
              <a:solidFill>
                <a:srgbClr val="333333"/>
              </a:solidFill>
              <a:effectLst/>
            </a:endParaRPr>
          </a:p>
        </p:txBody>
      </p:sp>
      <p:grpSp>
        <p:nvGrpSpPr>
          <p:cNvPr id="6" name="Group 5"/>
          <p:cNvGrpSpPr>
            <a:grpSpLocks/>
          </p:cNvGrpSpPr>
          <p:nvPr/>
        </p:nvGrpSpPr>
        <p:grpSpPr>
          <a:xfrm>
            <a:off x="10319888" y="4919246"/>
            <a:ext cx="1920240" cy="1920240"/>
            <a:chOff x="10098503" y="4523874"/>
            <a:chExt cx="2164937" cy="2357045"/>
          </a:xfrm>
        </p:grpSpPr>
        <p:sp>
          <p:nvSpPr>
            <p:cNvPr id="7" name="Right Triangle 6"/>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8" name="Straight Connector 7"/>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1124465" y="393522"/>
            <a:ext cx="9564129" cy="523220"/>
          </a:xfrm>
          <a:prstGeom prst="rect">
            <a:avLst/>
          </a:prstGeom>
        </p:spPr>
        <p:txBody>
          <a:bodyPr wrap="square">
            <a:spAutoFit/>
          </a:bodyPr>
          <a:lstStyle/>
          <a:p>
            <a:r>
              <a:rPr lang="en-US" sz="2800" dirty="0"/>
              <a:t>Pathogenesis of membranous nephropathy: </a:t>
            </a:r>
            <a:r>
              <a:rPr lang="en-US" sz="2800" dirty="0" smtClean="0"/>
              <a:t>from </a:t>
            </a:r>
            <a:r>
              <a:rPr lang="en-US" sz="2800" dirty="0"/>
              <a:t>rats to humans</a:t>
            </a:r>
          </a:p>
        </p:txBody>
      </p:sp>
      <p:sp>
        <p:nvSpPr>
          <p:cNvPr id="3" name="Rectangle 2"/>
          <p:cNvSpPr/>
          <p:nvPr/>
        </p:nvSpPr>
        <p:spPr>
          <a:xfrm>
            <a:off x="386171" y="1053869"/>
            <a:ext cx="5769026" cy="2585323"/>
          </a:xfrm>
          <a:prstGeom prst="rect">
            <a:avLst/>
          </a:prstGeom>
        </p:spPr>
        <p:txBody>
          <a:bodyPr wrap="square">
            <a:spAutoFit/>
          </a:bodyPr>
          <a:lstStyle/>
          <a:p>
            <a:pPr marL="285750" indent="-285750">
              <a:spcBef>
                <a:spcPct val="0"/>
              </a:spcBef>
            </a:pPr>
            <a:r>
              <a:rPr lang="en-US" altLang="en-US" dirty="0" smtClean="0"/>
              <a:t>- several </a:t>
            </a:r>
            <a:r>
              <a:rPr lang="en-US" altLang="en-US" dirty="0"/>
              <a:t>families with </a:t>
            </a:r>
            <a:r>
              <a:rPr lang="en-US" altLang="en-US" dirty="0" smtClean="0"/>
              <a:t>neonatal nephrotic</a:t>
            </a:r>
          </a:p>
          <a:p>
            <a:pPr marL="285750" indent="-285750">
              <a:spcBef>
                <a:spcPct val="0"/>
              </a:spcBef>
            </a:pPr>
            <a:r>
              <a:rPr lang="en-US" altLang="en-US" dirty="0" smtClean="0"/>
              <a:t>syndrome and membranous nephropathy</a:t>
            </a:r>
          </a:p>
          <a:p>
            <a:pPr indent="-285750">
              <a:spcBef>
                <a:spcPct val="0"/>
              </a:spcBef>
            </a:pPr>
            <a:endParaRPr lang="en-US" altLang="en-US" dirty="0" smtClean="0"/>
          </a:p>
          <a:p>
            <a:pPr indent="-285750">
              <a:spcBef>
                <a:spcPct val="0"/>
              </a:spcBef>
            </a:pPr>
            <a:r>
              <a:rPr lang="en-US" altLang="en-US" dirty="0" smtClean="0"/>
              <a:t>- mothers </a:t>
            </a:r>
            <a:r>
              <a:rPr lang="en-US" altLang="en-US" dirty="0"/>
              <a:t>had mutations in </a:t>
            </a:r>
            <a:r>
              <a:rPr lang="en-US" altLang="en-US" dirty="0" smtClean="0"/>
              <a:t>neutral</a:t>
            </a:r>
          </a:p>
          <a:p>
            <a:pPr indent="-285750">
              <a:spcBef>
                <a:spcPct val="0"/>
              </a:spcBef>
            </a:pPr>
            <a:r>
              <a:rPr lang="en-US" altLang="en-US" dirty="0" smtClean="0"/>
              <a:t>endopeptidase </a:t>
            </a:r>
            <a:r>
              <a:rPr lang="en-US" altLang="en-US" dirty="0"/>
              <a:t>(</a:t>
            </a:r>
            <a:r>
              <a:rPr lang="en-US" altLang="en-US" dirty="0" smtClean="0"/>
              <a:t>NEP) normal podocyte antigen</a:t>
            </a:r>
          </a:p>
          <a:p>
            <a:pPr indent="-285750">
              <a:spcBef>
                <a:spcPct val="0"/>
              </a:spcBef>
            </a:pPr>
            <a:endParaRPr lang="en-US" altLang="en-US" dirty="0"/>
          </a:p>
          <a:p>
            <a:r>
              <a:rPr lang="en-US" dirty="0">
                <a:solidFill>
                  <a:srgbClr val="333333"/>
                </a:solidFill>
              </a:rPr>
              <a:t>women who genetically lack NEP develop antibodies during pregnancy when exposed to NEP </a:t>
            </a:r>
            <a:r>
              <a:rPr lang="en-US" dirty="0" smtClean="0">
                <a:solidFill>
                  <a:srgbClr val="333333"/>
                </a:solidFill>
              </a:rPr>
              <a:t>(blue dots) expressed </a:t>
            </a:r>
            <a:r>
              <a:rPr lang="en-US" dirty="0">
                <a:solidFill>
                  <a:srgbClr val="333333"/>
                </a:solidFill>
              </a:rPr>
              <a:t>by placental cells and by fetal cells entering the mother’s </a:t>
            </a:r>
            <a:r>
              <a:rPr lang="en-US" dirty="0" smtClean="0">
                <a:solidFill>
                  <a:srgbClr val="333333"/>
                </a:solidFill>
              </a:rPr>
              <a:t>blood</a:t>
            </a:r>
            <a:endParaRPr lang="en-US" altLang="en-US" dirty="0"/>
          </a:p>
        </p:txBody>
      </p:sp>
      <p:sp>
        <p:nvSpPr>
          <p:cNvPr id="11" name="Slide Number Placeholder 10"/>
          <p:cNvSpPr>
            <a:spLocks noGrp="1"/>
          </p:cNvSpPr>
          <p:nvPr>
            <p:ph type="sldNum" sz="quarter" idx="12"/>
          </p:nvPr>
        </p:nvSpPr>
        <p:spPr/>
        <p:txBody>
          <a:bodyPr/>
          <a:lstStyle/>
          <a:p>
            <a:fld id="{28A9F5CF-8439-4EA8-BB16-A2FBA1A87F1A}" type="slidenum">
              <a:rPr lang="en-US" smtClean="0"/>
              <a:pPr/>
              <a:t>30</a:t>
            </a:fld>
            <a:endParaRPr lang="en-US"/>
          </a:p>
        </p:txBody>
      </p:sp>
    </p:spTree>
    <p:extLst>
      <p:ext uri="{BB962C8B-B14F-4D97-AF65-F5344CB8AC3E}">
        <p14:creationId xmlns:p14="http://schemas.microsoft.com/office/powerpoint/2010/main" val="21704188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p:cNvGrpSpPr>
          <p:nvPr/>
        </p:nvGrpSpPr>
        <p:grpSpPr>
          <a:xfrm>
            <a:off x="10319888" y="4919246"/>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913518" y="1435040"/>
            <a:ext cx="10362024" cy="4955203"/>
          </a:xfrm>
          <a:prstGeom prst="rect">
            <a:avLst/>
          </a:prstGeom>
          <a:noFill/>
        </p:spPr>
        <p:txBody>
          <a:bodyPr wrap="square">
            <a:spAutoFit/>
          </a:bodyPr>
          <a:lstStyle/>
          <a:p>
            <a:pPr algn="ctr">
              <a:defRPr/>
            </a:pPr>
            <a:r>
              <a:rPr lang="en-US" altLang="en-US" sz="2400" dirty="0" smtClean="0"/>
              <a:t>autoimmune process with antibodies </a:t>
            </a:r>
            <a:r>
              <a:rPr lang="en-US" altLang="en-US" sz="2400" dirty="0"/>
              <a:t>reacting with </a:t>
            </a:r>
            <a:r>
              <a:rPr lang="en-US" altLang="en-US" sz="2400" u="sng" dirty="0"/>
              <a:t>intrinsic</a:t>
            </a:r>
            <a:r>
              <a:rPr lang="en-US" altLang="en-US" sz="2400" dirty="0"/>
              <a:t> renal antigens </a:t>
            </a:r>
            <a:r>
              <a:rPr lang="en-US" altLang="en-US" sz="2400" i="1" dirty="0" smtClean="0"/>
              <a:t>or</a:t>
            </a:r>
            <a:r>
              <a:rPr lang="en-US" altLang="en-US" sz="2400" dirty="0" smtClean="0"/>
              <a:t> </a:t>
            </a:r>
            <a:r>
              <a:rPr lang="en-US" altLang="en-US" sz="2400" u="sng" dirty="0" smtClean="0"/>
              <a:t>planted</a:t>
            </a:r>
            <a:r>
              <a:rPr lang="en-US" altLang="en-US" sz="2400" dirty="0" smtClean="0"/>
              <a:t> </a:t>
            </a:r>
            <a:r>
              <a:rPr lang="en-US" altLang="en-US" sz="2400" dirty="0"/>
              <a:t>antigens: </a:t>
            </a:r>
            <a:r>
              <a:rPr lang="en-US" altLang="en-US" sz="2400" dirty="0" err="1" smtClean="0"/>
              <a:t>nucleosomal</a:t>
            </a:r>
            <a:r>
              <a:rPr lang="en-US" altLang="en-US" sz="2400" dirty="0" smtClean="0"/>
              <a:t> complexes (systemic lupus erythematosus)</a:t>
            </a:r>
          </a:p>
          <a:p>
            <a:pPr algn="ctr">
              <a:defRPr/>
            </a:pPr>
            <a:r>
              <a:rPr lang="en-US" altLang="en-US" sz="2400" dirty="0" smtClean="0"/>
              <a:t>viral</a:t>
            </a:r>
            <a:r>
              <a:rPr lang="en-US" altLang="en-US" sz="2400" dirty="0"/>
              <a:t>, </a:t>
            </a:r>
            <a:r>
              <a:rPr lang="en-US" altLang="en-US" sz="2400" dirty="0" smtClean="0"/>
              <a:t>bacterial products, </a:t>
            </a:r>
            <a:r>
              <a:rPr lang="en-US" altLang="en-US" sz="2400" dirty="0"/>
              <a:t>drugs…</a:t>
            </a:r>
            <a:endParaRPr lang="en-US" sz="2000" dirty="0"/>
          </a:p>
          <a:p>
            <a:pPr>
              <a:defRPr/>
            </a:pPr>
            <a:endParaRPr lang="en-US" altLang="en-US" sz="2400" dirty="0"/>
          </a:p>
          <a:p>
            <a:r>
              <a:rPr lang="en-US" sz="2000" dirty="0">
                <a:solidFill>
                  <a:srgbClr val="000000"/>
                </a:solidFill>
              </a:rPr>
              <a:t>The podocyte is at the center of the pathogenesis of </a:t>
            </a:r>
            <a:r>
              <a:rPr lang="en-US" sz="2000" dirty="0" smtClean="0">
                <a:solidFill>
                  <a:srgbClr val="000000"/>
                </a:solidFill>
              </a:rPr>
              <a:t>membranous nephropathy either </a:t>
            </a:r>
            <a:r>
              <a:rPr lang="en-US" sz="2000" dirty="0">
                <a:solidFill>
                  <a:srgbClr val="000000"/>
                </a:solidFill>
              </a:rPr>
              <a:t>by </a:t>
            </a:r>
            <a:endParaRPr lang="en-US" sz="2000" dirty="0" smtClean="0">
              <a:solidFill>
                <a:srgbClr val="000000"/>
              </a:solidFill>
            </a:endParaRPr>
          </a:p>
          <a:p>
            <a:r>
              <a:rPr lang="en-US" sz="2000" dirty="0" smtClean="0">
                <a:solidFill>
                  <a:srgbClr val="000000"/>
                </a:solidFill>
              </a:rPr>
              <a:t>(</a:t>
            </a:r>
            <a:r>
              <a:rPr lang="en-US" sz="2000" dirty="0" err="1" smtClean="0">
                <a:solidFill>
                  <a:srgbClr val="000000"/>
                </a:solidFill>
              </a:rPr>
              <a:t>i</a:t>
            </a:r>
            <a:r>
              <a:rPr lang="en-US" sz="2000" dirty="0" smtClean="0">
                <a:solidFill>
                  <a:srgbClr val="000000"/>
                </a:solidFill>
              </a:rPr>
              <a:t>) providing </a:t>
            </a:r>
            <a:r>
              <a:rPr lang="en-US" sz="2000" dirty="0">
                <a:solidFill>
                  <a:srgbClr val="000000"/>
                </a:solidFill>
              </a:rPr>
              <a:t>a </a:t>
            </a:r>
            <a:r>
              <a:rPr lang="en-US" sz="2000" b="1" dirty="0">
                <a:solidFill>
                  <a:srgbClr val="000000"/>
                </a:solidFill>
              </a:rPr>
              <a:t>source of endogenous antigens </a:t>
            </a:r>
            <a:r>
              <a:rPr lang="en-US" sz="2000" dirty="0">
                <a:solidFill>
                  <a:srgbClr val="000000"/>
                </a:solidFill>
              </a:rPr>
              <a:t>or by </a:t>
            </a:r>
            <a:endParaRPr lang="en-US" sz="2000" dirty="0" smtClean="0">
              <a:solidFill>
                <a:srgbClr val="000000"/>
              </a:solidFill>
            </a:endParaRPr>
          </a:p>
          <a:p>
            <a:r>
              <a:rPr lang="en-US" sz="2000" dirty="0" smtClean="0">
                <a:solidFill>
                  <a:srgbClr val="000000"/>
                </a:solidFill>
              </a:rPr>
              <a:t>(ii) creating </a:t>
            </a:r>
            <a:r>
              <a:rPr lang="en-US" sz="2000" dirty="0">
                <a:solidFill>
                  <a:srgbClr val="000000"/>
                </a:solidFill>
              </a:rPr>
              <a:t>an </a:t>
            </a:r>
            <a:r>
              <a:rPr lang="en-US" sz="2000" b="1" dirty="0">
                <a:solidFill>
                  <a:srgbClr val="000000"/>
                </a:solidFill>
              </a:rPr>
              <a:t>environment</a:t>
            </a:r>
            <a:r>
              <a:rPr lang="en-US" sz="2000" dirty="0">
                <a:solidFill>
                  <a:srgbClr val="000000"/>
                </a:solidFill>
              </a:rPr>
              <a:t> favorable to deposition and accumulation of immune complexes containing exogenous (non-podocyte) </a:t>
            </a:r>
            <a:r>
              <a:rPr lang="en-US" sz="2000" dirty="0" smtClean="0">
                <a:solidFill>
                  <a:srgbClr val="000000"/>
                </a:solidFill>
              </a:rPr>
              <a:t>antigens </a:t>
            </a:r>
            <a:endParaRPr lang="en-US" sz="2000" dirty="0">
              <a:solidFill>
                <a:srgbClr val="000000"/>
              </a:solidFill>
            </a:endParaRPr>
          </a:p>
          <a:p>
            <a:endParaRPr lang="en-US" sz="2000" dirty="0" smtClean="0">
              <a:solidFill>
                <a:srgbClr val="000000"/>
              </a:solidFill>
            </a:endParaRPr>
          </a:p>
          <a:p>
            <a:r>
              <a:rPr lang="en-US" sz="2000" dirty="0" smtClean="0">
                <a:solidFill>
                  <a:srgbClr val="000000"/>
                </a:solidFill>
              </a:rPr>
              <a:t>The </a:t>
            </a:r>
            <a:r>
              <a:rPr lang="en-US" sz="2000" dirty="0">
                <a:solidFill>
                  <a:srgbClr val="000000"/>
                </a:solidFill>
              </a:rPr>
              <a:t>podocyte is also a </a:t>
            </a:r>
            <a:r>
              <a:rPr lang="en-US" sz="2000" b="1" dirty="0">
                <a:solidFill>
                  <a:srgbClr val="000000"/>
                </a:solidFill>
              </a:rPr>
              <a:t>victim</a:t>
            </a:r>
            <a:r>
              <a:rPr lang="en-US" sz="2000" dirty="0">
                <a:solidFill>
                  <a:srgbClr val="000000"/>
                </a:solidFill>
              </a:rPr>
              <a:t> of complement activation and antibody </a:t>
            </a:r>
            <a:r>
              <a:rPr lang="en-US" sz="2000" dirty="0" smtClean="0">
                <a:solidFill>
                  <a:srgbClr val="000000"/>
                </a:solidFill>
              </a:rPr>
              <a:t>activity, and hence there is a subsequent podocyte effacement with proteinuria</a:t>
            </a:r>
            <a:endParaRPr lang="en-US" sz="2000" dirty="0"/>
          </a:p>
          <a:p>
            <a:pPr>
              <a:defRPr/>
            </a:pPr>
            <a:endParaRPr lang="en-US" altLang="en-US" sz="2000" dirty="0" smtClean="0"/>
          </a:p>
          <a:p>
            <a:pPr>
              <a:defRPr/>
            </a:pPr>
            <a:r>
              <a:rPr lang="en-US" altLang="en-US" sz="2000" dirty="0" smtClean="0"/>
              <a:t>As </a:t>
            </a:r>
            <a:r>
              <a:rPr lang="en-US" altLang="en-US" sz="2000" dirty="0"/>
              <a:t>our understanding of membranous nephropathy evolves, it is apparent that this nephropathy does not fit well into the classification scheme of hypersensitivity diseases i.e. it shows some overlap between type II and type </a:t>
            </a:r>
            <a:r>
              <a:rPr lang="en-US" altLang="en-US" sz="2000" dirty="0" smtClean="0"/>
              <a:t>III</a:t>
            </a:r>
            <a:endParaRPr lang="en-US" sz="2000" dirty="0"/>
          </a:p>
        </p:txBody>
      </p:sp>
      <p:sp>
        <p:nvSpPr>
          <p:cNvPr id="4" name="TextBox 3"/>
          <p:cNvSpPr txBox="1"/>
          <p:nvPr/>
        </p:nvSpPr>
        <p:spPr>
          <a:xfrm>
            <a:off x="1211036" y="640776"/>
            <a:ext cx="9483634" cy="769441"/>
          </a:xfrm>
          <a:prstGeom prst="rect">
            <a:avLst/>
          </a:prstGeom>
          <a:noFill/>
        </p:spPr>
        <p:txBody>
          <a:bodyPr wrap="square" rtlCol="0">
            <a:spAutoFit/>
          </a:bodyPr>
          <a:lstStyle/>
          <a:p>
            <a:r>
              <a:rPr lang="en-US" sz="4400" dirty="0"/>
              <a:t>Humans: membranous nephropathy</a:t>
            </a:r>
          </a:p>
        </p:txBody>
      </p:sp>
      <p:grpSp>
        <p:nvGrpSpPr>
          <p:cNvPr id="5" name="Group 4"/>
          <p:cNvGrpSpPr>
            <a:grpSpLocks/>
          </p:cNvGrpSpPr>
          <p:nvPr/>
        </p:nvGrpSpPr>
        <p:grpSpPr>
          <a:xfrm rot="16200000" flipV="1">
            <a:off x="0" y="-73047"/>
            <a:ext cx="1920240" cy="1920240"/>
            <a:chOff x="10098503" y="4523874"/>
            <a:chExt cx="2164937" cy="2357045"/>
          </a:xfrm>
        </p:grpSpPr>
        <p:sp>
          <p:nvSpPr>
            <p:cNvPr id="6" name="Right Triangle 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7" name="Straight Connector 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28A9F5CF-8439-4EA8-BB16-A2FBA1A87F1A}" type="slidenum">
              <a:rPr lang="en-US" smtClean="0"/>
              <a:pPr/>
              <a:t>31</a:t>
            </a:fld>
            <a:endParaRPr lang="en-US"/>
          </a:p>
        </p:txBody>
      </p:sp>
    </p:spTree>
    <p:custDataLst>
      <p:tags r:id="rId1"/>
    </p:custDataLst>
    <p:extLst>
      <p:ext uri="{BB962C8B-B14F-4D97-AF65-F5344CB8AC3E}">
        <p14:creationId xmlns:p14="http://schemas.microsoft.com/office/powerpoint/2010/main" val="1194942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p:cNvGrpSpPr>
          <p:nvPr/>
        </p:nvGrpSpPr>
        <p:grpSpPr>
          <a:xfrm>
            <a:off x="10319888" y="4919246"/>
            <a:ext cx="1920240" cy="1920240"/>
            <a:chOff x="10098503" y="4523874"/>
            <a:chExt cx="2164937" cy="2357045"/>
          </a:xfrm>
        </p:grpSpPr>
        <p:sp>
          <p:nvSpPr>
            <p:cNvPr id="9" name="Right Triangle 8"/>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0" name="Straight Connector 9"/>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1101966" y="1663898"/>
            <a:ext cx="9853246" cy="2954655"/>
          </a:xfrm>
          <a:prstGeom prst="rect">
            <a:avLst/>
          </a:prstGeom>
        </p:spPr>
        <p:txBody>
          <a:bodyPr wrap="square">
            <a:spAutoFit/>
          </a:bodyPr>
          <a:lstStyle/>
          <a:p>
            <a:pPr algn="ctr">
              <a:defRPr/>
            </a:pPr>
            <a:r>
              <a:rPr lang="en-US" sz="4000" dirty="0"/>
              <a:t>different mechanisms of glomerular injury are not mutually exclusive and in humans </a:t>
            </a:r>
            <a:endParaRPr lang="en-US" sz="4000" dirty="0" smtClean="0"/>
          </a:p>
          <a:p>
            <a:pPr algn="ctr">
              <a:defRPr/>
            </a:pPr>
            <a:r>
              <a:rPr lang="en-US" sz="6600" b="1" dirty="0" smtClean="0">
                <a:solidFill>
                  <a:srgbClr val="C00000"/>
                </a:solidFill>
              </a:rPr>
              <a:t>&gt;1</a:t>
            </a:r>
          </a:p>
          <a:p>
            <a:pPr algn="ctr">
              <a:defRPr/>
            </a:pPr>
            <a:r>
              <a:rPr lang="en-US" sz="4000" dirty="0" smtClean="0"/>
              <a:t>may </a:t>
            </a:r>
            <a:r>
              <a:rPr lang="en-US" sz="4000" dirty="0"/>
              <a:t>contribute to injury</a:t>
            </a:r>
          </a:p>
        </p:txBody>
      </p:sp>
      <p:grpSp>
        <p:nvGrpSpPr>
          <p:cNvPr id="4" name="Group 3"/>
          <p:cNvGrpSpPr>
            <a:grpSpLocks/>
          </p:cNvGrpSpPr>
          <p:nvPr/>
        </p:nvGrpSpPr>
        <p:grpSpPr>
          <a:xfrm rot="16200000" flipV="1">
            <a:off x="0" y="-73047"/>
            <a:ext cx="1920240" cy="1920240"/>
            <a:chOff x="10098503" y="4523874"/>
            <a:chExt cx="2164937" cy="2357045"/>
          </a:xfrm>
        </p:grpSpPr>
        <p:sp>
          <p:nvSpPr>
            <p:cNvPr id="5" name="Right Triangle 4"/>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6" name="Straight Connector 5"/>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2" name="Slide Number Placeholder 11"/>
          <p:cNvSpPr>
            <a:spLocks noGrp="1"/>
          </p:cNvSpPr>
          <p:nvPr>
            <p:ph type="sldNum" sz="quarter" idx="12"/>
          </p:nvPr>
        </p:nvSpPr>
        <p:spPr/>
        <p:txBody>
          <a:bodyPr/>
          <a:lstStyle/>
          <a:p>
            <a:fld id="{28A9F5CF-8439-4EA8-BB16-A2FBA1A87F1A}" type="slidenum">
              <a:rPr lang="en-US" smtClean="0"/>
              <a:pPr/>
              <a:t>32</a:t>
            </a:fld>
            <a:endParaRPr lang="en-US"/>
          </a:p>
        </p:txBody>
      </p:sp>
    </p:spTree>
    <p:custDataLst>
      <p:tags r:id="rId1"/>
    </p:custDataLst>
    <p:extLst>
      <p:ext uri="{BB962C8B-B14F-4D97-AF65-F5344CB8AC3E}">
        <p14:creationId xmlns:p14="http://schemas.microsoft.com/office/powerpoint/2010/main" val="6459229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a:grpSpLocks/>
          </p:cNvGrpSpPr>
          <p:nvPr/>
        </p:nvGrpSpPr>
        <p:grpSpPr>
          <a:xfrm>
            <a:off x="10319888" y="4919246"/>
            <a:ext cx="1920240" cy="1920240"/>
            <a:chOff x="10098503" y="4523874"/>
            <a:chExt cx="2164937" cy="2357045"/>
          </a:xfrm>
        </p:grpSpPr>
        <p:sp>
          <p:nvSpPr>
            <p:cNvPr id="30" name="Right Triangle 2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31" name="Straight Connector 3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44037" name="Text Box 6"/>
          <p:cNvSpPr txBox="1">
            <a:spLocks noChangeArrowheads="1"/>
          </p:cNvSpPr>
          <p:nvPr/>
        </p:nvSpPr>
        <p:spPr bwMode="auto">
          <a:xfrm>
            <a:off x="491332" y="1521627"/>
            <a:ext cx="11530012"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smtClean="0">
                <a:latin typeface="+mn-lt"/>
              </a:rPr>
              <a:t>1</a:t>
            </a:r>
            <a:r>
              <a:rPr lang="en-US" altLang="en-US" sz="1800" dirty="0">
                <a:latin typeface="+mn-lt"/>
              </a:rPr>
              <a:t>. infection elicits antibody response (immunoglobulin G, IgG)</a:t>
            </a:r>
          </a:p>
          <a:p>
            <a:pPr>
              <a:spcBef>
                <a:spcPct val="0"/>
              </a:spcBef>
              <a:buFontTx/>
              <a:buNone/>
            </a:pPr>
            <a:r>
              <a:rPr lang="en-US" altLang="en-US" sz="1800" dirty="0">
                <a:latin typeface="+mn-lt"/>
              </a:rPr>
              <a:t>2. immune complexes form in circulation (antigen + IgG + complement)</a:t>
            </a:r>
          </a:p>
          <a:p>
            <a:pPr>
              <a:spcBef>
                <a:spcPct val="0"/>
              </a:spcBef>
              <a:buFontTx/>
              <a:buNone/>
            </a:pPr>
            <a:r>
              <a:rPr lang="en-US" altLang="en-US" sz="1800" dirty="0">
                <a:latin typeface="+mn-lt"/>
              </a:rPr>
              <a:t>3. deposition of immune complexes in the capillary wall elicits inflammatory reaction leading to structural damage </a:t>
            </a:r>
            <a:endParaRPr lang="en-US" altLang="en-US" sz="1800" dirty="0" smtClean="0">
              <a:latin typeface="+mn-lt"/>
            </a:endParaRPr>
          </a:p>
          <a:p>
            <a:pPr>
              <a:spcBef>
                <a:spcPct val="0"/>
              </a:spcBef>
              <a:buFontTx/>
              <a:buNone/>
            </a:pPr>
            <a:r>
              <a:rPr lang="en-US" altLang="en-US" sz="1800" dirty="0" smtClean="0">
                <a:latin typeface="+mn-lt"/>
              </a:rPr>
              <a:t>(“</a:t>
            </a:r>
            <a:r>
              <a:rPr lang="en-US" altLang="en-US" sz="1800" dirty="0">
                <a:latin typeface="+mn-lt"/>
              </a:rPr>
              <a:t>Swiss cheese”) with hematuria and proliferation </a:t>
            </a:r>
          </a:p>
          <a:p>
            <a:pPr>
              <a:spcBef>
                <a:spcPct val="0"/>
              </a:spcBef>
              <a:buFontTx/>
              <a:buNone/>
            </a:pPr>
            <a:endParaRPr lang="en-US" altLang="en-US" sz="1600" dirty="0">
              <a:latin typeface="+mn-lt"/>
            </a:endParaRPr>
          </a:p>
          <a:p>
            <a:pPr>
              <a:spcBef>
                <a:spcPct val="0"/>
              </a:spcBef>
              <a:buFontTx/>
              <a:buNone/>
            </a:pPr>
            <a:endParaRPr lang="en-US" altLang="en-US" sz="1200" dirty="0">
              <a:latin typeface="+mn-lt"/>
            </a:endParaRPr>
          </a:p>
          <a:p>
            <a:pPr>
              <a:spcBef>
                <a:spcPct val="0"/>
              </a:spcBef>
              <a:buFontTx/>
              <a:buNone/>
            </a:pPr>
            <a:endParaRPr lang="en-US" altLang="en-US" sz="1600" u="sng" dirty="0">
              <a:latin typeface="+mn-lt"/>
            </a:endParaRPr>
          </a:p>
          <a:p>
            <a:pPr>
              <a:spcBef>
                <a:spcPct val="0"/>
              </a:spcBef>
              <a:buFontTx/>
              <a:buNone/>
            </a:pPr>
            <a:endParaRPr lang="en-US" altLang="en-US" sz="1600" u="sng" dirty="0">
              <a:latin typeface="+mn-lt"/>
            </a:endParaRPr>
          </a:p>
          <a:p>
            <a:pPr>
              <a:spcBef>
                <a:spcPct val="0"/>
              </a:spcBef>
              <a:buFontTx/>
              <a:buNone/>
            </a:pPr>
            <a:endParaRPr lang="en-US" altLang="en-US" sz="1600" u="sng" dirty="0">
              <a:latin typeface="+mn-lt"/>
            </a:endParaRPr>
          </a:p>
          <a:p>
            <a:pPr>
              <a:spcBef>
                <a:spcPct val="0"/>
              </a:spcBef>
              <a:buFontTx/>
              <a:buNone/>
            </a:pPr>
            <a:endParaRPr lang="en-US" altLang="en-US" sz="1600" i="1" u="sng" dirty="0">
              <a:latin typeface="+mn-lt"/>
            </a:endParaRPr>
          </a:p>
          <a:p>
            <a:pPr>
              <a:spcBef>
                <a:spcPct val="0"/>
              </a:spcBef>
              <a:buFontTx/>
              <a:buNone/>
            </a:pPr>
            <a:endParaRPr lang="en-US" altLang="en-US" sz="1600" u="sng" dirty="0">
              <a:latin typeface="+mn-lt"/>
            </a:endParaRPr>
          </a:p>
          <a:p>
            <a:pPr>
              <a:spcBef>
                <a:spcPct val="0"/>
              </a:spcBef>
              <a:buFontTx/>
              <a:buNone/>
            </a:pPr>
            <a:endParaRPr lang="en-US" altLang="en-US" sz="1600" u="sng" dirty="0">
              <a:latin typeface="+mn-lt"/>
            </a:endParaRPr>
          </a:p>
          <a:p>
            <a:pPr>
              <a:spcBef>
                <a:spcPct val="0"/>
              </a:spcBef>
              <a:buFontTx/>
              <a:buNone/>
            </a:pPr>
            <a:endParaRPr lang="en-US" altLang="en-US" sz="1600" u="sng" dirty="0">
              <a:latin typeface="+mn-lt"/>
            </a:endParaRPr>
          </a:p>
          <a:p>
            <a:pPr>
              <a:spcBef>
                <a:spcPct val="0"/>
              </a:spcBef>
              <a:buFontTx/>
              <a:buNone/>
            </a:pPr>
            <a:endParaRPr lang="en-US" altLang="en-US" sz="1600" u="sng" dirty="0">
              <a:latin typeface="+mn-lt"/>
            </a:endParaRPr>
          </a:p>
          <a:p>
            <a:pPr>
              <a:spcBef>
                <a:spcPct val="0"/>
              </a:spcBef>
              <a:buFontTx/>
              <a:buNone/>
            </a:pPr>
            <a:endParaRPr lang="en-US" altLang="en-US" sz="1400" dirty="0">
              <a:latin typeface="+mn-lt"/>
            </a:endParaRPr>
          </a:p>
          <a:p>
            <a:pPr>
              <a:spcBef>
                <a:spcPct val="0"/>
              </a:spcBef>
              <a:buFontTx/>
              <a:buNone/>
            </a:pPr>
            <a:r>
              <a:rPr lang="en-US" altLang="en-US" sz="1800" dirty="0">
                <a:latin typeface="+mn-lt"/>
              </a:rPr>
              <a:t>4. however, immune complexes are </a:t>
            </a:r>
            <a:r>
              <a:rPr lang="en-US" altLang="en-US" sz="1800" i="1" dirty="0">
                <a:solidFill>
                  <a:srgbClr val="0000FF"/>
                </a:solidFill>
                <a:latin typeface="+mn-lt"/>
              </a:rPr>
              <a:t>also</a:t>
            </a:r>
            <a:r>
              <a:rPr lang="en-US" altLang="en-US" sz="1800" dirty="0">
                <a:latin typeface="+mn-lt"/>
              </a:rPr>
              <a:t> formed </a:t>
            </a:r>
            <a:r>
              <a:rPr lang="en-US" altLang="en-US" sz="1800" i="1" dirty="0">
                <a:latin typeface="+mn-lt"/>
              </a:rPr>
              <a:t>in-situ</a:t>
            </a:r>
            <a:r>
              <a:rPr lang="en-US" altLang="en-US" sz="1800" dirty="0">
                <a:latin typeface="+mn-lt"/>
              </a:rPr>
              <a:t> leading to formation of big sub-epithelial deposits </a:t>
            </a:r>
            <a:endParaRPr lang="en-US" altLang="en-US" sz="1800" dirty="0" smtClean="0">
              <a:latin typeface="+mn-lt"/>
            </a:endParaRPr>
          </a:p>
          <a:p>
            <a:pPr>
              <a:spcBef>
                <a:spcPct val="0"/>
              </a:spcBef>
              <a:buFontTx/>
              <a:buNone/>
            </a:pPr>
            <a:r>
              <a:rPr lang="en-US" altLang="en-US" sz="1800" dirty="0" smtClean="0">
                <a:latin typeface="+mn-lt"/>
              </a:rPr>
              <a:t>“</a:t>
            </a:r>
            <a:r>
              <a:rPr lang="en-US" altLang="en-US" sz="1800" dirty="0">
                <a:latin typeface="+mn-lt"/>
              </a:rPr>
              <a:t>humps” (white arrow) which are unique to postinfectious glomerulonephritis and therefore diagnostically useful</a:t>
            </a:r>
          </a:p>
          <a:p>
            <a:pPr>
              <a:spcBef>
                <a:spcPct val="0"/>
              </a:spcBef>
              <a:buFontTx/>
              <a:buNone/>
            </a:pPr>
            <a:r>
              <a:rPr lang="en-US" altLang="en-US" sz="1800" i="1" dirty="0">
                <a:latin typeface="+mn-lt"/>
              </a:rPr>
              <a:t>The humps contain </a:t>
            </a:r>
            <a:r>
              <a:rPr lang="en-US" altLang="en-US" sz="1800" i="1" dirty="0" err="1">
                <a:latin typeface="+mn-lt"/>
              </a:rPr>
              <a:t>SpeB</a:t>
            </a:r>
            <a:r>
              <a:rPr lang="en-US" altLang="en-US" sz="1800" i="1" dirty="0">
                <a:latin typeface="+mn-lt"/>
              </a:rPr>
              <a:t> (streptococcal </a:t>
            </a:r>
            <a:r>
              <a:rPr lang="en-US" altLang="en-US" sz="1800" i="1" dirty="0" smtClean="0">
                <a:latin typeface="+mn-lt"/>
              </a:rPr>
              <a:t>exotoxin </a:t>
            </a:r>
            <a:r>
              <a:rPr lang="en-US" altLang="en-US" sz="1800" i="1" dirty="0">
                <a:latin typeface="+mn-lt"/>
              </a:rPr>
              <a:t>B</a:t>
            </a:r>
            <a:r>
              <a:rPr lang="en-US" altLang="en-US" sz="1800" i="1" dirty="0" smtClean="0">
                <a:latin typeface="+mn-lt"/>
              </a:rPr>
              <a:t>) and streptococcal glyceraldehyde-3-phosphate dehydrogenase (GAPDH), which </a:t>
            </a:r>
            <a:r>
              <a:rPr lang="en-US" altLang="en-US" sz="1800" i="1" dirty="0">
                <a:latin typeface="+mn-lt"/>
              </a:rPr>
              <a:t>reaches the sub-epithelial aspect of the glomerular basement membrane owing to its </a:t>
            </a:r>
            <a:r>
              <a:rPr lang="en-US" altLang="en-US" sz="1800" b="1" i="1" dirty="0">
                <a:solidFill>
                  <a:srgbClr val="FF0000"/>
                </a:solidFill>
                <a:latin typeface="+mn-lt"/>
              </a:rPr>
              <a:t>cationic</a:t>
            </a:r>
            <a:r>
              <a:rPr lang="en-US" altLang="en-US" sz="1800" i="1" dirty="0">
                <a:latin typeface="+mn-lt"/>
              </a:rPr>
              <a:t> </a:t>
            </a:r>
            <a:endParaRPr lang="en-US" altLang="en-US" sz="1800" i="1" dirty="0" smtClean="0">
              <a:latin typeface="+mn-lt"/>
            </a:endParaRPr>
          </a:p>
          <a:p>
            <a:pPr>
              <a:spcBef>
                <a:spcPct val="0"/>
              </a:spcBef>
              <a:buFontTx/>
              <a:buNone/>
            </a:pPr>
            <a:r>
              <a:rPr lang="en-US" altLang="en-US" sz="1800" i="1" dirty="0" smtClean="0">
                <a:latin typeface="+mn-lt"/>
              </a:rPr>
              <a:t>charge – here the antigen is not intrinsic but “planted antigen”</a:t>
            </a:r>
            <a:endParaRPr lang="en-US" altLang="en-US" sz="1800" i="1" u="sng" dirty="0">
              <a:latin typeface="+mn-lt"/>
            </a:endParaRPr>
          </a:p>
        </p:txBody>
      </p:sp>
      <p:pic>
        <p:nvPicPr>
          <p:cNvPr id="4403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9963" y="2927355"/>
            <a:ext cx="25908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4" descr="6-17bbmapAssetCACBPQXL"/>
          <p:cNvPicPr>
            <a:picLocks noChangeAspect="1" noChangeArrowheads="1"/>
          </p:cNvPicPr>
          <p:nvPr/>
        </p:nvPicPr>
        <p:blipFill>
          <a:blip r:embed="rId5" cstate="print">
            <a:extLst>
              <a:ext uri="{28A0092B-C50C-407E-A947-70E740481C1C}">
                <a14:useLocalDpi xmlns:a14="http://schemas.microsoft.com/office/drawing/2010/main" val="0"/>
              </a:ext>
            </a:extLst>
          </a:blip>
          <a:srcRect l="14880" t="70833" r="29762"/>
          <a:stretch>
            <a:fillRect/>
          </a:stretch>
        </p:blipFill>
        <p:spPr bwMode="auto">
          <a:xfrm>
            <a:off x="1987063" y="2936880"/>
            <a:ext cx="2127738"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7" descr="bg_swisscheese_3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5900" y="2767018"/>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3" name="Group 34"/>
          <p:cNvGrpSpPr>
            <a:grpSpLocks noChangeAspect="1"/>
          </p:cNvGrpSpPr>
          <p:nvPr/>
        </p:nvGrpSpPr>
        <p:grpSpPr bwMode="auto">
          <a:xfrm>
            <a:off x="6256338" y="3678243"/>
            <a:ext cx="228600" cy="214312"/>
            <a:chOff x="401" y="643"/>
            <a:chExt cx="2921" cy="2738"/>
          </a:xfrm>
        </p:grpSpPr>
        <p:sp>
          <p:nvSpPr>
            <p:cNvPr id="52247" name="Oval 35"/>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2248" name="Oval 36"/>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2249" name="Oval 37"/>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52234" name="Group 34"/>
          <p:cNvGrpSpPr>
            <a:grpSpLocks noChangeAspect="1"/>
          </p:cNvGrpSpPr>
          <p:nvPr/>
        </p:nvGrpSpPr>
        <p:grpSpPr bwMode="auto">
          <a:xfrm>
            <a:off x="6165850" y="3238505"/>
            <a:ext cx="228600" cy="214313"/>
            <a:chOff x="401" y="643"/>
            <a:chExt cx="2921" cy="2738"/>
          </a:xfrm>
        </p:grpSpPr>
        <p:sp>
          <p:nvSpPr>
            <p:cNvPr id="52244" name="Oval 35"/>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2245" name="Oval 36"/>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2246" name="Oval 37"/>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52235" name="Group 34"/>
          <p:cNvGrpSpPr>
            <a:grpSpLocks noChangeAspect="1"/>
          </p:cNvGrpSpPr>
          <p:nvPr/>
        </p:nvGrpSpPr>
        <p:grpSpPr bwMode="auto">
          <a:xfrm>
            <a:off x="5676900" y="3109918"/>
            <a:ext cx="228600" cy="214312"/>
            <a:chOff x="401" y="643"/>
            <a:chExt cx="2921" cy="2738"/>
          </a:xfrm>
        </p:grpSpPr>
        <p:sp>
          <p:nvSpPr>
            <p:cNvPr id="52241" name="Oval 35"/>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2242" name="Oval 36"/>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2243" name="Oval 37"/>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52236" name="Group 34"/>
          <p:cNvGrpSpPr>
            <a:grpSpLocks noChangeAspect="1"/>
          </p:cNvGrpSpPr>
          <p:nvPr/>
        </p:nvGrpSpPr>
        <p:grpSpPr bwMode="auto">
          <a:xfrm>
            <a:off x="5373688" y="3479805"/>
            <a:ext cx="228600" cy="214313"/>
            <a:chOff x="401" y="643"/>
            <a:chExt cx="2921" cy="2738"/>
          </a:xfrm>
        </p:grpSpPr>
        <p:sp>
          <p:nvSpPr>
            <p:cNvPr id="52238" name="Oval 35"/>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2239" name="Oval 36"/>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2240" name="Oval 37"/>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pic>
        <p:nvPicPr>
          <p:cNvPr id="52237" name="Picture 2" descr="9bbmapAsset"/>
          <p:cNvPicPr>
            <a:picLocks noChangeAspect="1" noChangeArrowheads="1"/>
          </p:cNvPicPr>
          <p:nvPr/>
        </p:nvPicPr>
        <p:blipFill>
          <a:blip r:embed="rId7" cstate="print">
            <a:extLst>
              <a:ext uri="{28A0092B-C50C-407E-A947-70E740481C1C}">
                <a14:useLocalDpi xmlns:a14="http://schemas.microsoft.com/office/drawing/2010/main" val="0"/>
              </a:ext>
            </a:extLst>
          </a:blip>
          <a:srcRect l="52658" r="4054" b="55421"/>
          <a:stretch>
            <a:fillRect/>
          </a:stretch>
        </p:blipFill>
        <p:spPr bwMode="auto">
          <a:xfrm>
            <a:off x="4170363" y="3767143"/>
            <a:ext cx="153828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11145" y="433359"/>
            <a:ext cx="11382103" cy="769441"/>
          </a:xfrm>
          <a:prstGeom prst="rect">
            <a:avLst/>
          </a:prstGeom>
          <a:noFill/>
        </p:spPr>
        <p:txBody>
          <a:bodyPr wrap="square" rtlCol="0">
            <a:spAutoFit/>
          </a:bodyPr>
          <a:lstStyle/>
          <a:p>
            <a:r>
              <a:rPr lang="en-US" sz="4400"/>
              <a:t>I</a:t>
            </a:r>
            <a:r>
              <a:rPr lang="en-US" sz="4400" smtClean="0"/>
              <a:t>n </a:t>
            </a:r>
            <a:r>
              <a:rPr lang="en-US" sz="4400" dirty="0"/>
              <a:t>post-infectious glomerulonephritis</a:t>
            </a:r>
          </a:p>
        </p:txBody>
      </p:sp>
      <p:grpSp>
        <p:nvGrpSpPr>
          <p:cNvPr id="25" name="Group 24"/>
          <p:cNvGrpSpPr>
            <a:grpSpLocks/>
          </p:cNvGrpSpPr>
          <p:nvPr/>
        </p:nvGrpSpPr>
        <p:grpSpPr>
          <a:xfrm rot="16200000" flipV="1">
            <a:off x="0" y="-73047"/>
            <a:ext cx="1920240" cy="1920240"/>
            <a:chOff x="10098503" y="4523874"/>
            <a:chExt cx="2164937" cy="2357045"/>
          </a:xfrm>
        </p:grpSpPr>
        <p:sp>
          <p:nvSpPr>
            <p:cNvPr id="26" name="Right Triangle 2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27" name="Straight Connector 2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28A9F5CF-8439-4EA8-BB16-A2FBA1A87F1A}" type="slidenum">
              <a:rPr lang="en-US" smtClean="0"/>
              <a:pPr/>
              <a:t>33</a:t>
            </a:fld>
            <a:endParaRPr lang="en-US"/>
          </a:p>
        </p:txBody>
      </p:sp>
    </p:spTree>
    <p:custDataLst>
      <p:tags r:id="rId1"/>
    </p:custDataLst>
    <p:extLst>
      <p:ext uri="{BB962C8B-B14F-4D97-AF65-F5344CB8AC3E}">
        <p14:creationId xmlns:p14="http://schemas.microsoft.com/office/powerpoint/2010/main" val="200628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7">
                                            <p:txEl>
                                              <p:pRg st="15" end="1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xEl>
                                              <p:pRg st="16" end="1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037">
                                            <p:txEl>
                                              <p:pRg st="17" end="1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37">
                                            <p:txEl>
                                              <p:pRg st="18" end="1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40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p:cNvGrpSpPr>
          <p:nvPr/>
        </p:nvGrpSpPr>
        <p:grpSpPr>
          <a:xfrm>
            <a:off x="10319888" y="4919246"/>
            <a:ext cx="1920240" cy="1920240"/>
            <a:chOff x="10098503" y="4523874"/>
            <a:chExt cx="2164937" cy="2357045"/>
          </a:xfrm>
        </p:grpSpPr>
        <p:sp>
          <p:nvSpPr>
            <p:cNvPr id="16" name="Right Triangle 1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7" name="Straight Connector 1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pic>
        <p:nvPicPr>
          <p:cNvPr id="54275" name="Picture 2" descr="Keep Calm and Hump 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800" t="24319" r="3200" b="2400"/>
          <a:stretch/>
        </p:blipFill>
        <p:spPr bwMode="auto">
          <a:xfrm>
            <a:off x="606750" y="2539313"/>
            <a:ext cx="2683975" cy="349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2"/>
          <p:cNvSpPr>
            <a:spLocks noChangeArrowheads="1"/>
          </p:cNvSpPr>
          <p:nvPr/>
        </p:nvSpPr>
        <p:spPr bwMode="auto">
          <a:xfrm>
            <a:off x="2667000" y="1219200"/>
            <a:ext cx="993775" cy="8382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pic>
        <p:nvPicPr>
          <p:cNvPr id="5427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3973" y="2727960"/>
            <a:ext cx="25908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Box 3"/>
          <p:cNvSpPr txBox="1">
            <a:spLocks noChangeArrowheads="1"/>
          </p:cNvSpPr>
          <p:nvPr/>
        </p:nvSpPr>
        <p:spPr bwMode="auto">
          <a:xfrm>
            <a:off x="3824875" y="4853709"/>
            <a:ext cx="4020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mn-lt"/>
              </a:rPr>
              <a:t>think </a:t>
            </a:r>
            <a:r>
              <a:rPr lang="en-US" altLang="en-US" sz="1800" dirty="0" err="1">
                <a:latin typeface="+mn-lt"/>
              </a:rPr>
              <a:t>postinfectious</a:t>
            </a:r>
            <a:r>
              <a:rPr lang="en-US" altLang="en-US" sz="1800" dirty="0">
                <a:latin typeface="+mn-lt"/>
              </a:rPr>
              <a:t> glomerulonephritis!</a:t>
            </a:r>
          </a:p>
        </p:txBody>
      </p:sp>
      <p:cxnSp>
        <p:nvCxnSpPr>
          <p:cNvPr id="54279" name="Straight Arrow Connector 6"/>
          <p:cNvCxnSpPr>
            <a:cxnSpLocks noChangeShapeType="1"/>
          </p:cNvCxnSpPr>
          <p:nvPr/>
        </p:nvCxnSpPr>
        <p:spPr bwMode="auto">
          <a:xfrm>
            <a:off x="2504259" y="3372616"/>
            <a:ext cx="2438400" cy="228600"/>
          </a:xfrm>
          <a:prstGeom prst="straightConnector1">
            <a:avLst/>
          </a:prstGeom>
          <a:noFill/>
          <a:ln w="38100" algn="ctr">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1887583" y="1095970"/>
            <a:ext cx="6022739" cy="923330"/>
          </a:xfrm>
          <a:prstGeom prst="rect">
            <a:avLst/>
          </a:prstGeom>
          <a:noFill/>
        </p:spPr>
        <p:txBody>
          <a:bodyPr wrap="none">
            <a:spAutoFit/>
          </a:bodyPr>
          <a:lstStyle/>
          <a:p>
            <a:pPr marL="285750" indent="-285750">
              <a:buFont typeface="Arial" panose="020B0604020202020204" pitchFamily="34" charset="0"/>
              <a:buChar char="•"/>
              <a:defRPr/>
            </a:pPr>
            <a:r>
              <a:rPr lang="en-US" dirty="0" smtClean="0"/>
              <a:t>experimental </a:t>
            </a:r>
            <a:r>
              <a:rPr lang="en-US" dirty="0"/>
              <a:t>models are not perfect but offer some insight</a:t>
            </a:r>
          </a:p>
          <a:p>
            <a:pPr marL="285750" indent="-285750">
              <a:buFont typeface="Arial" panose="020B0604020202020204" pitchFamily="34" charset="0"/>
              <a:buChar char="•"/>
              <a:defRPr/>
            </a:pPr>
            <a:r>
              <a:rPr lang="en-US" dirty="0"/>
              <a:t>in disease &gt;1 mechanism is likely to be responsible..</a:t>
            </a:r>
          </a:p>
          <a:p>
            <a:pPr marL="285750" indent="-285750">
              <a:buFont typeface="Arial" panose="020B0604020202020204" pitchFamily="34" charset="0"/>
              <a:buChar char="•"/>
              <a:defRPr/>
            </a:pPr>
            <a:r>
              <a:rPr lang="en-US" dirty="0"/>
              <a:t>various classifications have a limited “fit”</a:t>
            </a:r>
          </a:p>
        </p:txBody>
      </p:sp>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723696" y="2032000"/>
            <a:ext cx="3855256" cy="38576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4619" y="270315"/>
            <a:ext cx="9350549" cy="769441"/>
          </a:xfrm>
          <a:prstGeom prst="rect">
            <a:avLst/>
          </a:prstGeom>
          <a:noFill/>
        </p:spPr>
        <p:txBody>
          <a:bodyPr wrap="square" rtlCol="0">
            <a:spAutoFit/>
          </a:bodyPr>
          <a:lstStyle/>
          <a:p>
            <a:r>
              <a:rPr lang="en-US" sz="4400" dirty="0"/>
              <a:t>What have we learned from this?</a:t>
            </a:r>
          </a:p>
        </p:txBody>
      </p:sp>
      <p:grpSp>
        <p:nvGrpSpPr>
          <p:cNvPr id="11" name="Group 10"/>
          <p:cNvGrpSpPr>
            <a:grpSpLocks/>
          </p:cNvGrpSpPr>
          <p:nvPr/>
        </p:nvGrpSpPr>
        <p:grpSpPr>
          <a:xfrm rot="16200000" flipV="1">
            <a:off x="0" y="-73047"/>
            <a:ext cx="1920240" cy="1920240"/>
            <a:chOff x="10098503" y="4523874"/>
            <a:chExt cx="2164937" cy="2357045"/>
          </a:xfrm>
        </p:grpSpPr>
        <p:sp>
          <p:nvSpPr>
            <p:cNvPr id="12" name="Right Triangle 11"/>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3" name="Straight Connector 12"/>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cxnSp>
        <p:nvCxnSpPr>
          <p:cNvPr id="4" name="Straight Arrow Connector 3"/>
          <p:cNvCxnSpPr/>
          <p:nvPr/>
        </p:nvCxnSpPr>
        <p:spPr>
          <a:xfrm>
            <a:off x="5220730" y="3663778"/>
            <a:ext cx="3132438" cy="6487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06627" y="5878512"/>
            <a:ext cx="10917195" cy="646331"/>
          </a:xfrm>
          <a:prstGeom prst="rect">
            <a:avLst/>
          </a:prstGeom>
          <a:noFill/>
        </p:spPr>
        <p:txBody>
          <a:bodyPr wrap="square" rtlCol="0">
            <a:spAutoFit/>
          </a:bodyPr>
          <a:lstStyle/>
          <a:p>
            <a:pPr algn="ctr"/>
            <a:r>
              <a:rPr lang="en-US" dirty="0" smtClean="0"/>
              <a:t>In fact, it is not clear if in </a:t>
            </a:r>
            <a:r>
              <a:rPr lang="en-US" dirty="0" err="1" smtClean="0"/>
              <a:t>postinfectious</a:t>
            </a:r>
            <a:r>
              <a:rPr lang="en-US" dirty="0" smtClean="0"/>
              <a:t> glomerulonephritis immune complexes are formed mainly in the circulation or </a:t>
            </a:r>
            <a:r>
              <a:rPr lang="en-US" i="1" dirty="0" smtClean="0"/>
              <a:t>in situ</a:t>
            </a:r>
            <a:r>
              <a:rPr lang="en-US" dirty="0" smtClean="0"/>
              <a:t> by binding of antibodies to bacterial antigens “planted” in the glomerular basement membrane</a:t>
            </a:r>
            <a:endParaRPr lang="en-US" dirty="0"/>
          </a:p>
        </p:txBody>
      </p:sp>
      <p:sp>
        <p:nvSpPr>
          <p:cNvPr id="5" name="Slide Number Placeholder 4"/>
          <p:cNvSpPr>
            <a:spLocks noGrp="1"/>
          </p:cNvSpPr>
          <p:nvPr>
            <p:ph type="sldNum" sz="quarter" idx="12"/>
          </p:nvPr>
        </p:nvSpPr>
        <p:spPr/>
        <p:txBody>
          <a:bodyPr/>
          <a:lstStyle/>
          <a:p>
            <a:fld id="{28A9F5CF-8439-4EA8-BB16-A2FBA1A87F1A}" type="slidenum">
              <a:rPr lang="en-US" smtClean="0"/>
              <a:pPr/>
              <a:t>34</a:t>
            </a:fld>
            <a:endParaRPr lang="en-US" dirty="0"/>
          </a:p>
        </p:txBody>
      </p:sp>
    </p:spTree>
    <p:custDataLst>
      <p:tags r:id="rId1"/>
    </p:custDataLst>
    <p:extLst>
      <p:ext uri="{BB962C8B-B14F-4D97-AF65-F5344CB8AC3E}">
        <p14:creationId xmlns:p14="http://schemas.microsoft.com/office/powerpoint/2010/main" val="30014328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rgbClr val="F0B31F"/>
            </a:gs>
            <a:gs pos="100000">
              <a:srgbClr val="A2204B"/>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9" name="Group 8"/>
          <p:cNvGrpSpPr>
            <a:grpSpLocks/>
          </p:cNvGrpSpPr>
          <p:nvPr/>
        </p:nvGrpSpPr>
        <p:grpSpPr>
          <a:xfrm>
            <a:off x="10319888" y="4919246"/>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a:bodyPr>
          <a:lstStyle/>
          <a:p>
            <a:r>
              <a:rPr lang="en-US" dirty="0" smtClean="0"/>
              <a:t/>
            </a:r>
            <a:br>
              <a:rPr lang="en-US" dirty="0" smtClean="0"/>
            </a:br>
            <a:r>
              <a:rPr lang="en-US" b="1" dirty="0" smtClean="0"/>
              <a:t>Antibody-mediated glomerulonephritis</a:t>
            </a:r>
            <a:endParaRPr lang="en-US" b="1" dirty="0"/>
          </a:p>
        </p:txBody>
      </p:sp>
      <p:grpSp>
        <p:nvGrpSpPr>
          <p:cNvPr id="5" name="Group 4"/>
          <p:cNvGrpSpPr>
            <a:grpSpLocks/>
          </p:cNvGrpSpPr>
          <p:nvPr/>
        </p:nvGrpSpPr>
        <p:grpSpPr>
          <a:xfrm rot="16200000" flipV="1">
            <a:off x="0" y="-73047"/>
            <a:ext cx="1920240" cy="1920240"/>
            <a:chOff x="10098503" y="4523874"/>
            <a:chExt cx="2164937" cy="2357045"/>
          </a:xfrm>
        </p:grpSpPr>
        <p:sp>
          <p:nvSpPr>
            <p:cNvPr id="6" name="Right Triangle 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7" name="Straight Connector 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3" name="Text Placeholder 12"/>
          <p:cNvSpPr>
            <a:spLocks noGrp="1"/>
          </p:cNvSpPr>
          <p:nvPr>
            <p:ph type="body" idx="1"/>
          </p:nvPr>
        </p:nvSpPr>
        <p:spPr/>
        <p:txBody>
          <a:bodyPr/>
          <a:lstStyle/>
          <a:p>
            <a:endParaRPr lang="en-US" dirty="0"/>
          </a:p>
        </p:txBody>
      </p:sp>
      <p:sp>
        <p:nvSpPr>
          <p:cNvPr id="3" name="Slide Number Placeholder 2"/>
          <p:cNvSpPr>
            <a:spLocks noGrp="1"/>
          </p:cNvSpPr>
          <p:nvPr>
            <p:ph type="sldNum" sz="quarter" idx="12"/>
          </p:nvPr>
        </p:nvSpPr>
        <p:spPr/>
        <p:txBody>
          <a:bodyPr/>
          <a:lstStyle/>
          <a:p>
            <a:fld id="{28A9F5CF-8439-4EA8-BB16-A2FBA1A87F1A}" type="slidenum">
              <a:rPr lang="en-US" smtClean="0"/>
              <a:pPr/>
              <a:t>35</a:t>
            </a:fld>
            <a:endParaRPr lang="en-US"/>
          </a:p>
        </p:txBody>
      </p:sp>
    </p:spTree>
    <p:custDataLst>
      <p:tags r:id="rId1"/>
    </p:custDataLst>
    <p:extLst>
      <p:ext uri="{BB962C8B-B14F-4D97-AF65-F5344CB8AC3E}">
        <p14:creationId xmlns:p14="http://schemas.microsoft.com/office/powerpoint/2010/main" val="869170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p:cNvGrpSpPr>
          <p:nvPr/>
        </p:nvGrpSpPr>
        <p:grpSpPr>
          <a:xfrm>
            <a:off x="10319888" y="4919246"/>
            <a:ext cx="1920240" cy="1920240"/>
            <a:chOff x="10098503" y="4523874"/>
            <a:chExt cx="2164937" cy="2357045"/>
          </a:xfrm>
        </p:grpSpPr>
        <p:sp>
          <p:nvSpPr>
            <p:cNvPr id="11" name="Right Triangle 10"/>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2" name="Straight Connector 11"/>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60420" name="TextBox 1"/>
          <p:cNvSpPr txBox="1">
            <a:spLocks noChangeArrowheads="1"/>
          </p:cNvSpPr>
          <p:nvPr/>
        </p:nvSpPr>
        <p:spPr bwMode="auto">
          <a:xfrm>
            <a:off x="1727200" y="375247"/>
            <a:ext cx="786164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dirty="0">
                <a:latin typeface="+mn-lt"/>
              </a:rPr>
              <a:t>Antibody-mediated </a:t>
            </a:r>
            <a:r>
              <a:rPr lang="en-US" altLang="en-US" sz="4000" dirty="0" smtClean="0">
                <a:latin typeface="+mn-lt"/>
              </a:rPr>
              <a:t>glomerular injury (type </a:t>
            </a:r>
            <a:r>
              <a:rPr lang="en-US" altLang="en-US" sz="4000" dirty="0">
                <a:latin typeface="+mn-lt"/>
              </a:rPr>
              <a:t>II hypersensitivity</a:t>
            </a:r>
            <a:r>
              <a:rPr lang="en-US" altLang="en-US" sz="4000" dirty="0" smtClean="0">
                <a:latin typeface="+mn-lt"/>
              </a:rPr>
              <a:t>)</a:t>
            </a:r>
            <a:endParaRPr lang="en-US" altLang="en-US" sz="4000" dirty="0">
              <a:latin typeface="+mn-lt"/>
            </a:endParaRPr>
          </a:p>
        </p:txBody>
      </p:sp>
      <p:grpSp>
        <p:nvGrpSpPr>
          <p:cNvPr id="6" name="Group 5"/>
          <p:cNvGrpSpPr>
            <a:grpSpLocks/>
          </p:cNvGrpSpPr>
          <p:nvPr/>
        </p:nvGrpSpPr>
        <p:grpSpPr>
          <a:xfrm rot="16200000" flipV="1">
            <a:off x="0" y="-73047"/>
            <a:ext cx="1920240" cy="1920240"/>
            <a:chOff x="10098503" y="4523874"/>
            <a:chExt cx="2164937" cy="2357045"/>
          </a:xfrm>
        </p:grpSpPr>
        <p:sp>
          <p:nvSpPr>
            <p:cNvPr id="7" name="Right Triangle 6"/>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8" name="Straight Connector 7"/>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4" name="Rectangle 4"/>
          <p:cNvSpPr>
            <a:spLocks noChangeArrowheads="1"/>
          </p:cNvSpPr>
          <p:nvPr/>
        </p:nvSpPr>
        <p:spPr bwMode="auto">
          <a:xfrm>
            <a:off x="978521" y="4077733"/>
            <a:ext cx="10067687" cy="2361266"/>
          </a:xfrm>
          <a:prstGeom prst="rect">
            <a:avLst/>
          </a:prstGeom>
          <a:no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dirty="0"/>
          </a:p>
          <a:p>
            <a:pPr>
              <a:spcBef>
                <a:spcPct val="0"/>
              </a:spcBef>
              <a:buFontTx/>
              <a:buNone/>
            </a:pPr>
            <a:endParaRPr lang="en-US" altLang="en-US" sz="1800" dirty="0">
              <a:latin typeface="+mn-lt"/>
            </a:endParaRPr>
          </a:p>
          <a:p>
            <a:pPr>
              <a:spcBef>
                <a:spcPct val="0"/>
              </a:spcBef>
              <a:buFontTx/>
              <a:buNone/>
            </a:pPr>
            <a:r>
              <a:rPr lang="en-US" altLang="en-US" sz="1800" dirty="0">
                <a:latin typeface="+mn-lt"/>
              </a:rPr>
              <a:t>- antibodies </a:t>
            </a:r>
            <a:r>
              <a:rPr lang="en-US" altLang="en-US" sz="1800" u="sng" dirty="0">
                <a:latin typeface="+mn-lt"/>
              </a:rPr>
              <a:t>bound to tissue antigens </a:t>
            </a:r>
            <a:r>
              <a:rPr lang="en-US" altLang="en-US" sz="1800" dirty="0">
                <a:latin typeface="+mn-lt"/>
              </a:rPr>
              <a:t>activate the complement by the “classical” pathway</a:t>
            </a:r>
          </a:p>
          <a:p>
            <a:pPr>
              <a:spcBef>
                <a:spcPct val="0"/>
              </a:spcBef>
              <a:buFontTx/>
              <a:buNone/>
            </a:pPr>
            <a:r>
              <a:rPr lang="en-US" altLang="en-US" sz="1800" dirty="0">
                <a:latin typeface="+mn-lt"/>
              </a:rPr>
              <a:t>- products of complement activation recruit neutrophils and monocytes triggering inflammation in tissues</a:t>
            </a:r>
          </a:p>
          <a:p>
            <a:pPr>
              <a:spcBef>
                <a:spcPct val="0"/>
              </a:spcBef>
              <a:buFontTx/>
              <a:buNone/>
            </a:pPr>
            <a:r>
              <a:rPr lang="en-US" altLang="en-US" sz="1800" dirty="0">
                <a:latin typeface="+mn-lt"/>
              </a:rPr>
              <a:t>- leukocytes may also be activated by engagement of Fc receptors, which recognize bound antibodies</a:t>
            </a:r>
          </a:p>
          <a:p>
            <a:pPr>
              <a:spcBef>
                <a:spcPct val="0"/>
              </a:spcBef>
              <a:buFontTx/>
              <a:buNone/>
            </a:pPr>
            <a:endParaRPr lang="en-US" altLang="en-US" sz="1800" dirty="0">
              <a:latin typeface="+mn-lt"/>
            </a:endParaRPr>
          </a:p>
          <a:p>
            <a:pPr>
              <a:spcBef>
                <a:spcPct val="0"/>
              </a:spcBef>
              <a:buNone/>
            </a:pPr>
            <a:r>
              <a:rPr lang="en-US" altLang="en-US" sz="1800" dirty="0" smtClean="0">
                <a:latin typeface="+mn-lt"/>
              </a:rPr>
              <a:t>See Robbins</a:t>
            </a:r>
            <a:r>
              <a:rPr lang="en-US" altLang="en-US" sz="1800" dirty="0">
                <a:latin typeface="+mn-lt"/>
              </a:rPr>
              <a:t>, pages 135-136, </a:t>
            </a:r>
            <a:r>
              <a:rPr lang="en-US" altLang="en-US" sz="1800" dirty="0" smtClean="0">
                <a:latin typeface="+mn-lt"/>
              </a:rPr>
              <a:t>139-140 - antibody-mediated injury</a:t>
            </a:r>
          </a:p>
          <a:p>
            <a:pPr>
              <a:spcBef>
                <a:spcPct val="0"/>
              </a:spcBef>
              <a:buFontTx/>
              <a:buNone/>
            </a:pPr>
            <a:endParaRPr lang="en-US" altLang="en-US" sz="1800" dirty="0">
              <a:latin typeface="+mn-lt"/>
            </a:endParaRPr>
          </a:p>
          <a:p>
            <a:pPr>
              <a:spcBef>
                <a:spcPct val="0"/>
              </a:spcBef>
              <a:buFontTx/>
              <a:buNone/>
            </a:pPr>
            <a:endParaRPr lang="en-US" altLang="en-US" sz="1800" dirty="0"/>
          </a:p>
          <a:p>
            <a:pPr>
              <a:spcBef>
                <a:spcPct val="0"/>
              </a:spcBef>
              <a:buFontTx/>
              <a:buNone/>
            </a:pPr>
            <a:endParaRPr lang="en-US" altLang="en-US" sz="1800" dirty="0"/>
          </a:p>
        </p:txBody>
      </p:sp>
      <p:pic>
        <p:nvPicPr>
          <p:cNvPr id="60418" name="Picture 2" descr="showimage"/>
          <p:cNvPicPr>
            <a:picLocks noChangeAspect="1" noChangeArrowheads="1"/>
          </p:cNvPicPr>
          <p:nvPr/>
        </p:nvPicPr>
        <p:blipFill>
          <a:blip r:embed="rId3" cstate="print">
            <a:extLst>
              <a:ext uri="{28A0092B-C50C-407E-A947-70E740481C1C}">
                <a14:useLocalDpi xmlns:a14="http://schemas.microsoft.com/office/drawing/2010/main" val="0"/>
              </a:ext>
            </a:extLst>
          </a:blip>
          <a:srcRect l="2580" t="30415" b="37788"/>
          <a:stretch>
            <a:fillRect/>
          </a:stretch>
        </p:blipFill>
        <p:spPr bwMode="auto">
          <a:xfrm>
            <a:off x="1727200" y="1617759"/>
            <a:ext cx="8509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8A9F5CF-8439-4EA8-BB16-A2FBA1A87F1A}" type="slidenum">
              <a:rPr lang="en-US" smtClean="0"/>
              <a:pPr/>
              <a:t>36</a:t>
            </a:fld>
            <a:endParaRPr lang="en-US"/>
          </a:p>
        </p:txBody>
      </p:sp>
    </p:spTree>
    <p:custDataLst>
      <p:tags r:id="rId1"/>
    </p:custDataLst>
    <p:extLst>
      <p:ext uri="{BB962C8B-B14F-4D97-AF65-F5344CB8AC3E}">
        <p14:creationId xmlns:p14="http://schemas.microsoft.com/office/powerpoint/2010/main" val="38930449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reeform 2"/>
          <p:cNvSpPr>
            <a:spLocks/>
          </p:cNvSpPr>
          <p:nvPr/>
        </p:nvSpPr>
        <p:spPr bwMode="auto">
          <a:xfrm>
            <a:off x="2746375" y="3892550"/>
            <a:ext cx="1376363" cy="317500"/>
          </a:xfrm>
          <a:custGeom>
            <a:avLst/>
            <a:gdLst>
              <a:gd name="T0" fmla="*/ 2147483646 w 867"/>
              <a:gd name="T1" fmla="*/ 2147483646 h 200"/>
              <a:gd name="T2" fmla="*/ 2147483646 w 867"/>
              <a:gd name="T3" fmla="*/ 2147483646 h 200"/>
              <a:gd name="T4" fmla="*/ 2147483646 w 867"/>
              <a:gd name="T5" fmla="*/ 2147483646 h 200"/>
              <a:gd name="T6" fmla="*/ 2147483646 w 867"/>
              <a:gd name="T7" fmla="*/ 2147483646 h 200"/>
              <a:gd name="T8" fmla="*/ 2147483646 w 867"/>
              <a:gd name="T9" fmla="*/ 2147483646 h 200"/>
              <a:gd name="T10" fmla="*/ 2147483646 w 867"/>
              <a:gd name="T11" fmla="*/ 2147483646 h 200"/>
              <a:gd name="T12" fmla="*/ 2147483646 w 867"/>
              <a:gd name="T13" fmla="*/ 2147483646 h 200"/>
              <a:gd name="T14" fmla="*/ 2147483646 w 867"/>
              <a:gd name="T15" fmla="*/ 2147483646 h 200"/>
              <a:gd name="T16" fmla="*/ 2147483646 w 867"/>
              <a:gd name="T17" fmla="*/ 2147483646 h 200"/>
              <a:gd name="T18" fmla="*/ 2147483646 w 867"/>
              <a:gd name="T19" fmla="*/ 2147483646 h 200"/>
              <a:gd name="T20" fmla="*/ 2147483646 w 867"/>
              <a:gd name="T21" fmla="*/ 0 h 200"/>
              <a:gd name="T22" fmla="*/ 2147483646 w 867"/>
              <a:gd name="T23" fmla="*/ 2147483646 h 200"/>
              <a:gd name="T24" fmla="*/ 2147483646 w 867"/>
              <a:gd name="T25" fmla="*/ 2147483646 h 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7"/>
              <a:gd name="T40" fmla="*/ 0 h 200"/>
              <a:gd name="T41" fmla="*/ 867 w 867"/>
              <a:gd name="T42" fmla="*/ 200 h 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7" h="200">
                <a:moveTo>
                  <a:pt x="5" y="88"/>
                </a:moveTo>
                <a:cubicBezTo>
                  <a:pt x="13" y="93"/>
                  <a:pt x="21" y="97"/>
                  <a:pt x="28" y="103"/>
                </a:cubicBezTo>
                <a:cubicBezTo>
                  <a:pt x="36" y="110"/>
                  <a:pt x="41" y="119"/>
                  <a:pt x="50" y="125"/>
                </a:cubicBezTo>
                <a:cubicBezTo>
                  <a:pt x="55" y="129"/>
                  <a:pt x="88" y="137"/>
                  <a:pt x="94" y="140"/>
                </a:cubicBezTo>
                <a:cubicBezTo>
                  <a:pt x="235" y="200"/>
                  <a:pt x="284" y="179"/>
                  <a:pt x="485" y="184"/>
                </a:cubicBezTo>
                <a:cubicBezTo>
                  <a:pt x="637" y="180"/>
                  <a:pt x="708" y="185"/>
                  <a:pt x="832" y="155"/>
                </a:cubicBezTo>
                <a:cubicBezTo>
                  <a:pt x="837" y="148"/>
                  <a:pt x="843" y="141"/>
                  <a:pt x="847" y="133"/>
                </a:cubicBezTo>
                <a:cubicBezTo>
                  <a:pt x="853" y="119"/>
                  <a:pt x="862" y="88"/>
                  <a:pt x="862" y="88"/>
                </a:cubicBezTo>
                <a:cubicBezTo>
                  <a:pt x="851" y="30"/>
                  <a:pt x="867" y="66"/>
                  <a:pt x="832" y="37"/>
                </a:cubicBezTo>
                <a:cubicBezTo>
                  <a:pt x="824" y="30"/>
                  <a:pt x="819" y="19"/>
                  <a:pt x="810" y="14"/>
                </a:cubicBezTo>
                <a:cubicBezTo>
                  <a:pt x="797" y="6"/>
                  <a:pt x="766" y="0"/>
                  <a:pt x="766" y="0"/>
                </a:cubicBezTo>
                <a:cubicBezTo>
                  <a:pt x="513" y="13"/>
                  <a:pt x="278" y="32"/>
                  <a:pt x="20" y="37"/>
                </a:cubicBezTo>
                <a:cubicBezTo>
                  <a:pt x="0" y="67"/>
                  <a:pt x="5" y="50"/>
                  <a:pt x="5" y="88"/>
                </a:cubicBezTo>
                <a:close/>
              </a:path>
            </a:pathLst>
          </a:custGeom>
          <a:solidFill>
            <a:srgbClr val="FF99CC"/>
          </a:solidFill>
          <a:ln w="9525">
            <a:solidFill>
              <a:schemeClr val="tx1"/>
            </a:solidFill>
            <a:round/>
            <a:headEnd/>
            <a:tailEnd/>
          </a:ln>
        </p:spPr>
        <p:txBody>
          <a:bodyPr/>
          <a:lstStyle/>
          <a:p>
            <a:endParaRPr lang="en-US"/>
          </a:p>
        </p:txBody>
      </p:sp>
      <p:sp>
        <p:nvSpPr>
          <p:cNvPr id="58371" name="Freeform 3"/>
          <p:cNvSpPr>
            <a:spLocks/>
          </p:cNvSpPr>
          <p:nvPr/>
        </p:nvSpPr>
        <p:spPr bwMode="auto">
          <a:xfrm>
            <a:off x="4552950" y="3943350"/>
            <a:ext cx="1320800" cy="241300"/>
          </a:xfrm>
          <a:custGeom>
            <a:avLst/>
            <a:gdLst>
              <a:gd name="T0" fmla="*/ 2147483646 w 832"/>
              <a:gd name="T1" fmla="*/ 2147483646 h 152"/>
              <a:gd name="T2" fmla="*/ 2147483646 w 832"/>
              <a:gd name="T3" fmla="*/ 2147483646 h 152"/>
              <a:gd name="T4" fmla="*/ 2147483646 w 832"/>
              <a:gd name="T5" fmla="*/ 2147483646 h 152"/>
              <a:gd name="T6" fmla="*/ 2147483646 w 832"/>
              <a:gd name="T7" fmla="*/ 2147483646 h 152"/>
              <a:gd name="T8" fmla="*/ 2147483646 w 832"/>
              <a:gd name="T9" fmla="*/ 2147483646 h 152"/>
              <a:gd name="T10" fmla="*/ 2147483646 w 832"/>
              <a:gd name="T11" fmla="*/ 2147483646 h 152"/>
              <a:gd name="T12" fmla="*/ 2147483646 w 832"/>
              <a:gd name="T13" fmla="*/ 2147483646 h 152"/>
              <a:gd name="T14" fmla="*/ 2147483646 w 832"/>
              <a:gd name="T15" fmla="*/ 2147483646 h 152"/>
              <a:gd name="T16" fmla="*/ 2147483646 w 832"/>
              <a:gd name="T17" fmla="*/ 2147483646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2"/>
              <a:gd name="T28" fmla="*/ 0 h 152"/>
              <a:gd name="T29" fmla="*/ 832 w 83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2" h="152">
                <a:moveTo>
                  <a:pt x="49" y="101"/>
                </a:moveTo>
                <a:cubicBezTo>
                  <a:pt x="0" y="67"/>
                  <a:pt x="8" y="30"/>
                  <a:pt x="71" y="27"/>
                </a:cubicBezTo>
                <a:cubicBezTo>
                  <a:pt x="246" y="19"/>
                  <a:pt x="420" y="17"/>
                  <a:pt x="595" y="12"/>
                </a:cubicBezTo>
                <a:cubicBezTo>
                  <a:pt x="657" y="4"/>
                  <a:pt x="719" y="0"/>
                  <a:pt x="780" y="19"/>
                </a:cubicBezTo>
                <a:cubicBezTo>
                  <a:pt x="825" y="50"/>
                  <a:pt x="832" y="73"/>
                  <a:pt x="810" y="138"/>
                </a:cubicBezTo>
                <a:cubicBezTo>
                  <a:pt x="809" y="140"/>
                  <a:pt x="771" y="149"/>
                  <a:pt x="758" y="152"/>
                </a:cubicBezTo>
                <a:cubicBezTo>
                  <a:pt x="600" y="150"/>
                  <a:pt x="443" y="149"/>
                  <a:pt x="285" y="145"/>
                </a:cubicBezTo>
                <a:cubicBezTo>
                  <a:pt x="251" y="144"/>
                  <a:pt x="222" y="118"/>
                  <a:pt x="189" y="115"/>
                </a:cubicBezTo>
                <a:cubicBezTo>
                  <a:pt x="46" y="101"/>
                  <a:pt x="88" y="140"/>
                  <a:pt x="49" y="101"/>
                </a:cubicBezTo>
                <a:close/>
              </a:path>
            </a:pathLst>
          </a:custGeom>
          <a:solidFill>
            <a:srgbClr val="FF99CC"/>
          </a:solidFill>
          <a:ln w="9525">
            <a:solidFill>
              <a:schemeClr val="tx1"/>
            </a:solidFill>
            <a:round/>
            <a:headEnd/>
            <a:tailEnd/>
          </a:ln>
        </p:spPr>
        <p:txBody>
          <a:bodyPr/>
          <a:lstStyle/>
          <a:p>
            <a:endParaRPr lang="en-US"/>
          </a:p>
        </p:txBody>
      </p:sp>
      <p:sp>
        <p:nvSpPr>
          <p:cNvPr id="58372" name="Freeform 4"/>
          <p:cNvSpPr>
            <a:spLocks/>
          </p:cNvSpPr>
          <p:nvPr/>
        </p:nvSpPr>
        <p:spPr bwMode="auto">
          <a:xfrm>
            <a:off x="6248400" y="3690938"/>
            <a:ext cx="1295400" cy="517525"/>
          </a:xfrm>
          <a:custGeom>
            <a:avLst/>
            <a:gdLst>
              <a:gd name="T0" fmla="*/ 2147483646 w 816"/>
              <a:gd name="T1" fmla="*/ 2147483646 h 326"/>
              <a:gd name="T2" fmla="*/ 2147483646 w 816"/>
              <a:gd name="T3" fmla="*/ 2147483646 h 326"/>
              <a:gd name="T4" fmla="*/ 2147483646 w 816"/>
              <a:gd name="T5" fmla="*/ 2147483646 h 326"/>
              <a:gd name="T6" fmla="*/ 2147483646 w 816"/>
              <a:gd name="T7" fmla="*/ 2147483646 h 326"/>
              <a:gd name="T8" fmla="*/ 2147483646 w 816"/>
              <a:gd name="T9" fmla="*/ 2147483646 h 326"/>
              <a:gd name="T10" fmla="*/ 2147483646 w 816"/>
              <a:gd name="T11" fmla="*/ 2147483646 h 326"/>
              <a:gd name="T12" fmla="*/ 2147483646 w 816"/>
              <a:gd name="T13" fmla="*/ 2147483646 h 326"/>
              <a:gd name="T14" fmla="*/ 2147483646 w 816"/>
              <a:gd name="T15" fmla="*/ 2147483646 h 326"/>
              <a:gd name="T16" fmla="*/ 2147483646 w 816"/>
              <a:gd name="T17" fmla="*/ 2147483646 h 326"/>
              <a:gd name="T18" fmla="*/ 2147483646 w 816"/>
              <a:gd name="T19" fmla="*/ 2147483646 h 326"/>
              <a:gd name="T20" fmla="*/ 2147483646 w 816"/>
              <a:gd name="T21" fmla="*/ 2147483646 h 3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16"/>
              <a:gd name="T34" fmla="*/ 0 h 326"/>
              <a:gd name="T35" fmla="*/ 816 w 816"/>
              <a:gd name="T36" fmla="*/ 326 h 3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16" h="326">
                <a:moveTo>
                  <a:pt x="89" y="289"/>
                </a:moveTo>
                <a:cubicBezTo>
                  <a:pt x="64" y="283"/>
                  <a:pt x="41" y="275"/>
                  <a:pt x="16" y="267"/>
                </a:cubicBezTo>
                <a:cubicBezTo>
                  <a:pt x="10" y="251"/>
                  <a:pt x="0" y="239"/>
                  <a:pt x="16" y="223"/>
                </a:cubicBezTo>
                <a:cubicBezTo>
                  <a:pt x="22" y="217"/>
                  <a:pt x="31" y="218"/>
                  <a:pt x="38" y="215"/>
                </a:cubicBezTo>
                <a:cubicBezTo>
                  <a:pt x="77" y="196"/>
                  <a:pt x="113" y="181"/>
                  <a:pt x="156" y="171"/>
                </a:cubicBezTo>
                <a:cubicBezTo>
                  <a:pt x="816" y="179"/>
                  <a:pt x="666" y="0"/>
                  <a:pt x="747" y="223"/>
                </a:cubicBezTo>
                <a:cubicBezTo>
                  <a:pt x="744" y="248"/>
                  <a:pt x="752" y="276"/>
                  <a:pt x="739" y="297"/>
                </a:cubicBezTo>
                <a:cubicBezTo>
                  <a:pt x="727" y="317"/>
                  <a:pt x="696" y="317"/>
                  <a:pt x="673" y="319"/>
                </a:cubicBezTo>
                <a:cubicBezTo>
                  <a:pt x="619" y="323"/>
                  <a:pt x="564" y="324"/>
                  <a:pt x="510" y="326"/>
                </a:cubicBezTo>
                <a:cubicBezTo>
                  <a:pt x="368" y="322"/>
                  <a:pt x="277" y="315"/>
                  <a:pt x="148" y="304"/>
                </a:cubicBezTo>
                <a:cubicBezTo>
                  <a:pt x="129" y="298"/>
                  <a:pt x="109" y="289"/>
                  <a:pt x="89" y="289"/>
                </a:cubicBezTo>
                <a:close/>
              </a:path>
            </a:pathLst>
          </a:custGeom>
          <a:solidFill>
            <a:srgbClr val="FF99CC"/>
          </a:solidFill>
          <a:ln w="9525">
            <a:solidFill>
              <a:schemeClr val="tx1"/>
            </a:solidFill>
            <a:round/>
            <a:headEnd/>
            <a:tailEnd/>
          </a:ln>
        </p:spPr>
        <p:txBody>
          <a:bodyPr/>
          <a:lstStyle/>
          <a:p>
            <a:endParaRPr lang="en-US"/>
          </a:p>
        </p:txBody>
      </p:sp>
      <p:sp>
        <p:nvSpPr>
          <p:cNvPr id="58373" name="Freeform 5"/>
          <p:cNvSpPr>
            <a:spLocks/>
          </p:cNvSpPr>
          <p:nvPr/>
        </p:nvSpPr>
        <p:spPr bwMode="auto">
          <a:xfrm>
            <a:off x="2109788" y="2389188"/>
            <a:ext cx="7421562" cy="153987"/>
          </a:xfrm>
          <a:custGeom>
            <a:avLst/>
            <a:gdLst>
              <a:gd name="T0" fmla="*/ 0 w 4675"/>
              <a:gd name="T1" fmla="*/ 2147483646 h 97"/>
              <a:gd name="T2" fmla="*/ 2147483646 w 4675"/>
              <a:gd name="T3" fmla="*/ 2147483646 h 97"/>
              <a:gd name="T4" fmla="*/ 2147483646 w 4675"/>
              <a:gd name="T5" fmla="*/ 2147483646 h 97"/>
              <a:gd name="T6" fmla="*/ 2147483646 w 4675"/>
              <a:gd name="T7" fmla="*/ 2147483646 h 97"/>
              <a:gd name="T8" fmla="*/ 2147483646 w 4675"/>
              <a:gd name="T9" fmla="*/ 2147483646 h 97"/>
              <a:gd name="T10" fmla="*/ 2147483646 w 4675"/>
              <a:gd name="T11" fmla="*/ 2147483646 h 97"/>
              <a:gd name="T12" fmla="*/ 2147483646 w 4675"/>
              <a:gd name="T13" fmla="*/ 2147483646 h 97"/>
              <a:gd name="T14" fmla="*/ 0 60000 65536"/>
              <a:gd name="T15" fmla="*/ 0 60000 65536"/>
              <a:gd name="T16" fmla="*/ 0 60000 65536"/>
              <a:gd name="T17" fmla="*/ 0 60000 65536"/>
              <a:gd name="T18" fmla="*/ 0 60000 65536"/>
              <a:gd name="T19" fmla="*/ 0 60000 65536"/>
              <a:gd name="T20" fmla="*/ 0 60000 65536"/>
              <a:gd name="T21" fmla="*/ 0 w 4675"/>
              <a:gd name="T22" fmla="*/ 0 h 97"/>
              <a:gd name="T23" fmla="*/ 4675 w 4675"/>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75" h="97">
                <a:moveTo>
                  <a:pt x="0" y="68"/>
                </a:moveTo>
                <a:cubicBezTo>
                  <a:pt x="80" y="93"/>
                  <a:pt x="670" y="61"/>
                  <a:pt x="680" y="61"/>
                </a:cubicBezTo>
                <a:cubicBezTo>
                  <a:pt x="834" y="67"/>
                  <a:pt x="978" y="86"/>
                  <a:pt x="1130" y="97"/>
                </a:cubicBezTo>
                <a:cubicBezTo>
                  <a:pt x="1553" y="92"/>
                  <a:pt x="1962" y="81"/>
                  <a:pt x="2385" y="75"/>
                </a:cubicBezTo>
                <a:cubicBezTo>
                  <a:pt x="2842" y="48"/>
                  <a:pt x="3308" y="45"/>
                  <a:pt x="3766" y="38"/>
                </a:cubicBezTo>
                <a:cubicBezTo>
                  <a:pt x="3973" y="30"/>
                  <a:pt x="4180" y="23"/>
                  <a:pt x="4387" y="16"/>
                </a:cubicBezTo>
                <a:cubicBezTo>
                  <a:pt x="4522" y="0"/>
                  <a:pt x="4426" y="9"/>
                  <a:pt x="4675" y="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4" name="Freeform 6"/>
          <p:cNvSpPr>
            <a:spLocks/>
          </p:cNvSpPr>
          <p:nvPr/>
        </p:nvSpPr>
        <p:spPr bwMode="auto">
          <a:xfrm>
            <a:off x="2181225" y="831850"/>
            <a:ext cx="1147763" cy="1557338"/>
          </a:xfrm>
          <a:custGeom>
            <a:avLst/>
            <a:gdLst>
              <a:gd name="T0" fmla="*/ 2147483646 w 723"/>
              <a:gd name="T1" fmla="*/ 0 h 981"/>
              <a:gd name="T2" fmla="*/ 2147483646 w 723"/>
              <a:gd name="T3" fmla="*/ 2147483646 h 981"/>
              <a:gd name="T4" fmla="*/ 2147483646 w 723"/>
              <a:gd name="T5" fmla="*/ 2147483646 h 981"/>
              <a:gd name="T6" fmla="*/ 2147483646 w 723"/>
              <a:gd name="T7" fmla="*/ 2147483646 h 981"/>
              <a:gd name="T8" fmla="*/ 2147483646 w 723"/>
              <a:gd name="T9" fmla="*/ 2147483646 h 981"/>
              <a:gd name="T10" fmla="*/ 0 w 723"/>
              <a:gd name="T11" fmla="*/ 2147483646 h 981"/>
              <a:gd name="T12" fmla="*/ 2147483646 w 723"/>
              <a:gd name="T13" fmla="*/ 2147483646 h 981"/>
              <a:gd name="T14" fmla="*/ 2147483646 w 723"/>
              <a:gd name="T15" fmla="*/ 2147483646 h 981"/>
              <a:gd name="T16" fmla="*/ 2147483646 w 723"/>
              <a:gd name="T17" fmla="*/ 2147483646 h 981"/>
              <a:gd name="T18" fmla="*/ 2147483646 w 723"/>
              <a:gd name="T19" fmla="*/ 2147483646 h 981"/>
              <a:gd name="T20" fmla="*/ 2147483646 w 723"/>
              <a:gd name="T21" fmla="*/ 2147483646 h 981"/>
              <a:gd name="T22" fmla="*/ 2147483646 w 723"/>
              <a:gd name="T23" fmla="*/ 2147483646 h 981"/>
              <a:gd name="T24" fmla="*/ 2147483646 w 723"/>
              <a:gd name="T25" fmla="*/ 2147483646 h 9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3"/>
              <a:gd name="T40" fmla="*/ 0 h 981"/>
              <a:gd name="T41" fmla="*/ 723 w 723"/>
              <a:gd name="T42" fmla="*/ 981 h 9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3" h="981">
                <a:moveTo>
                  <a:pt x="199" y="0"/>
                </a:moveTo>
                <a:cubicBezTo>
                  <a:pt x="185" y="45"/>
                  <a:pt x="177" y="94"/>
                  <a:pt x="169" y="141"/>
                </a:cubicBezTo>
                <a:cubicBezTo>
                  <a:pt x="188" y="337"/>
                  <a:pt x="183" y="254"/>
                  <a:pt x="169" y="606"/>
                </a:cubicBezTo>
                <a:cubicBezTo>
                  <a:pt x="165" y="699"/>
                  <a:pt x="187" y="776"/>
                  <a:pt x="96" y="805"/>
                </a:cubicBezTo>
                <a:cubicBezTo>
                  <a:pt x="71" y="821"/>
                  <a:pt x="61" y="841"/>
                  <a:pt x="36" y="857"/>
                </a:cubicBezTo>
                <a:cubicBezTo>
                  <a:pt x="3" y="907"/>
                  <a:pt x="12" y="884"/>
                  <a:pt x="0" y="923"/>
                </a:cubicBezTo>
                <a:cubicBezTo>
                  <a:pt x="9" y="954"/>
                  <a:pt x="1" y="952"/>
                  <a:pt x="44" y="953"/>
                </a:cubicBezTo>
                <a:cubicBezTo>
                  <a:pt x="169" y="957"/>
                  <a:pt x="295" y="958"/>
                  <a:pt x="420" y="960"/>
                </a:cubicBezTo>
                <a:cubicBezTo>
                  <a:pt x="512" y="967"/>
                  <a:pt x="611" y="981"/>
                  <a:pt x="701" y="953"/>
                </a:cubicBezTo>
                <a:cubicBezTo>
                  <a:pt x="709" y="941"/>
                  <a:pt x="723" y="925"/>
                  <a:pt x="723" y="909"/>
                </a:cubicBezTo>
                <a:cubicBezTo>
                  <a:pt x="723" y="821"/>
                  <a:pt x="567" y="820"/>
                  <a:pt x="509" y="805"/>
                </a:cubicBezTo>
                <a:cubicBezTo>
                  <a:pt x="497" y="802"/>
                  <a:pt x="477" y="794"/>
                  <a:pt x="465" y="790"/>
                </a:cubicBezTo>
                <a:cubicBezTo>
                  <a:pt x="419" y="585"/>
                  <a:pt x="457" y="350"/>
                  <a:pt x="457" y="141"/>
                </a:cubicBezTo>
              </a:path>
            </a:pathLst>
          </a:custGeom>
          <a:solidFill>
            <a:srgbClr val="993300"/>
          </a:solidFill>
          <a:ln w="9525">
            <a:solidFill>
              <a:schemeClr val="tx1"/>
            </a:solidFill>
            <a:round/>
            <a:headEnd/>
            <a:tailEnd/>
          </a:ln>
        </p:spPr>
        <p:txBody>
          <a:bodyPr/>
          <a:lstStyle/>
          <a:p>
            <a:endParaRPr lang="en-US"/>
          </a:p>
        </p:txBody>
      </p:sp>
      <p:sp>
        <p:nvSpPr>
          <p:cNvPr id="58375" name="Freeform 7"/>
          <p:cNvSpPr>
            <a:spLocks/>
          </p:cNvSpPr>
          <p:nvPr/>
        </p:nvSpPr>
        <p:spPr bwMode="auto">
          <a:xfrm>
            <a:off x="3587750" y="1125538"/>
            <a:ext cx="966788" cy="1230312"/>
          </a:xfrm>
          <a:custGeom>
            <a:avLst/>
            <a:gdLst>
              <a:gd name="T0" fmla="*/ 2147483646 w 609"/>
              <a:gd name="T1" fmla="*/ 0 h 775"/>
              <a:gd name="T2" fmla="*/ 2147483646 w 609"/>
              <a:gd name="T3" fmla="*/ 2147483646 h 775"/>
              <a:gd name="T4" fmla="*/ 2147483646 w 609"/>
              <a:gd name="T5" fmla="*/ 2147483646 h 775"/>
              <a:gd name="T6" fmla="*/ 2147483646 w 609"/>
              <a:gd name="T7" fmla="*/ 2147483646 h 775"/>
              <a:gd name="T8" fmla="*/ 0 w 609"/>
              <a:gd name="T9" fmla="*/ 2147483646 h 775"/>
              <a:gd name="T10" fmla="*/ 2147483646 w 609"/>
              <a:gd name="T11" fmla="*/ 2147483646 h 775"/>
              <a:gd name="T12" fmla="*/ 2147483646 w 609"/>
              <a:gd name="T13" fmla="*/ 2147483646 h 775"/>
              <a:gd name="T14" fmla="*/ 2147483646 w 609"/>
              <a:gd name="T15" fmla="*/ 2147483646 h 775"/>
              <a:gd name="T16" fmla="*/ 2147483646 w 609"/>
              <a:gd name="T17" fmla="*/ 2147483646 h 775"/>
              <a:gd name="T18" fmla="*/ 2147483646 w 609"/>
              <a:gd name="T19" fmla="*/ 2147483646 h 775"/>
              <a:gd name="T20" fmla="*/ 2147483646 w 609"/>
              <a:gd name="T21" fmla="*/ 2147483646 h 775"/>
              <a:gd name="T22" fmla="*/ 2147483646 w 609"/>
              <a:gd name="T23" fmla="*/ 2147483646 h 775"/>
              <a:gd name="T24" fmla="*/ 2147483646 w 609"/>
              <a:gd name="T25" fmla="*/ 2147483646 h 775"/>
              <a:gd name="T26" fmla="*/ 2147483646 w 609"/>
              <a:gd name="T27" fmla="*/ 2147483646 h 775"/>
              <a:gd name="T28" fmla="*/ 2147483646 w 609"/>
              <a:gd name="T29" fmla="*/ 2147483646 h 775"/>
              <a:gd name="T30" fmla="*/ 2147483646 w 609"/>
              <a:gd name="T31" fmla="*/ 2147483646 h 775"/>
              <a:gd name="T32" fmla="*/ 2147483646 w 609"/>
              <a:gd name="T33" fmla="*/ 2147483646 h 7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9"/>
              <a:gd name="T52" fmla="*/ 0 h 775"/>
              <a:gd name="T53" fmla="*/ 609 w 609"/>
              <a:gd name="T54" fmla="*/ 775 h 7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9" h="775">
                <a:moveTo>
                  <a:pt x="199" y="0"/>
                </a:moveTo>
                <a:cubicBezTo>
                  <a:pt x="197" y="155"/>
                  <a:pt x="197" y="310"/>
                  <a:pt x="192" y="465"/>
                </a:cubicBezTo>
                <a:cubicBezTo>
                  <a:pt x="191" y="506"/>
                  <a:pt x="173" y="592"/>
                  <a:pt x="133" y="605"/>
                </a:cubicBezTo>
                <a:cubicBezTo>
                  <a:pt x="105" y="624"/>
                  <a:pt x="76" y="625"/>
                  <a:pt x="44" y="635"/>
                </a:cubicBezTo>
                <a:cubicBezTo>
                  <a:pt x="19" y="652"/>
                  <a:pt x="9" y="665"/>
                  <a:pt x="0" y="694"/>
                </a:cubicBezTo>
                <a:cubicBezTo>
                  <a:pt x="3" y="702"/>
                  <a:pt x="11" y="735"/>
                  <a:pt x="22" y="738"/>
                </a:cubicBezTo>
                <a:cubicBezTo>
                  <a:pt x="60" y="747"/>
                  <a:pt x="101" y="743"/>
                  <a:pt x="140" y="746"/>
                </a:cubicBezTo>
                <a:cubicBezTo>
                  <a:pt x="209" y="752"/>
                  <a:pt x="278" y="768"/>
                  <a:pt x="347" y="775"/>
                </a:cubicBezTo>
                <a:cubicBezTo>
                  <a:pt x="379" y="773"/>
                  <a:pt x="411" y="772"/>
                  <a:pt x="443" y="768"/>
                </a:cubicBezTo>
                <a:cubicBezTo>
                  <a:pt x="473" y="764"/>
                  <a:pt x="459" y="758"/>
                  <a:pt x="487" y="746"/>
                </a:cubicBezTo>
                <a:cubicBezTo>
                  <a:pt x="515" y="734"/>
                  <a:pt x="547" y="733"/>
                  <a:pt x="576" y="724"/>
                </a:cubicBezTo>
                <a:cubicBezTo>
                  <a:pt x="609" y="702"/>
                  <a:pt x="606" y="676"/>
                  <a:pt x="576" y="650"/>
                </a:cubicBezTo>
                <a:cubicBezTo>
                  <a:pt x="542" y="620"/>
                  <a:pt x="506" y="611"/>
                  <a:pt x="465" y="598"/>
                </a:cubicBezTo>
                <a:cubicBezTo>
                  <a:pt x="458" y="593"/>
                  <a:pt x="449" y="590"/>
                  <a:pt x="443" y="583"/>
                </a:cubicBezTo>
                <a:cubicBezTo>
                  <a:pt x="431" y="570"/>
                  <a:pt x="413" y="539"/>
                  <a:pt x="413" y="539"/>
                </a:cubicBezTo>
                <a:cubicBezTo>
                  <a:pt x="402" y="505"/>
                  <a:pt x="396" y="481"/>
                  <a:pt x="391" y="443"/>
                </a:cubicBezTo>
                <a:cubicBezTo>
                  <a:pt x="393" y="338"/>
                  <a:pt x="406" y="181"/>
                  <a:pt x="406" y="59"/>
                </a:cubicBezTo>
              </a:path>
            </a:pathLst>
          </a:custGeom>
          <a:solidFill>
            <a:srgbClr val="993300"/>
          </a:solidFill>
          <a:ln w="9525">
            <a:solidFill>
              <a:schemeClr val="tx1"/>
            </a:solidFill>
            <a:round/>
            <a:headEnd/>
            <a:tailEnd/>
          </a:ln>
        </p:spPr>
        <p:txBody>
          <a:bodyPr/>
          <a:lstStyle/>
          <a:p>
            <a:endParaRPr lang="en-US"/>
          </a:p>
        </p:txBody>
      </p:sp>
      <p:sp>
        <p:nvSpPr>
          <p:cNvPr id="58376" name="Freeform 8"/>
          <p:cNvSpPr>
            <a:spLocks/>
          </p:cNvSpPr>
          <p:nvPr/>
        </p:nvSpPr>
        <p:spPr bwMode="auto">
          <a:xfrm>
            <a:off x="3341688" y="2238375"/>
            <a:ext cx="233362" cy="49213"/>
          </a:xfrm>
          <a:custGeom>
            <a:avLst/>
            <a:gdLst>
              <a:gd name="T0" fmla="*/ 0 w 147"/>
              <a:gd name="T1" fmla="*/ 0 h 31"/>
              <a:gd name="T2" fmla="*/ 2147483646 w 147"/>
              <a:gd name="T3" fmla="*/ 0 h 31"/>
              <a:gd name="T4" fmla="*/ 0 60000 65536"/>
              <a:gd name="T5" fmla="*/ 0 60000 65536"/>
              <a:gd name="T6" fmla="*/ 0 w 147"/>
              <a:gd name="T7" fmla="*/ 0 h 31"/>
              <a:gd name="T8" fmla="*/ 147 w 147"/>
              <a:gd name="T9" fmla="*/ 31 h 31"/>
            </a:gdLst>
            <a:ahLst/>
            <a:cxnLst>
              <a:cxn ang="T4">
                <a:pos x="T0" y="T1"/>
              </a:cxn>
              <a:cxn ang="T5">
                <a:pos x="T2" y="T3"/>
              </a:cxn>
            </a:cxnLst>
            <a:rect l="T6" t="T7" r="T8" b="T9"/>
            <a:pathLst>
              <a:path w="147" h="31">
                <a:moveTo>
                  <a:pt x="0" y="0"/>
                </a:moveTo>
                <a:cubicBezTo>
                  <a:pt x="46" y="31"/>
                  <a:pt x="96" y="0"/>
                  <a:pt x="14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7" name="Freeform 9"/>
          <p:cNvSpPr>
            <a:spLocks/>
          </p:cNvSpPr>
          <p:nvPr/>
        </p:nvSpPr>
        <p:spPr bwMode="auto">
          <a:xfrm>
            <a:off x="5041900" y="1385888"/>
            <a:ext cx="971550" cy="976312"/>
          </a:xfrm>
          <a:custGeom>
            <a:avLst/>
            <a:gdLst>
              <a:gd name="T0" fmla="*/ 2147483646 w 612"/>
              <a:gd name="T1" fmla="*/ 2147483646 h 615"/>
              <a:gd name="T2" fmla="*/ 2147483646 w 612"/>
              <a:gd name="T3" fmla="*/ 2147483646 h 615"/>
              <a:gd name="T4" fmla="*/ 2147483646 w 612"/>
              <a:gd name="T5" fmla="*/ 2147483646 h 615"/>
              <a:gd name="T6" fmla="*/ 2147483646 w 612"/>
              <a:gd name="T7" fmla="*/ 2147483646 h 615"/>
              <a:gd name="T8" fmla="*/ 2147483646 w 612"/>
              <a:gd name="T9" fmla="*/ 2147483646 h 615"/>
              <a:gd name="T10" fmla="*/ 2147483646 w 612"/>
              <a:gd name="T11" fmla="*/ 2147483646 h 615"/>
              <a:gd name="T12" fmla="*/ 2147483646 w 612"/>
              <a:gd name="T13" fmla="*/ 2147483646 h 615"/>
              <a:gd name="T14" fmla="*/ 2147483646 w 612"/>
              <a:gd name="T15" fmla="*/ 2147483646 h 615"/>
              <a:gd name="T16" fmla="*/ 2147483646 w 612"/>
              <a:gd name="T17" fmla="*/ 2147483646 h 615"/>
              <a:gd name="T18" fmla="*/ 2147483646 w 612"/>
              <a:gd name="T19" fmla="*/ 2147483646 h 615"/>
              <a:gd name="T20" fmla="*/ 2147483646 w 612"/>
              <a:gd name="T21" fmla="*/ 2147483646 h 615"/>
              <a:gd name="T22" fmla="*/ 2147483646 w 612"/>
              <a:gd name="T23" fmla="*/ 2147483646 h 615"/>
              <a:gd name="T24" fmla="*/ 2147483646 w 612"/>
              <a:gd name="T25" fmla="*/ 2147483646 h 615"/>
              <a:gd name="T26" fmla="*/ 2147483646 w 612"/>
              <a:gd name="T27" fmla="*/ 0 h 6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2"/>
              <a:gd name="T43" fmla="*/ 0 h 615"/>
              <a:gd name="T44" fmla="*/ 612 w 612"/>
              <a:gd name="T45" fmla="*/ 615 h 6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2" h="615">
                <a:moveTo>
                  <a:pt x="132" y="8"/>
                </a:moveTo>
                <a:cubicBezTo>
                  <a:pt x="124" y="421"/>
                  <a:pt x="153" y="256"/>
                  <a:pt x="88" y="451"/>
                </a:cubicBezTo>
                <a:cubicBezTo>
                  <a:pt x="83" y="466"/>
                  <a:pt x="59" y="461"/>
                  <a:pt x="44" y="466"/>
                </a:cubicBezTo>
                <a:cubicBezTo>
                  <a:pt x="13" y="497"/>
                  <a:pt x="0" y="521"/>
                  <a:pt x="22" y="569"/>
                </a:cubicBezTo>
                <a:cubicBezTo>
                  <a:pt x="28" y="583"/>
                  <a:pt x="51" y="583"/>
                  <a:pt x="66" y="584"/>
                </a:cubicBezTo>
                <a:cubicBezTo>
                  <a:pt x="159" y="589"/>
                  <a:pt x="253" y="589"/>
                  <a:pt x="346" y="591"/>
                </a:cubicBezTo>
                <a:cubicBezTo>
                  <a:pt x="424" y="615"/>
                  <a:pt x="480" y="603"/>
                  <a:pt x="568" y="598"/>
                </a:cubicBezTo>
                <a:cubicBezTo>
                  <a:pt x="598" y="589"/>
                  <a:pt x="603" y="576"/>
                  <a:pt x="612" y="547"/>
                </a:cubicBezTo>
                <a:cubicBezTo>
                  <a:pt x="603" y="499"/>
                  <a:pt x="584" y="481"/>
                  <a:pt x="546" y="451"/>
                </a:cubicBezTo>
                <a:cubicBezTo>
                  <a:pt x="532" y="440"/>
                  <a:pt x="517" y="431"/>
                  <a:pt x="502" y="421"/>
                </a:cubicBezTo>
                <a:cubicBezTo>
                  <a:pt x="494" y="416"/>
                  <a:pt x="479" y="406"/>
                  <a:pt x="479" y="406"/>
                </a:cubicBezTo>
                <a:cubicBezTo>
                  <a:pt x="440" y="345"/>
                  <a:pt x="493" y="421"/>
                  <a:pt x="442" y="370"/>
                </a:cubicBezTo>
                <a:cubicBezTo>
                  <a:pt x="429" y="357"/>
                  <a:pt x="423" y="340"/>
                  <a:pt x="413" y="325"/>
                </a:cubicBezTo>
                <a:cubicBezTo>
                  <a:pt x="379" y="217"/>
                  <a:pt x="391" y="117"/>
                  <a:pt x="391" y="0"/>
                </a:cubicBezTo>
              </a:path>
            </a:pathLst>
          </a:custGeom>
          <a:solidFill>
            <a:srgbClr val="993300"/>
          </a:solidFill>
          <a:ln w="9525">
            <a:solidFill>
              <a:schemeClr val="tx1"/>
            </a:solidFill>
            <a:round/>
            <a:headEnd/>
            <a:tailEnd/>
          </a:ln>
        </p:spPr>
        <p:txBody>
          <a:bodyPr/>
          <a:lstStyle/>
          <a:p>
            <a:endParaRPr lang="en-US"/>
          </a:p>
        </p:txBody>
      </p:sp>
      <p:sp>
        <p:nvSpPr>
          <p:cNvPr id="58378" name="Freeform 10" descr="80%"/>
          <p:cNvSpPr>
            <a:spLocks/>
          </p:cNvSpPr>
          <p:nvPr/>
        </p:nvSpPr>
        <p:spPr bwMode="auto">
          <a:xfrm>
            <a:off x="2033588" y="2689225"/>
            <a:ext cx="7737475" cy="1019175"/>
          </a:xfrm>
          <a:custGeom>
            <a:avLst/>
            <a:gdLst>
              <a:gd name="T0" fmla="*/ 2147483646 w 4874"/>
              <a:gd name="T1" fmla="*/ 2147483646 h 642"/>
              <a:gd name="T2" fmla="*/ 2147483646 w 4874"/>
              <a:gd name="T3" fmla="*/ 2147483646 h 642"/>
              <a:gd name="T4" fmla="*/ 2147483646 w 4874"/>
              <a:gd name="T5" fmla="*/ 2147483646 h 642"/>
              <a:gd name="T6" fmla="*/ 2147483646 w 4874"/>
              <a:gd name="T7" fmla="*/ 2147483646 h 642"/>
              <a:gd name="T8" fmla="*/ 2147483646 w 4874"/>
              <a:gd name="T9" fmla="*/ 2147483646 h 642"/>
              <a:gd name="T10" fmla="*/ 2147483646 w 4874"/>
              <a:gd name="T11" fmla="*/ 2147483646 h 642"/>
              <a:gd name="T12" fmla="*/ 2147483646 w 4874"/>
              <a:gd name="T13" fmla="*/ 2147483646 h 642"/>
              <a:gd name="T14" fmla="*/ 2147483646 w 4874"/>
              <a:gd name="T15" fmla="*/ 2147483646 h 642"/>
              <a:gd name="T16" fmla="*/ 2147483646 w 4874"/>
              <a:gd name="T17" fmla="*/ 0 h 642"/>
              <a:gd name="T18" fmla="*/ 2147483646 w 4874"/>
              <a:gd name="T19" fmla="*/ 2147483646 h 642"/>
              <a:gd name="T20" fmla="*/ 2147483646 w 4874"/>
              <a:gd name="T21" fmla="*/ 2147483646 h 642"/>
              <a:gd name="T22" fmla="*/ 2147483646 w 4874"/>
              <a:gd name="T23" fmla="*/ 2147483646 h 642"/>
              <a:gd name="T24" fmla="*/ 2147483646 w 4874"/>
              <a:gd name="T25" fmla="*/ 2147483646 h 642"/>
              <a:gd name="T26" fmla="*/ 2147483646 w 4874"/>
              <a:gd name="T27" fmla="*/ 2147483646 h 642"/>
              <a:gd name="T28" fmla="*/ 2147483646 w 4874"/>
              <a:gd name="T29" fmla="*/ 2147483646 h 642"/>
              <a:gd name="T30" fmla="*/ 2147483646 w 4874"/>
              <a:gd name="T31" fmla="*/ 2147483646 h 642"/>
              <a:gd name="T32" fmla="*/ 2147483646 w 4874"/>
              <a:gd name="T33" fmla="*/ 2147483646 h 642"/>
              <a:gd name="T34" fmla="*/ 2147483646 w 4874"/>
              <a:gd name="T35" fmla="*/ 2147483646 h 642"/>
              <a:gd name="T36" fmla="*/ 2147483646 w 4874"/>
              <a:gd name="T37" fmla="*/ 2147483646 h 642"/>
              <a:gd name="T38" fmla="*/ 2147483646 w 4874"/>
              <a:gd name="T39" fmla="*/ 2147483646 h 642"/>
              <a:gd name="T40" fmla="*/ 2147483646 w 4874"/>
              <a:gd name="T41" fmla="*/ 2147483646 h 642"/>
              <a:gd name="T42" fmla="*/ 2147483646 w 4874"/>
              <a:gd name="T43" fmla="*/ 2147483646 h 642"/>
              <a:gd name="T44" fmla="*/ 2147483646 w 4874"/>
              <a:gd name="T45" fmla="*/ 2147483646 h 642"/>
              <a:gd name="T46" fmla="*/ 2147483646 w 4874"/>
              <a:gd name="T47" fmla="*/ 2147483646 h 642"/>
              <a:gd name="T48" fmla="*/ 2147483646 w 4874"/>
              <a:gd name="T49" fmla="*/ 2147483646 h 642"/>
              <a:gd name="T50" fmla="*/ 2147483646 w 4874"/>
              <a:gd name="T51" fmla="*/ 2147483646 h 642"/>
              <a:gd name="T52" fmla="*/ 2147483646 w 4874"/>
              <a:gd name="T53" fmla="*/ 2147483646 h 642"/>
              <a:gd name="T54" fmla="*/ 2147483646 w 4874"/>
              <a:gd name="T55" fmla="*/ 2147483646 h 642"/>
              <a:gd name="T56" fmla="*/ 2147483646 w 4874"/>
              <a:gd name="T57" fmla="*/ 2147483646 h 642"/>
              <a:gd name="T58" fmla="*/ 2147483646 w 4874"/>
              <a:gd name="T59" fmla="*/ 2147483646 h 642"/>
              <a:gd name="T60" fmla="*/ 2147483646 w 4874"/>
              <a:gd name="T61" fmla="*/ 2147483646 h 642"/>
              <a:gd name="T62" fmla="*/ 2147483646 w 4874"/>
              <a:gd name="T63" fmla="*/ 2147483646 h 642"/>
              <a:gd name="T64" fmla="*/ 2147483646 w 4874"/>
              <a:gd name="T65" fmla="*/ 2147483646 h 642"/>
              <a:gd name="T66" fmla="*/ 2147483646 w 4874"/>
              <a:gd name="T67" fmla="*/ 2147483646 h 642"/>
              <a:gd name="T68" fmla="*/ 0 w 4874"/>
              <a:gd name="T69" fmla="*/ 2147483646 h 642"/>
              <a:gd name="T70" fmla="*/ 2147483646 w 4874"/>
              <a:gd name="T71" fmla="*/ 2147483646 h 642"/>
              <a:gd name="T72" fmla="*/ 2147483646 w 4874"/>
              <a:gd name="T73" fmla="*/ 2147483646 h 642"/>
              <a:gd name="T74" fmla="*/ 2147483646 w 4874"/>
              <a:gd name="T75" fmla="*/ 2147483646 h 642"/>
              <a:gd name="T76" fmla="*/ 2147483646 w 4874"/>
              <a:gd name="T77" fmla="*/ 2147483646 h 642"/>
              <a:gd name="T78" fmla="*/ 2147483646 w 4874"/>
              <a:gd name="T79" fmla="*/ 2147483646 h 6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74"/>
              <a:gd name="T121" fmla="*/ 0 h 642"/>
              <a:gd name="T122" fmla="*/ 4874 w 4874"/>
              <a:gd name="T123" fmla="*/ 642 h 6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74" h="642">
                <a:moveTo>
                  <a:pt x="67" y="111"/>
                </a:moveTo>
                <a:cubicBezTo>
                  <a:pt x="74" y="108"/>
                  <a:pt x="82" y="107"/>
                  <a:pt x="89" y="103"/>
                </a:cubicBezTo>
                <a:cubicBezTo>
                  <a:pt x="97" y="99"/>
                  <a:pt x="103" y="92"/>
                  <a:pt x="111" y="88"/>
                </a:cubicBezTo>
                <a:cubicBezTo>
                  <a:pt x="125" y="82"/>
                  <a:pt x="155" y="74"/>
                  <a:pt x="155" y="74"/>
                </a:cubicBezTo>
                <a:cubicBezTo>
                  <a:pt x="377" y="77"/>
                  <a:pt x="774" y="118"/>
                  <a:pt x="1027" y="59"/>
                </a:cubicBezTo>
                <a:cubicBezTo>
                  <a:pt x="1372" y="82"/>
                  <a:pt x="1580" y="70"/>
                  <a:pt x="2009" y="66"/>
                </a:cubicBezTo>
                <a:cubicBezTo>
                  <a:pt x="2081" y="72"/>
                  <a:pt x="2146" y="84"/>
                  <a:pt x="2216" y="96"/>
                </a:cubicBezTo>
                <a:cubicBezTo>
                  <a:pt x="2609" y="89"/>
                  <a:pt x="2997" y="60"/>
                  <a:pt x="3390" y="52"/>
                </a:cubicBezTo>
                <a:cubicBezTo>
                  <a:pt x="3512" y="41"/>
                  <a:pt x="3630" y="13"/>
                  <a:pt x="3752" y="0"/>
                </a:cubicBezTo>
                <a:cubicBezTo>
                  <a:pt x="3976" y="5"/>
                  <a:pt x="4099" y="12"/>
                  <a:pt x="4298" y="44"/>
                </a:cubicBezTo>
                <a:cubicBezTo>
                  <a:pt x="4346" y="61"/>
                  <a:pt x="4396" y="63"/>
                  <a:pt x="4446" y="74"/>
                </a:cubicBezTo>
                <a:cubicBezTo>
                  <a:pt x="4622" y="67"/>
                  <a:pt x="4623" y="62"/>
                  <a:pt x="4756" y="37"/>
                </a:cubicBezTo>
                <a:cubicBezTo>
                  <a:pt x="4776" y="39"/>
                  <a:pt x="4802" y="29"/>
                  <a:pt x="4815" y="44"/>
                </a:cubicBezTo>
                <a:cubicBezTo>
                  <a:pt x="4831" y="63"/>
                  <a:pt x="4819" y="93"/>
                  <a:pt x="4822" y="118"/>
                </a:cubicBezTo>
                <a:cubicBezTo>
                  <a:pt x="4826" y="148"/>
                  <a:pt x="4835" y="178"/>
                  <a:pt x="4844" y="207"/>
                </a:cubicBezTo>
                <a:cubicBezTo>
                  <a:pt x="4837" y="212"/>
                  <a:pt x="4830" y="217"/>
                  <a:pt x="4822" y="221"/>
                </a:cubicBezTo>
                <a:cubicBezTo>
                  <a:pt x="4815" y="224"/>
                  <a:pt x="4803" y="222"/>
                  <a:pt x="4800" y="229"/>
                </a:cubicBezTo>
                <a:cubicBezTo>
                  <a:pt x="4790" y="255"/>
                  <a:pt x="4827" y="291"/>
                  <a:pt x="4844" y="303"/>
                </a:cubicBezTo>
                <a:cubicBezTo>
                  <a:pt x="4853" y="327"/>
                  <a:pt x="4866" y="345"/>
                  <a:pt x="4874" y="369"/>
                </a:cubicBezTo>
                <a:cubicBezTo>
                  <a:pt x="4872" y="384"/>
                  <a:pt x="4874" y="400"/>
                  <a:pt x="4867" y="413"/>
                </a:cubicBezTo>
                <a:cubicBezTo>
                  <a:pt x="4863" y="420"/>
                  <a:pt x="4850" y="416"/>
                  <a:pt x="4844" y="421"/>
                </a:cubicBezTo>
                <a:cubicBezTo>
                  <a:pt x="4833" y="430"/>
                  <a:pt x="4827" y="452"/>
                  <a:pt x="4822" y="465"/>
                </a:cubicBezTo>
                <a:cubicBezTo>
                  <a:pt x="4815" y="524"/>
                  <a:pt x="4822" y="530"/>
                  <a:pt x="4771" y="546"/>
                </a:cubicBezTo>
                <a:cubicBezTo>
                  <a:pt x="4748" y="580"/>
                  <a:pt x="4747" y="599"/>
                  <a:pt x="4741" y="642"/>
                </a:cubicBezTo>
                <a:cubicBezTo>
                  <a:pt x="4680" y="627"/>
                  <a:pt x="4618" y="630"/>
                  <a:pt x="4556" y="620"/>
                </a:cubicBezTo>
                <a:cubicBezTo>
                  <a:pt x="4489" y="609"/>
                  <a:pt x="4424" y="588"/>
                  <a:pt x="4357" y="576"/>
                </a:cubicBezTo>
                <a:cubicBezTo>
                  <a:pt x="4224" y="551"/>
                  <a:pt x="4086" y="564"/>
                  <a:pt x="3951" y="561"/>
                </a:cubicBezTo>
                <a:cubicBezTo>
                  <a:pt x="3799" y="551"/>
                  <a:pt x="3662" y="523"/>
                  <a:pt x="3508" y="517"/>
                </a:cubicBezTo>
                <a:cubicBezTo>
                  <a:pt x="3338" y="519"/>
                  <a:pt x="3168" y="519"/>
                  <a:pt x="2998" y="524"/>
                </a:cubicBezTo>
                <a:cubicBezTo>
                  <a:pt x="2937" y="526"/>
                  <a:pt x="2868" y="548"/>
                  <a:pt x="2806" y="554"/>
                </a:cubicBezTo>
                <a:cubicBezTo>
                  <a:pt x="2713" y="548"/>
                  <a:pt x="2625" y="534"/>
                  <a:pt x="2533" y="524"/>
                </a:cubicBezTo>
                <a:cubicBezTo>
                  <a:pt x="2029" y="530"/>
                  <a:pt x="1629" y="537"/>
                  <a:pt x="1123" y="532"/>
                </a:cubicBezTo>
                <a:cubicBezTo>
                  <a:pt x="927" y="511"/>
                  <a:pt x="726" y="514"/>
                  <a:pt x="532" y="472"/>
                </a:cubicBezTo>
                <a:cubicBezTo>
                  <a:pt x="380" y="477"/>
                  <a:pt x="292" y="471"/>
                  <a:pt x="163" y="502"/>
                </a:cubicBezTo>
                <a:cubicBezTo>
                  <a:pt x="24" y="495"/>
                  <a:pt x="34" y="521"/>
                  <a:pt x="0" y="428"/>
                </a:cubicBezTo>
                <a:cubicBezTo>
                  <a:pt x="13" y="391"/>
                  <a:pt x="40" y="388"/>
                  <a:pt x="74" y="376"/>
                </a:cubicBezTo>
                <a:cubicBezTo>
                  <a:pt x="86" y="338"/>
                  <a:pt x="67" y="337"/>
                  <a:pt x="37" y="317"/>
                </a:cubicBezTo>
                <a:cubicBezTo>
                  <a:pt x="79" y="309"/>
                  <a:pt x="83" y="305"/>
                  <a:pt x="96" y="266"/>
                </a:cubicBezTo>
                <a:cubicBezTo>
                  <a:pt x="90" y="249"/>
                  <a:pt x="59" y="177"/>
                  <a:pt x="59" y="155"/>
                </a:cubicBezTo>
                <a:cubicBezTo>
                  <a:pt x="59" y="140"/>
                  <a:pt x="64" y="126"/>
                  <a:pt x="67" y="111"/>
                </a:cubicBezTo>
                <a:close/>
              </a:path>
            </a:pathLst>
          </a:custGeom>
          <a:pattFill prst="sphere">
            <a:fgClr>
              <a:srgbClr val="008080"/>
            </a:fgClr>
            <a:bgClr>
              <a:schemeClr val="bg1"/>
            </a:bgClr>
          </a:pattFill>
          <a:ln w="9525">
            <a:solidFill>
              <a:schemeClr val="tx1"/>
            </a:solidFill>
            <a:round/>
            <a:headEnd/>
            <a:tailEnd/>
          </a:ln>
        </p:spPr>
        <p:txBody>
          <a:bodyPr/>
          <a:lstStyle/>
          <a:p>
            <a:endParaRPr lang="en-US"/>
          </a:p>
        </p:txBody>
      </p:sp>
      <p:sp>
        <p:nvSpPr>
          <p:cNvPr id="58379" name="Freeform 11"/>
          <p:cNvSpPr>
            <a:spLocks/>
          </p:cNvSpPr>
          <p:nvPr/>
        </p:nvSpPr>
        <p:spPr bwMode="auto">
          <a:xfrm>
            <a:off x="4524375" y="2216150"/>
            <a:ext cx="539750" cy="22225"/>
          </a:xfrm>
          <a:custGeom>
            <a:avLst/>
            <a:gdLst>
              <a:gd name="T0" fmla="*/ 0 w 340"/>
              <a:gd name="T1" fmla="*/ 2147483646 h 14"/>
              <a:gd name="T2" fmla="*/ 2147483646 w 340"/>
              <a:gd name="T3" fmla="*/ 0 h 14"/>
              <a:gd name="T4" fmla="*/ 0 60000 65536"/>
              <a:gd name="T5" fmla="*/ 0 60000 65536"/>
              <a:gd name="T6" fmla="*/ 0 w 340"/>
              <a:gd name="T7" fmla="*/ 0 h 14"/>
              <a:gd name="T8" fmla="*/ 340 w 340"/>
              <a:gd name="T9" fmla="*/ 14 h 14"/>
            </a:gdLst>
            <a:ahLst/>
            <a:cxnLst>
              <a:cxn ang="T4">
                <a:pos x="T0" y="T1"/>
              </a:cxn>
              <a:cxn ang="T5">
                <a:pos x="T2" y="T3"/>
              </a:cxn>
            </a:cxnLst>
            <a:rect l="T6" t="T7" r="T8" b="T9"/>
            <a:pathLst>
              <a:path w="340" h="14">
                <a:moveTo>
                  <a:pt x="0" y="14"/>
                </a:moveTo>
                <a:cubicBezTo>
                  <a:pt x="117" y="5"/>
                  <a:pt x="220" y="0"/>
                  <a:pt x="34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0" name="Freeform 12"/>
          <p:cNvSpPr>
            <a:spLocks/>
          </p:cNvSpPr>
          <p:nvPr/>
        </p:nvSpPr>
        <p:spPr bwMode="auto">
          <a:xfrm>
            <a:off x="5967413" y="2144713"/>
            <a:ext cx="515937" cy="47625"/>
          </a:xfrm>
          <a:custGeom>
            <a:avLst/>
            <a:gdLst>
              <a:gd name="T0" fmla="*/ 0 w 325"/>
              <a:gd name="T1" fmla="*/ 2147483646 h 30"/>
              <a:gd name="T2" fmla="*/ 2147483646 w 325"/>
              <a:gd name="T3" fmla="*/ 2147483646 h 30"/>
              <a:gd name="T4" fmla="*/ 2147483646 w 325"/>
              <a:gd name="T5" fmla="*/ 0 h 30"/>
              <a:gd name="T6" fmla="*/ 0 60000 65536"/>
              <a:gd name="T7" fmla="*/ 0 60000 65536"/>
              <a:gd name="T8" fmla="*/ 0 60000 65536"/>
              <a:gd name="T9" fmla="*/ 0 w 325"/>
              <a:gd name="T10" fmla="*/ 0 h 30"/>
              <a:gd name="T11" fmla="*/ 325 w 325"/>
              <a:gd name="T12" fmla="*/ 30 h 30"/>
            </a:gdLst>
            <a:ahLst/>
            <a:cxnLst>
              <a:cxn ang="T6">
                <a:pos x="T0" y="T1"/>
              </a:cxn>
              <a:cxn ang="T7">
                <a:pos x="T2" y="T3"/>
              </a:cxn>
              <a:cxn ang="T8">
                <a:pos x="T4" y="T5"/>
              </a:cxn>
            </a:cxnLst>
            <a:rect l="T9" t="T10" r="T11" b="T12"/>
            <a:pathLst>
              <a:path w="325" h="30">
                <a:moveTo>
                  <a:pt x="0" y="30"/>
                </a:moveTo>
                <a:cubicBezTo>
                  <a:pt x="61" y="28"/>
                  <a:pt x="123" y="27"/>
                  <a:pt x="184" y="23"/>
                </a:cubicBezTo>
                <a:cubicBezTo>
                  <a:pt x="231" y="20"/>
                  <a:pt x="278" y="0"/>
                  <a:pt x="32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1" name="Freeform 13"/>
          <p:cNvSpPr>
            <a:spLocks/>
          </p:cNvSpPr>
          <p:nvPr/>
        </p:nvSpPr>
        <p:spPr bwMode="auto">
          <a:xfrm>
            <a:off x="2133600" y="5715000"/>
            <a:ext cx="1771650" cy="609600"/>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sp>
        <p:nvSpPr>
          <p:cNvPr id="58382" name="Freeform 14"/>
          <p:cNvSpPr>
            <a:spLocks/>
          </p:cNvSpPr>
          <p:nvPr/>
        </p:nvSpPr>
        <p:spPr bwMode="auto">
          <a:xfrm>
            <a:off x="6248400" y="5486400"/>
            <a:ext cx="1771650" cy="609600"/>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sp>
        <p:nvSpPr>
          <p:cNvPr id="58383" name="Freeform 15"/>
          <p:cNvSpPr>
            <a:spLocks/>
          </p:cNvSpPr>
          <p:nvPr/>
        </p:nvSpPr>
        <p:spPr bwMode="auto">
          <a:xfrm>
            <a:off x="4164013" y="5173663"/>
            <a:ext cx="1771650" cy="609600"/>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sp>
        <p:nvSpPr>
          <p:cNvPr id="58384" name="Freeform 20"/>
          <p:cNvSpPr>
            <a:spLocks/>
          </p:cNvSpPr>
          <p:nvPr/>
        </p:nvSpPr>
        <p:spPr bwMode="auto">
          <a:xfrm>
            <a:off x="3429000" y="3581400"/>
            <a:ext cx="1446213" cy="1260475"/>
          </a:xfrm>
          <a:custGeom>
            <a:avLst/>
            <a:gdLst>
              <a:gd name="T0" fmla="*/ 2147483646 w 911"/>
              <a:gd name="T1" fmla="*/ 2147483646 h 794"/>
              <a:gd name="T2" fmla="*/ 2147483646 w 911"/>
              <a:gd name="T3" fmla="*/ 2147483646 h 794"/>
              <a:gd name="T4" fmla="*/ 2147483646 w 911"/>
              <a:gd name="T5" fmla="*/ 2147483646 h 794"/>
              <a:gd name="T6" fmla="*/ 2147483646 w 911"/>
              <a:gd name="T7" fmla="*/ 2147483646 h 794"/>
              <a:gd name="T8" fmla="*/ 2147483646 w 911"/>
              <a:gd name="T9" fmla="*/ 2147483646 h 794"/>
              <a:gd name="T10" fmla="*/ 2147483646 w 911"/>
              <a:gd name="T11" fmla="*/ 2147483646 h 794"/>
              <a:gd name="T12" fmla="*/ 2147483646 w 911"/>
              <a:gd name="T13" fmla="*/ 2147483646 h 794"/>
              <a:gd name="T14" fmla="*/ 2147483646 w 911"/>
              <a:gd name="T15" fmla="*/ 2147483646 h 794"/>
              <a:gd name="T16" fmla="*/ 2147483646 w 911"/>
              <a:gd name="T17" fmla="*/ 2147483646 h 794"/>
              <a:gd name="T18" fmla="*/ 2147483646 w 911"/>
              <a:gd name="T19" fmla="*/ 2147483646 h 794"/>
              <a:gd name="T20" fmla="*/ 2147483646 w 911"/>
              <a:gd name="T21" fmla="*/ 2147483646 h 794"/>
              <a:gd name="T22" fmla="*/ 2147483646 w 911"/>
              <a:gd name="T23" fmla="*/ 2147483646 h 794"/>
              <a:gd name="T24" fmla="*/ 2147483646 w 911"/>
              <a:gd name="T25" fmla="*/ 2147483646 h 794"/>
              <a:gd name="T26" fmla="*/ 2147483646 w 911"/>
              <a:gd name="T27" fmla="*/ 2147483646 h 794"/>
              <a:gd name="T28" fmla="*/ 2147483646 w 911"/>
              <a:gd name="T29" fmla="*/ 2147483646 h 794"/>
              <a:gd name="T30" fmla="*/ 2147483646 w 911"/>
              <a:gd name="T31" fmla="*/ 2147483646 h 794"/>
              <a:gd name="T32" fmla="*/ 2147483646 w 911"/>
              <a:gd name="T33" fmla="*/ 2147483646 h 794"/>
              <a:gd name="T34" fmla="*/ 2147483646 w 911"/>
              <a:gd name="T35" fmla="*/ 2147483646 h 794"/>
              <a:gd name="T36" fmla="*/ 2147483646 w 911"/>
              <a:gd name="T37" fmla="*/ 2147483646 h 794"/>
              <a:gd name="T38" fmla="*/ 2147483646 w 911"/>
              <a:gd name="T39" fmla="*/ 2147483646 h 794"/>
              <a:gd name="T40" fmla="*/ 2147483646 w 911"/>
              <a:gd name="T41" fmla="*/ 2147483646 h 794"/>
              <a:gd name="T42" fmla="*/ 2147483646 w 911"/>
              <a:gd name="T43" fmla="*/ 2147483646 h 794"/>
              <a:gd name="T44" fmla="*/ 2147483646 w 911"/>
              <a:gd name="T45" fmla="*/ 2147483646 h 794"/>
              <a:gd name="T46" fmla="*/ 2147483646 w 911"/>
              <a:gd name="T47" fmla="*/ 2147483646 h 794"/>
              <a:gd name="T48" fmla="*/ 2147483646 w 911"/>
              <a:gd name="T49" fmla="*/ 2147483646 h 7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1"/>
              <a:gd name="T76" fmla="*/ 0 h 794"/>
              <a:gd name="T77" fmla="*/ 911 w 911"/>
              <a:gd name="T78" fmla="*/ 794 h 7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1" h="794">
                <a:moveTo>
                  <a:pt x="615" y="77"/>
                </a:moveTo>
                <a:cubicBezTo>
                  <a:pt x="598" y="51"/>
                  <a:pt x="585" y="42"/>
                  <a:pt x="556" y="33"/>
                </a:cubicBezTo>
                <a:cubicBezTo>
                  <a:pt x="458" y="36"/>
                  <a:pt x="347" y="0"/>
                  <a:pt x="261" y="48"/>
                </a:cubicBezTo>
                <a:cubicBezTo>
                  <a:pt x="246" y="57"/>
                  <a:pt x="234" y="71"/>
                  <a:pt x="217" y="77"/>
                </a:cubicBezTo>
                <a:cubicBezTo>
                  <a:pt x="209" y="80"/>
                  <a:pt x="201" y="81"/>
                  <a:pt x="194" y="85"/>
                </a:cubicBezTo>
                <a:cubicBezTo>
                  <a:pt x="179" y="93"/>
                  <a:pt x="165" y="104"/>
                  <a:pt x="150" y="114"/>
                </a:cubicBezTo>
                <a:cubicBezTo>
                  <a:pt x="143" y="119"/>
                  <a:pt x="128" y="129"/>
                  <a:pt x="128" y="129"/>
                </a:cubicBezTo>
                <a:cubicBezTo>
                  <a:pt x="111" y="154"/>
                  <a:pt x="94" y="171"/>
                  <a:pt x="69" y="188"/>
                </a:cubicBezTo>
                <a:cubicBezTo>
                  <a:pt x="55" y="246"/>
                  <a:pt x="72" y="193"/>
                  <a:pt x="47" y="240"/>
                </a:cubicBezTo>
                <a:cubicBezTo>
                  <a:pt x="32" y="269"/>
                  <a:pt x="25" y="304"/>
                  <a:pt x="17" y="336"/>
                </a:cubicBezTo>
                <a:cubicBezTo>
                  <a:pt x="21" y="435"/>
                  <a:pt x="0" y="488"/>
                  <a:pt x="47" y="557"/>
                </a:cubicBezTo>
                <a:cubicBezTo>
                  <a:pt x="59" y="595"/>
                  <a:pt x="82" y="617"/>
                  <a:pt x="106" y="646"/>
                </a:cubicBezTo>
                <a:cubicBezTo>
                  <a:pt x="122" y="666"/>
                  <a:pt x="138" y="696"/>
                  <a:pt x="158" y="712"/>
                </a:cubicBezTo>
                <a:cubicBezTo>
                  <a:pt x="161" y="714"/>
                  <a:pt x="199" y="726"/>
                  <a:pt x="202" y="727"/>
                </a:cubicBezTo>
                <a:cubicBezTo>
                  <a:pt x="250" y="760"/>
                  <a:pt x="309" y="774"/>
                  <a:pt x="364" y="794"/>
                </a:cubicBezTo>
                <a:cubicBezTo>
                  <a:pt x="443" y="791"/>
                  <a:pt x="522" y="791"/>
                  <a:pt x="601" y="786"/>
                </a:cubicBezTo>
                <a:cubicBezTo>
                  <a:pt x="634" y="784"/>
                  <a:pt x="657" y="752"/>
                  <a:pt x="689" y="742"/>
                </a:cubicBezTo>
                <a:cubicBezTo>
                  <a:pt x="713" y="726"/>
                  <a:pt x="724" y="706"/>
                  <a:pt x="748" y="690"/>
                </a:cubicBezTo>
                <a:cubicBezTo>
                  <a:pt x="759" y="661"/>
                  <a:pt x="775" y="648"/>
                  <a:pt x="800" y="631"/>
                </a:cubicBezTo>
                <a:cubicBezTo>
                  <a:pt x="826" y="593"/>
                  <a:pt x="859" y="561"/>
                  <a:pt x="881" y="520"/>
                </a:cubicBezTo>
                <a:cubicBezTo>
                  <a:pt x="895" y="493"/>
                  <a:pt x="901" y="461"/>
                  <a:pt x="911" y="432"/>
                </a:cubicBezTo>
                <a:cubicBezTo>
                  <a:pt x="905" y="359"/>
                  <a:pt x="904" y="325"/>
                  <a:pt x="866" y="269"/>
                </a:cubicBezTo>
                <a:cubicBezTo>
                  <a:pt x="841" y="192"/>
                  <a:pt x="793" y="156"/>
                  <a:pt x="719" y="136"/>
                </a:cubicBezTo>
                <a:cubicBezTo>
                  <a:pt x="694" y="120"/>
                  <a:pt x="688" y="101"/>
                  <a:pt x="660" y="92"/>
                </a:cubicBezTo>
                <a:cubicBezTo>
                  <a:pt x="632" y="73"/>
                  <a:pt x="647" y="77"/>
                  <a:pt x="615" y="77"/>
                </a:cubicBezTo>
                <a:close/>
              </a:path>
            </a:pathLst>
          </a:custGeom>
          <a:solidFill>
            <a:schemeClr val="bg2"/>
          </a:solidFill>
          <a:ln w="9525">
            <a:solidFill>
              <a:schemeClr val="tx1"/>
            </a:solidFill>
            <a:round/>
            <a:headEnd/>
            <a:tailEnd/>
          </a:ln>
        </p:spPr>
        <p:txBody>
          <a:bodyPr/>
          <a:lstStyle/>
          <a:p>
            <a:endParaRPr lang="en-US"/>
          </a:p>
        </p:txBody>
      </p:sp>
      <p:sp>
        <p:nvSpPr>
          <p:cNvPr id="58385" name="Freeform 21"/>
          <p:cNvSpPr>
            <a:spLocks/>
          </p:cNvSpPr>
          <p:nvPr/>
        </p:nvSpPr>
        <p:spPr bwMode="auto">
          <a:xfrm>
            <a:off x="3657600" y="3886200"/>
            <a:ext cx="442913" cy="685800"/>
          </a:xfrm>
          <a:custGeom>
            <a:avLst/>
            <a:gdLst>
              <a:gd name="T0" fmla="*/ 2147483646 w 279"/>
              <a:gd name="T1" fmla="*/ 2147483646 h 432"/>
              <a:gd name="T2" fmla="*/ 2147483646 w 279"/>
              <a:gd name="T3" fmla="*/ 2147483646 h 432"/>
              <a:gd name="T4" fmla="*/ 2147483646 w 279"/>
              <a:gd name="T5" fmla="*/ 0 h 432"/>
              <a:gd name="T6" fmla="*/ 2147483646 w 279"/>
              <a:gd name="T7" fmla="*/ 2147483646 h 432"/>
              <a:gd name="T8" fmla="*/ 2147483646 w 279"/>
              <a:gd name="T9" fmla="*/ 2147483646 h 432"/>
              <a:gd name="T10" fmla="*/ 2147483646 w 279"/>
              <a:gd name="T11" fmla="*/ 2147483646 h 432"/>
              <a:gd name="T12" fmla="*/ 2147483646 w 279"/>
              <a:gd name="T13" fmla="*/ 2147483646 h 432"/>
              <a:gd name="T14" fmla="*/ 2147483646 w 279"/>
              <a:gd name="T15" fmla="*/ 2147483646 h 432"/>
              <a:gd name="T16" fmla="*/ 2147483646 w 279"/>
              <a:gd name="T17" fmla="*/ 2147483646 h 432"/>
              <a:gd name="T18" fmla="*/ 2147483646 w 279"/>
              <a:gd name="T19" fmla="*/ 2147483646 h 432"/>
              <a:gd name="T20" fmla="*/ 2147483646 w 279"/>
              <a:gd name="T21" fmla="*/ 2147483646 h 432"/>
              <a:gd name="T22" fmla="*/ 2147483646 w 279"/>
              <a:gd name="T23" fmla="*/ 2147483646 h 432"/>
              <a:gd name="T24" fmla="*/ 2147483646 w 279"/>
              <a:gd name="T25" fmla="*/ 2147483646 h 4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9"/>
              <a:gd name="T40" fmla="*/ 0 h 432"/>
              <a:gd name="T41" fmla="*/ 279 w 279"/>
              <a:gd name="T42" fmla="*/ 432 h 4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9" h="432">
                <a:moveTo>
                  <a:pt x="60" y="162"/>
                </a:moveTo>
                <a:cubicBezTo>
                  <a:pt x="24" y="153"/>
                  <a:pt x="20" y="145"/>
                  <a:pt x="9" y="110"/>
                </a:cubicBezTo>
                <a:cubicBezTo>
                  <a:pt x="14" y="54"/>
                  <a:pt x="0" y="17"/>
                  <a:pt x="53" y="0"/>
                </a:cubicBezTo>
                <a:cubicBezTo>
                  <a:pt x="95" y="8"/>
                  <a:pt x="99" y="12"/>
                  <a:pt x="112" y="51"/>
                </a:cubicBezTo>
                <a:cubicBezTo>
                  <a:pt x="117" y="84"/>
                  <a:pt x="124" y="109"/>
                  <a:pt x="134" y="140"/>
                </a:cubicBezTo>
                <a:cubicBezTo>
                  <a:pt x="121" y="195"/>
                  <a:pt x="122" y="154"/>
                  <a:pt x="75" y="169"/>
                </a:cubicBezTo>
                <a:cubicBezTo>
                  <a:pt x="73" y="197"/>
                  <a:pt x="48" y="348"/>
                  <a:pt x="75" y="376"/>
                </a:cubicBezTo>
                <a:cubicBezTo>
                  <a:pt x="91" y="393"/>
                  <a:pt x="119" y="391"/>
                  <a:pt x="141" y="398"/>
                </a:cubicBezTo>
                <a:cubicBezTo>
                  <a:pt x="149" y="401"/>
                  <a:pt x="164" y="406"/>
                  <a:pt x="164" y="406"/>
                </a:cubicBezTo>
                <a:cubicBezTo>
                  <a:pt x="279" y="397"/>
                  <a:pt x="277" y="432"/>
                  <a:pt x="260" y="332"/>
                </a:cubicBezTo>
                <a:cubicBezTo>
                  <a:pt x="259" y="324"/>
                  <a:pt x="257" y="316"/>
                  <a:pt x="252" y="310"/>
                </a:cubicBezTo>
                <a:cubicBezTo>
                  <a:pt x="226" y="279"/>
                  <a:pt x="153" y="283"/>
                  <a:pt x="127" y="280"/>
                </a:cubicBezTo>
                <a:cubicBezTo>
                  <a:pt x="115" y="278"/>
                  <a:pt x="90" y="273"/>
                  <a:pt x="90" y="273"/>
                </a:cubicBezTo>
              </a:path>
            </a:pathLst>
          </a:custGeom>
          <a:solidFill>
            <a:srgbClr val="993300"/>
          </a:solidFill>
          <a:ln w="25400">
            <a:solidFill>
              <a:schemeClr val="tx1"/>
            </a:solidFill>
            <a:round/>
            <a:headEnd/>
            <a:tailEnd/>
          </a:ln>
        </p:spPr>
        <p:txBody>
          <a:bodyPr/>
          <a:lstStyle/>
          <a:p>
            <a:endParaRPr lang="en-US"/>
          </a:p>
        </p:txBody>
      </p:sp>
      <p:sp>
        <p:nvSpPr>
          <p:cNvPr id="58386" name="Freeform 22"/>
          <p:cNvSpPr>
            <a:spLocks/>
          </p:cNvSpPr>
          <p:nvPr/>
        </p:nvSpPr>
        <p:spPr bwMode="auto">
          <a:xfrm>
            <a:off x="4038600" y="4364038"/>
            <a:ext cx="312738" cy="207962"/>
          </a:xfrm>
          <a:custGeom>
            <a:avLst/>
            <a:gdLst>
              <a:gd name="T0" fmla="*/ 0 w 197"/>
              <a:gd name="T1" fmla="*/ 2147483646 h 131"/>
              <a:gd name="T2" fmla="*/ 2147483646 w 197"/>
              <a:gd name="T3" fmla="*/ 2147483646 h 131"/>
              <a:gd name="T4" fmla="*/ 2147483646 w 197"/>
              <a:gd name="T5" fmla="*/ 2147483646 h 131"/>
              <a:gd name="T6" fmla="*/ 2147483646 w 197"/>
              <a:gd name="T7" fmla="*/ 2147483646 h 131"/>
              <a:gd name="T8" fmla="*/ 2147483646 w 197"/>
              <a:gd name="T9" fmla="*/ 2147483646 h 131"/>
              <a:gd name="T10" fmla="*/ 2147483646 w 197"/>
              <a:gd name="T11" fmla="*/ 2147483646 h 131"/>
              <a:gd name="T12" fmla="*/ 2147483646 w 197"/>
              <a:gd name="T13" fmla="*/ 2147483646 h 131"/>
              <a:gd name="T14" fmla="*/ 2147483646 w 197"/>
              <a:gd name="T15" fmla="*/ 2147483646 h 131"/>
              <a:gd name="T16" fmla="*/ 2147483646 w 197"/>
              <a:gd name="T17" fmla="*/ 2147483646 h 131"/>
              <a:gd name="T18" fmla="*/ 2147483646 w 197"/>
              <a:gd name="T19" fmla="*/ 2147483646 h 131"/>
              <a:gd name="T20" fmla="*/ 2147483646 w 197"/>
              <a:gd name="T21" fmla="*/ 2147483646 h 1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
              <a:gd name="T34" fmla="*/ 0 h 131"/>
              <a:gd name="T35" fmla="*/ 197 w 197"/>
              <a:gd name="T36" fmla="*/ 131 h 1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 h="131">
                <a:moveTo>
                  <a:pt x="0" y="112"/>
                </a:moveTo>
                <a:cubicBezTo>
                  <a:pt x="15" y="102"/>
                  <a:pt x="29" y="93"/>
                  <a:pt x="44" y="83"/>
                </a:cubicBezTo>
                <a:cubicBezTo>
                  <a:pt x="51" y="78"/>
                  <a:pt x="66" y="68"/>
                  <a:pt x="66" y="68"/>
                </a:cubicBezTo>
                <a:cubicBezTo>
                  <a:pt x="71" y="61"/>
                  <a:pt x="77" y="54"/>
                  <a:pt x="81" y="46"/>
                </a:cubicBezTo>
                <a:cubicBezTo>
                  <a:pt x="87" y="32"/>
                  <a:pt x="96" y="1"/>
                  <a:pt x="96" y="1"/>
                </a:cubicBezTo>
                <a:cubicBezTo>
                  <a:pt x="125" y="4"/>
                  <a:pt x="156" y="0"/>
                  <a:pt x="184" y="9"/>
                </a:cubicBezTo>
                <a:cubicBezTo>
                  <a:pt x="191" y="11"/>
                  <a:pt x="192" y="23"/>
                  <a:pt x="192" y="31"/>
                </a:cubicBezTo>
                <a:cubicBezTo>
                  <a:pt x="192" y="61"/>
                  <a:pt x="197" y="93"/>
                  <a:pt x="184" y="120"/>
                </a:cubicBezTo>
                <a:cubicBezTo>
                  <a:pt x="179" y="131"/>
                  <a:pt x="159" y="125"/>
                  <a:pt x="147" y="127"/>
                </a:cubicBezTo>
                <a:cubicBezTo>
                  <a:pt x="123" y="125"/>
                  <a:pt x="98" y="125"/>
                  <a:pt x="74" y="120"/>
                </a:cubicBezTo>
                <a:cubicBezTo>
                  <a:pt x="65" y="118"/>
                  <a:pt x="51" y="105"/>
                  <a:pt x="51" y="105"/>
                </a:cubicBezTo>
              </a:path>
            </a:pathLst>
          </a:custGeom>
          <a:solidFill>
            <a:srgbClr val="993300"/>
          </a:solidFill>
          <a:ln w="25400">
            <a:solidFill>
              <a:schemeClr val="tx1"/>
            </a:solidFill>
            <a:round/>
            <a:headEnd/>
            <a:tailEnd/>
          </a:ln>
        </p:spPr>
        <p:txBody>
          <a:bodyPr/>
          <a:lstStyle/>
          <a:p>
            <a:endParaRPr lang="en-US"/>
          </a:p>
        </p:txBody>
      </p:sp>
      <p:sp>
        <p:nvSpPr>
          <p:cNvPr id="58387" name="Freeform 23"/>
          <p:cNvSpPr>
            <a:spLocks/>
          </p:cNvSpPr>
          <p:nvPr/>
        </p:nvSpPr>
        <p:spPr bwMode="auto">
          <a:xfrm>
            <a:off x="1676400" y="3540125"/>
            <a:ext cx="1446213" cy="1260475"/>
          </a:xfrm>
          <a:custGeom>
            <a:avLst/>
            <a:gdLst>
              <a:gd name="T0" fmla="*/ 2147483646 w 911"/>
              <a:gd name="T1" fmla="*/ 2147483646 h 794"/>
              <a:gd name="T2" fmla="*/ 2147483646 w 911"/>
              <a:gd name="T3" fmla="*/ 2147483646 h 794"/>
              <a:gd name="T4" fmla="*/ 2147483646 w 911"/>
              <a:gd name="T5" fmla="*/ 2147483646 h 794"/>
              <a:gd name="T6" fmla="*/ 2147483646 w 911"/>
              <a:gd name="T7" fmla="*/ 2147483646 h 794"/>
              <a:gd name="T8" fmla="*/ 2147483646 w 911"/>
              <a:gd name="T9" fmla="*/ 2147483646 h 794"/>
              <a:gd name="T10" fmla="*/ 2147483646 w 911"/>
              <a:gd name="T11" fmla="*/ 2147483646 h 794"/>
              <a:gd name="T12" fmla="*/ 2147483646 w 911"/>
              <a:gd name="T13" fmla="*/ 2147483646 h 794"/>
              <a:gd name="T14" fmla="*/ 2147483646 w 911"/>
              <a:gd name="T15" fmla="*/ 2147483646 h 794"/>
              <a:gd name="T16" fmla="*/ 2147483646 w 911"/>
              <a:gd name="T17" fmla="*/ 2147483646 h 794"/>
              <a:gd name="T18" fmla="*/ 2147483646 w 911"/>
              <a:gd name="T19" fmla="*/ 2147483646 h 794"/>
              <a:gd name="T20" fmla="*/ 2147483646 w 911"/>
              <a:gd name="T21" fmla="*/ 2147483646 h 794"/>
              <a:gd name="T22" fmla="*/ 2147483646 w 911"/>
              <a:gd name="T23" fmla="*/ 2147483646 h 794"/>
              <a:gd name="T24" fmla="*/ 2147483646 w 911"/>
              <a:gd name="T25" fmla="*/ 2147483646 h 794"/>
              <a:gd name="T26" fmla="*/ 2147483646 w 911"/>
              <a:gd name="T27" fmla="*/ 2147483646 h 794"/>
              <a:gd name="T28" fmla="*/ 2147483646 w 911"/>
              <a:gd name="T29" fmla="*/ 2147483646 h 794"/>
              <a:gd name="T30" fmla="*/ 2147483646 w 911"/>
              <a:gd name="T31" fmla="*/ 2147483646 h 794"/>
              <a:gd name="T32" fmla="*/ 2147483646 w 911"/>
              <a:gd name="T33" fmla="*/ 2147483646 h 794"/>
              <a:gd name="T34" fmla="*/ 2147483646 w 911"/>
              <a:gd name="T35" fmla="*/ 2147483646 h 794"/>
              <a:gd name="T36" fmla="*/ 2147483646 w 911"/>
              <a:gd name="T37" fmla="*/ 2147483646 h 794"/>
              <a:gd name="T38" fmla="*/ 2147483646 w 911"/>
              <a:gd name="T39" fmla="*/ 2147483646 h 794"/>
              <a:gd name="T40" fmla="*/ 2147483646 w 911"/>
              <a:gd name="T41" fmla="*/ 2147483646 h 794"/>
              <a:gd name="T42" fmla="*/ 2147483646 w 911"/>
              <a:gd name="T43" fmla="*/ 2147483646 h 794"/>
              <a:gd name="T44" fmla="*/ 2147483646 w 911"/>
              <a:gd name="T45" fmla="*/ 2147483646 h 794"/>
              <a:gd name="T46" fmla="*/ 2147483646 w 911"/>
              <a:gd name="T47" fmla="*/ 2147483646 h 794"/>
              <a:gd name="T48" fmla="*/ 2147483646 w 911"/>
              <a:gd name="T49" fmla="*/ 2147483646 h 7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1"/>
              <a:gd name="T76" fmla="*/ 0 h 794"/>
              <a:gd name="T77" fmla="*/ 911 w 911"/>
              <a:gd name="T78" fmla="*/ 794 h 7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1" h="794">
                <a:moveTo>
                  <a:pt x="615" y="77"/>
                </a:moveTo>
                <a:cubicBezTo>
                  <a:pt x="598" y="51"/>
                  <a:pt x="585" y="42"/>
                  <a:pt x="556" y="33"/>
                </a:cubicBezTo>
                <a:cubicBezTo>
                  <a:pt x="458" y="36"/>
                  <a:pt x="347" y="0"/>
                  <a:pt x="261" y="48"/>
                </a:cubicBezTo>
                <a:cubicBezTo>
                  <a:pt x="246" y="57"/>
                  <a:pt x="234" y="71"/>
                  <a:pt x="217" y="77"/>
                </a:cubicBezTo>
                <a:cubicBezTo>
                  <a:pt x="209" y="80"/>
                  <a:pt x="201" y="81"/>
                  <a:pt x="194" y="85"/>
                </a:cubicBezTo>
                <a:cubicBezTo>
                  <a:pt x="179" y="93"/>
                  <a:pt x="165" y="104"/>
                  <a:pt x="150" y="114"/>
                </a:cubicBezTo>
                <a:cubicBezTo>
                  <a:pt x="143" y="119"/>
                  <a:pt x="128" y="129"/>
                  <a:pt x="128" y="129"/>
                </a:cubicBezTo>
                <a:cubicBezTo>
                  <a:pt x="111" y="154"/>
                  <a:pt x="94" y="171"/>
                  <a:pt x="69" y="188"/>
                </a:cubicBezTo>
                <a:cubicBezTo>
                  <a:pt x="55" y="246"/>
                  <a:pt x="72" y="193"/>
                  <a:pt x="47" y="240"/>
                </a:cubicBezTo>
                <a:cubicBezTo>
                  <a:pt x="32" y="269"/>
                  <a:pt x="25" y="304"/>
                  <a:pt x="17" y="336"/>
                </a:cubicBezTo>
                <a:cubicBezTo>
                  <a:pt x="21" y="435"/>
                  <a:pt x="0" y="488"/>
                  <a:pt x="47" y="557"/>
                </a:cubicBezTo>
                <a:cubicBezTo>
                  <a:pt x="59" y="595"/>
                  <a:pt x="82" y="617"/>
                  <a:pt x="106" y="646"/>
                </a:cubicBezTo>
                <a:cubicBezTo>
                  <a:pt x="122" y="666"/>
                  <a:pt x="138" y="696"/>
                  <a:pt x="158" y="712"/>
                </a:cubicBezTo>
                <a:cubicBezTo>
                  <a:pt x="161" y="714"/>
                  <a:pt x="199" y="726"/>
                  <a:pt x="202" y="727"/>
                </a:cubicBezTo>
                <a:cubicBezTo>
                  <a:pt x="250" y="760"/>
                  <a:pt x="309" y="774"/>
                  <a:pt x="364" y="794"/>
                </a:cubicBezTo>
                <a:cubicBezTo>
                  <a:pt x="443" y="791"/>
                  <a:pt x="522" y="791"/>
                  <a:pt x="601" y="786"/>
                </a:cubicBezTo>
                <a:cubicBezTo>
                  <a:pt x="634" y="784"/>
                  <a:pt x="657" y="752"/>
                  <a:pt x="689" y="742"/>
                </a:cubicBezTo>
                <a:cubicBezTo>
                  <a:pt x="713" y="726"/>
                  <a:pt x="724" y="706"/>
                  <a:pt x="748" y="690"/>
                </a:cubicBezTo>
                <a:cubicBezTo>
                  <a:pt x="759" y="661"/>
                  <a:pt x="775" y="648"/>
                  <a:pt x="800" y="631"/>
                </a:cubicBezTo>
                <a:cubicBezTo>
                  <a:pt x="826" y="593"/>
                  <a:pt x="859" y="561"/>
                  <a:pt x="881" y="520"/>
                </a:cubicBezTo>
                <a:cubicBezTo>
                  <a:pt x="895" y="493"/>
                  <a:pt x="901" y="461"/>
                  <a:pt x="911" y="432"/>
                </a:cubicBezTo>
                <a:cubicBezTo>
                  <a:pt x="905" y="359"/>
                  <a:pt x="904" y="325"/>
                  <a:pt x="866" y="269"/>
                </a:cubicBezTo>
                <a:cubicBezTo>
                  <a:pt x="841" y="192"/>
                  <a:pt x="793" y="156"/>
                  <a:pt x="719" y="136"/>
                </a:cubicBezTo>
                <a:cubicBezTo>
                  <a:pt x="694" y="120"/>
                  <a:pt x="688" y="101"/>
                  <a:pt x="660" y="92"/>
                </a:cubicBezTo>
                <a:cubicBezTo>
                  <a:pt x="632" y="73"/>
                  <a:pt x="647" y="77"/>
                  <a:pt x="615" y="77"/>
                </a:cubicBezTo>
                <a:close/>
              </a:path>
            </a:pathLst>
          </a:custGeom>
          <a:solidFill>
            <a:schemeClr val="bg2"/>
          </a:solidFill>
          <a:ln w="9525">
            <a:solidFill>
              <a:schemeClr val="tx1"/>
            </a:solidFill>
            <a:round/>
            <a:headEnd/>
            <a:tailEnd/>
          </a:ln>
        </p:spPr>
        <p:txBody>
          <a:bodyPr/>
          <a:lstStyle/>
          <a:p>
            <a:endParaRPr lang="en-US"/>
          </a:p>
        </p:txBody>
      </p:sp>
      <p:sp>
        <p:nvSpPr>
          <p:cNvPr id="58388" name="Freeform 24"/>
          <p:cNvSpPr>
            <a:spLocks/>
          </p:cNvSpPr>
          <p:nvPr/>
        </p:nvSpPr>
        <p:spPr bwMode="auto">
          <a:xfrm>
            <a:off x="1981200" y="3657600"/>
            <a:ext cx="827088" cy="635000"/>
          </a:xfrm>
          <a:custGeom>
            <a:avLst/>
            <a:gdLst>
              <a:gd name="T0" fmla="*/ 2147483646 w 521"/>
              <a:gd name="T1" fmla="*/ 2147483646 h 400"/>
              <a:gd name="T2" fmla="*/ 2147483646 w 521"/>
              <a:gd name="T3" fmla="*/ 2147483646 h 400"/>
              <a:gd name="T4" fmla="*/ 2147483646 w 521"/>
              <a:gd name="T5" fmla="*/ 2147483646 h 400"/>
              <a:gd name="T6" fmla="*/ 2147483646 w 521"/>
              <a:gd name="T7" fmla="*/ 2147483646 h 400"/>
              <a:gd name="T8" fmla="*/ 2147483646 w 521"/>
              <a:gd name="T9" fmla="*/ 2147483646 h 400"/>
              <a:gd name="T10" fmla="*/ 2147483646 w 521"/>
              <a:gd name="T11" fmla="*/ 0 h 400"/>
              <a:gd name="T12" fmla="*/ 2147483646 w 521"/>
              <a:gd name="T13" fmla="*/ 2147483646 h 400"/>
              <a:gd name="T14" fmla="*/ 2147483646 w 521"/>
              <a:gd name="T15" fmla="*/ 2147483646 h 400"/>
              <a:gd name="T16" fmla="*/ 2147483646 w 521"/>
              <a:gd name="T17" fmla="*/ 2147483646 h 400"/>
              <a:gd name="T18" fmla="*/ 2147483646 w 521"/>
              <a:gd name="T19" fmla="*/ 2147483646 h 400"/>
              <a:gd name="T20" fmla="*/ 2147483646 w 521"/>
              <a:gd name="T21" fmla="*/ 2147483646 h 400"/>
              <a:gd name="T22" fmla="*/ 2147483646 w 521"/>
              <a:gd name="T23" fmla="*/ 2147483646 h 400"/>
              <a:gd name="T24" fmla="*/ 2147483646 w 521"/>
              <a:gd name="T25" fmla="*/ 2147483646 h 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1"/>
              <a:gd name="T40" fmla="*/ 0 h 400"/>
              <a:gd name="T41" fmla="*/ 521 w 521"/>
              <a:gd name="T42" fmla="*/ 400 h 4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1" h="400">
                <a:moveTo>
                  <a:pt x="75" y="221"/>
                </a:moveTo>
                <a:cubicBezTo>
                  <a:pt x="55" y="219"/>
                  <a:pt x="34" y="222"/>
                  <a:pt x="16" y="214"/>
                </a:cubicBezTo>
                <a:cubicBezTo>
                  <a:pt x="0" y="207"/>
                  <a:pt x="12" y="167"/>
                  <a:pt x="16" y="162"/>
                </a:cubicBezTo>
                <a:cubicBezTo>
                  <a:pt x="21" y="156"/>
                  <a:pt x="31" y="157"/>
                  <a:pt x="38" y="155"/>
                </a:cubicBezTo>
                <a:cubicBezTo>
                  <a:pt x="64" y="117"/>
                  <a:pt x="57" y="62"/>
                  <a:pt x="90" y="29"/>
                </a:cubicBezTo>
                <a:cubicBezTo>
                  <a:pt x="107" y="12"/>
                  <a:pt x="134" y="7"/>
                  <a:pt x="156" y="0"/>
                </a:cubicBezTo>
                <a:cubicBezTo>
                  <a:pt x="296" y="8"/>
                  <a:pt x="249" y="5"/>
                  <a:pt x="341" y="37"/>
                </a:cubicBezTo>
                <a:cubicBezTo>
                  <a:pt x="363" y="59"/>
                  <a:pt x="378" y="72"/>
                  <a:pt x="407" y="81"/>
                </a:cubicBezTo>
                <a:cubicBezTo>
                  <a:pt x="467" y="124"/>
                  <a:pt x="444" y="103"/>
                  <a:pt x="481" y="140"/>
                </a:cubicBezTo>
                <a:cubicBezTo>
                  <a:pt x="521" y="267"/>
                  <a:pt x="489" y="359"/>
                  <a:pt x="378" y="399"/>
                </a:cubicBezTo>
                <a:cubicBezTo>
                  <a:pt x="363" y="396"/>
                  <a:pt x="345" y="400"/>
                  <a:pt x="333" y="391"/>
                </a:cubicBezTo>
                <a:cubicBezTo>
                  <a:pt x="312" y="376"/>
                  <a:pt x="278" y="304"/>
                  <a:pt x="252" y="281"/>
                </a:cubicBezTo>
                <a:cubicBezTo>
                  <a:pt x="205" y="239"/>
                  <a:pt x="138" y="206"/>
                  <a:pt x="75" y="221"/>
                </a:cubicBezTo>
                <a:close/>
              </a:path>
            </a:pathLst>
          </a:custGeom>
          <a:solidFill>
            <a:srgbClr val="993300"/>
          </a:solidFill>
          <a:ln w="25400">
            <a:solidFill>
              <a:schemeClr val="tx1"/>
            </a:solidFill>
            <a:round/>
            <a:headEnd/>
            <a:tailEnd/>
          </a:ln>
        </p:spPr>
        <p:txBody>
          <a:bodyPr/>
          <a:lstStyle/>
          <a:p>
            <a:endParaRPr lang="en-US"/>
          </a:p>
        </p:txBody>
      </p:sp>
      <p:sp>
        <p:nvSpPr>
          <p:cNvPr id="58389" name="Text Box 28"/>
          <p:cNvSpPr txBox="1">
            <a:spLocks noChangeArrowheads="1"/>
          </p:cNvSpPr>
          <p:nvPr/>
        </p:nvSpPr>
        <p:spPr bwMode="auto">
          <a:xfrm>
            <a:off x="2498725" y="2971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8390" name="Text Box 29"/>
          <p:cNvSpPr txBox="1">
            <a:spLocks noChangeArrowheads="1"/>
          </p:cNvSpPr>
          <p:nvPr/>
        </p:nvSpPr>
        <p:spPr bwMode="auto">
          <a:xfrm>
            <a:off x="142102" y="158750"/>
            <a:ext cx="118974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latin typeface="+mn-lt"/>
              </a:rPr>
              <a:t>antibodies against antigens </a:t>
            </a:r>
            <a:r>
              <a:rPr lang="en-US" altLang="en-US" b="1" u="sng" dirty="0">
                <a:latin typeface="+mn-lt"/>
              </a:rPr>
              <a:t>within</a:t>
            </a:r>
            <a:r>
              <a:rPr lang="en-US" altLang="en-US" dirty="0">
                <a:latin typeface="+mn-lt"/>
              </a:rPr>
              <a:t> </a:t>
            </a:r>
            <a:r>
              <a:rPr lang="en-US" altLang="en-US" u="sng" dirty="0">
                <a:latin typeface="+mn-lt"/>
              </a:rPr>
              <a:t>glomerular basement membrane</a:t>
            </a:r>
          </a:p>
        </p:txBody>
      </p:sp>
      <p:sp>
        <p:nvSpPr>
          <p:cNvPr id="58391" name="Freeform 7"/>
          <p:cNvSpPr>
            <a:spLocks/>
          </p:cNvSpPr>
          <p:nvPr/>
        </p:nvSpPr>
        <p:spPr bwMode="auto">
          <a:xfrm>
            <a:off x="6400800" y="1143000"/>
            <a:ext cx="966788" cy="1230313"/>
          </a:xfrm>
          <a:custGeom>
            <a:avLst/>
            <a:gdLst>
              <a:gd name="T0" fmla="*/ 2147483646 w 609"/>
              <a:gd name="T1" fmla="*/ 0 h 775"/>
              <a:gd name="T2" fmla="*/ 2147483646 w 609"/>
              <a:gd name="T3" fmla="*/ 2147483646 h 775"/>
              <a:gd name="T4" fmla="*/ 2147483646 w 609"/>
              <a:gd name="T5" fmla="*/ 2147483646 h 775"/>
              <a:gd name="T6" fmla="*/ 2147483646 w 609"/>
              <a:gd name="T7" fmla="*/ 2147483646 h 775"/>
              <a:gd name="T8" fmla="*/ 0 w 609"/>
              <a:gd name="T9" fmla="*/ 2147483646 h 775"/>
              <a:gd name="T10" fmla="*/ 2147483646 w 609"/>
              <a:gd name="T11" fmla="*/ 2147483646 h 775"/>
              <a:gd name="T12" fmla="*/ 2147483646 w 609"/>
              <a:gd name="T13" fmla="*/ 2147483646 h 775"/>
              <a:gd name="T14" fmla="*/ 2147483646 w 609"/>
              <a:gd name="T15" fmla="*/ 2147483646 h 775"/>
              <a:gd name="T16" fmla="*/ 2147483646 w 609"/>
              <a:gd name="T17" fmla="*/ 2147483646 h 775"/>
              <a:gd name="T18" fmla="*/ 2147483646 w 609"/>
              <a:gd name="T19" fmla="*/ 2147483646 h 775"/>
              <a:gd name="T20" fmla="*/ 2147483646 w 609"/>
              <a:gd name="T21" fmla="*/ 2147483646 h 775"/>
              <a:gd name="T22" fmla="*/ 2147483646 w 609"/>
              <a:gd name="T23" fmla="*/ 2147483646 h 775"/>
              <a:gd name="T24" fmla="*/ 2147483646 w 609"/>
              <a:gd name="T25" fmla="*/ 2147483646 h 775"/>
              <a:gd name="T26" fmla="*/ 2147483646 w 609"/>
              <a:gd name="T27" fmla="*/ 2147483646 h 775"/>
              <a:gd name="T28" fmla="*/ 2147483646 w 609"/>
              <a:gd name="T29" fmla="*/ 2147483646 h 775"/>
              <a:gd name="T30" fmla="*/ 2147483646 w 609"/>
              <a:gd name="T31" fmla="*/ 2147483646 h 775"/>
              <a:gd name="T32" fmla="*/ 2147483646 w 609"/>
              <a:gd name="T33" fmla="*/ 2147483646 h 7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9"/>
              <a:gd name="T52" fmla="*/ 0 h 775"/>
              <a:gd name="T53" fmla="*/ 609 w 609"/>
              <a:gd name="T54" fmla="*/ 775 h 7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9" h="775">
                <a:moveTo>
                  <a:pt x="199" y="0"/>
                </a:moveTo>
                <a:cubicBezTo>
                  <a:pt x="197" y="155"/>
                  <a:pt x="197" y="310"/>
                  <a:pt x="192" y="465"/>
                </a:cubicBezTo>
                <a:cubicBezTo>
                  <a:pt x="191" y="506"/>
                  <a:pt x="173" y="592"/>
                  <a:pt x="133" y="605"/>
                </a:cubicBezTo>
                <a:cubicBezTo>
                  <a:pt x="105" y="624"/>
                  <a:pt x="76" y="625"/>
                  <a:pt x="44" y="635"/>
                </a:cubicBezTo>
                <a:cubicBezTo>
                  <a:pt x="19" y="652"/>
                  <a:pt x="9" y="665"/>
                  <a:pt x="0" y="694"/>
                </a:cubicBezTo>
                <a:cubicBezTo>
                  <a:pt x="3" y="702"/>
                  <a:pt x="11" y="735"/>
                  <a:pt x="22" y="738"/>
                </a:cubicBezTo>
                <a:cubicBezTo>
                  <a:pt x="60" y="747"/>
                  <a:pt x="101" y="743"/>
                  <a:pt x="140" y="746"/>
                </a:cubicBezTo>
                <a:cubicBezTo>
                  <a:pt x="209" y="752"/>
                  <a:pt x="278" y="768"/>
                  <a:pt x="347" y="775"/>
                </a:cubicBezTo>
                <a:cubicBezTo>
                  <a:pt x="379" y="773"/>
                  <a:pt x="411" y="772"/>
                  <a:pt x="443" y="768"/>
                </a:cubicBezTo>
                <a:cubicBezTo>
                  <a:pt x="473" y="764"/>
                  <a:pt x="459" y="758"/>
                  <a:pt x="487" y="746"/>
                </a:cubicBezTo>
                <a:cubicBezTo>
                  <a:pt x="515" y="734"/>
                  <a:pt x="547" y="733"/>
                  <a:pt x="576" y="724"/>
                </a:cubicBezTo>
                <a:cubicBezTo>
                  <a:pt x="609" y="702"/>
                  <a:pt x="606" y="676"/>
                  <a:pt x="576" y="650"/>
                </a:cubicBezTo>
                <a:cubicBezTo>
                  <a:pt x="542" y="620"/>
                  <a:pt x="506" y="611"/>
                  <a:pt x="465" y="598"/>
                </a:cubicBezTo>
                <a:cubicBezTo>
                  <a:pt x="458" y="593"/>
                  <a:pt x="449" y="590"/>
                  <a:pt x="443" y="583"/>
                </a:cubicBezTo>
                <a:cubicBezTo>
                  <a:pt x="431" y="570"/>
                  <a:pt x="413" y="539"/>
                  <a:pt x="413" y="539"/>
                </a:cubicBezTo>
                <a:cubicBezTo>
                  <a:pt x="402" y="505"/>
                  <a:pt x="396" y="481"/>
                  <a:pt x="391" y="443"/>
                </a:cubicBezTo>
                <a:cubicBezTo>
                  <a:pt x="393" y="338"/>
                  <a:pt x="406" y="181"/>
                  <a:pt x="406" y="59"/>
                </a:cubicBezTo>
              </a:path>
            </a:pathLst>
          </a:custGeom>
          <a:solidFill>
            <a:srgbClr val="993300"/>
          </a:solidFill>
          <a:ln w="9525">
            <a:solidFill>
              <a:schemeClr val="tx1"/>
            </a:solidFill>
            <a:round/>
            <a:headEnd/>
            <a:tailEnd/>
          </a:ln>
        </p:spPr>
        <p:txBody>
          <a:bodyPr/>
          <a:lstStyle/>
          <a:p>
            <a:endParaRPr lang="en-US"/>
          </a:p>
        </p:txBody>
      </p:sp>
      <p:pic>
        <p:nvPicPr>
          <p:cNvPr id="210976" name="Picture 30" descr="#6-300"/>
          <p:cNvPicPr>
            <a:picLocks noChangeAspect="1" noChangeArrowheads="1"/>
          </p:cNvPicPr>
          <p:nvPr/>
        </p:nvPicPr>
        <p:blipFill>
          <a:blip r:embed="rId4" cstate="print">
            <a:extLst>
              <a:ext uri="{28A0092B-C50C-407E-A947-70E740481C1C}">
                <a14:useLocalDpi xmlns:a14="http://schemas.microsoft.com/office/drawing/2010/main" val="0"/>
              </a:ext>
            </a:extLst>
          </a:blip>
          <a:srcRect l="15480" t="7779" r="21672" b="10371"/>
          <a:stretch>
            <a:fillRect/>
          </a:stretch>
        </p:blipFill>
        <p:spPr bwMode="auto">
          <a:xfrm>
            <a:off x="7783513" y="703263"/>
            <a:ext cx="2917825" cy="31686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nvGrpSpPr>
          <p:cNvPr id="58394" name="Group 6"/>
          <p:cNvGrpSpPr>
            <a:grpSpLocks noChangeAspect="1"/>
          </p:cNvGrpSpPr>
          <p:nvPr/>
        </p:nvGrpSpPr>
        <p:grpSpPr bwMode="auto">
          <a:xfrm>
            <a:off x="3000375" y="2932113"/>
            <a:ext cx="350838" cy="336550"/>
            <a:chOff x="1380" y="723"/>
            <a:chExt cx="2999" cy="2877"/>
          </a:xfrm>
        </p:grpSpPr>
        <p:grpSp>
          <p:nvGrpSpPr>
            <p:cNvPr id="58468" name="Group 7"/>
            <p:cNvGrpSpPr>
              <a:grpSpLocks noChangeAspect="1"/>
            </p:cNvGrpSpPr>
            <p:nvPr/>
          </p:nvGrpSpPr>
          <p:grpSpPr bwMode="auto">
            <a:xfrm>
              <a:off x="2928" y="723"/>
              <a:ext cx="1451" cy="2877"/>
              <a:chOff x="1977" y="1384"/>
              <a:chExt cx="827" cy="1640"/>
            </a:xfrm>
          </p:grpSpPr>
          <p:sp>
            <p:nvSpPr>
              <p:cNvPr id="58474" name="Freeform 8"/>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58475" name="Freeform 9"/>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58476" name="Line 10"/>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77" name="Line 11"/>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8469" name="Group 12"/>
            <p:cNvGrpSpPr>
              <a:grpSpLocks noChangeAspect="1"/>
            </p:cNvGrpSpPr>
            <p:nvPr/>
          </p:nvGrpSpPr>
          <p:grpSpPr bwMode="auto">
            <a:xfrm flipH="1">
              <a:off x="1380" y="723"/>
              <a:ext cx="1451" cy="2877"/>
              <a:chOff x="1977" y="1384"/>
              <a:chExt cx="827" cy="1640"/>
            </a:xfrm>
          </p:grpSpPr>
          <p:sp>
            <p:nvSpPr>
              <p:cNvPr id="58470" name="Freeform 13"/>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58471" name="Freeform 14"/>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58472" name="Line 15"/>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73" name="Line 16"/>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58395" name="Group 6"/>
          <p:cNvGrpSpPr>
            <a:grpSpLocks noChangeAspect="1"/>
          </p:cNvGrpSpPr>
          <p:nvPr/>
        </p:nvGrpSpPr>
        <p:grpSpPr bwMode="auto">
          <a:xfrm>
            <a:off x="4470400" y="2971800"/>
            <a:ext cx="336550" cy="323850"/>
            <a:chOff x="1380" y="723"/>
            <a:chExt cx="2999" cy="2877"/>
          </a:xfrm>
        </p:grpSpPr>
        <p:grpSp>
          <p:nvGrpSpPr>
            <p:cNvPr id="58458" name="Group 7"/>
            <p:cNvGrpSpPr>
              <a:grpSpLocks noChangeAspect="1"/>
            </p:cNvGrpSpPr>
            <p:nvPr/>
          </p:nvGrpSpPr>
          <p:grpSpPr bwMode="auto">
            <a:xfrm>
              <a:off x="2928" y="723"/>
              <a:ext cx="1451" cy="2877"/>
              <a:chOff x="1977" y="1384"/>
              <a:chExt cx="827" cy="1640"/>
            </a:xfrm>
          </p:grpSpPr>
          <p:sp>
            <p:nvSpPr>
              <p:cNvPr id="58464" name="Freeform 8"/>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58465" name="Freeform 9"/>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58466" name="Line 10"/>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67" name="Line 11"/>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8459" name="Group 12"/>
            <p:cNvGrpSpPr>
              <a:grpSpLocks noChangeAspect="1"/>
            </p:cNvGrpSpPr>
            <p:nvPr/>
          </p:nvGrpSpPr>
          <p:grpSpPr bwMode="auto">
            <a:xfrm flipH="1">
              <a:off x="1380" y="723"/>
              <a:ext cx="1451" cy="2877"/>
              <a:chOff x="1977" y="1384"/>
              <a:chExt cx="827" cy="1640"/>
            </a:xfrm>
          </p:grpSpPr>
          <p:sp>
            <p:nvSpPr>
              <p:cNvPr id="58460" name="Freeform 13"/>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58461" name="Freeform 14"/>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58462" name="Line 15"/>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63" name="Line 16"/>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58396" name="Group 6"/>
          <p:cNvGrpSpPr>
            <a:grpSpLocks noChangeAspect="1"/>
          </p:cNvGrpSpPr>
          <p:nvPr/>
        </p:nvGrpSpPr>
        <p:grpSpPr bwMode="auto">
          <a:xfrm>
            <a:off x="5857875" y="2901950"/>
            <a:ext cx="334963" cy="320675"/>
            <a:chOff x="1380" y="723"/>
            <a:chExt cx="2999" cy="2877"/>
          </a:xfrm>
        </p:grpSpPr>
        <p:grpSp>
          <p:nvGrpSpPr>
            <p:cNvPr id="58448" name="Group 7"/>
            <p:cNvGrpSpPr>
              <a:grpSpLocks noChangeAspect="1"/>
            </p:cNvGrpSpPr>
            <p:nvPr/>
          </p:nvGrpSpPr>
          <p:grpSpPr bwMode="auto">
            <a:xfrm>
              <a:off x="2928" y="723"/>
              <a:ext cx="1451" cy="2877"/>
              <a:chOff x="1977" y="1384"/>
              <a:chExt cx="827" cy="1640"/>
            </a:xfrm>
          </p:grpSpPr>
          <p:sp>
            <p:nvSpPr>
              <p:cNvPr id="58454" name="Freeform 8"/>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58455" name="Freeform 9"/>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58456" name="Line 10"/>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57" name="Line 11"/>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8449" name="Group 12"/>
            <p:cNvGrpSpPr>
              <a:grpSpLocks noChangeAspect="1"/>
            </p:cNvGrpSpPr>
            <p:nvPr/>
          </p:nvGrpSpPr>
          <p:grpSpPr bwMode="auto">
            <a:xfrm flipH="1">
              <a:off x="1380" y="723"/>
              <a:ext cx="1451" cy="2877"/>
              <a:chOff x="1977" y="1384"/>
              <a:chExt cx="827" cy="1640"/>
            </a:xfrm>
          </p:grpSpPr>
          <p:sp>
            <p:nvSpPr>
              <p:cNvPr id="58450" name="Freeform 13"/>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58451" name="Freeform 14"/>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58452" name="Line 15"/>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53" name="Line 16"/>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58397" name="TextBox 1"/>
          <p:cNvSpPr txBox="1">
            <a:spLocks noChangeArrowheads="1"/>
          </p:cNvSpPr>
          <p:nvPr/>
        </p:nvSpPr>
        <p:spPr bwMode="auto">
          <a:xfrm>
            <a:off x="7472363" y="4191000"/>
            <a:ext cx="45672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mn-lt"/>
              </a:rPr>
              <a:t>IgG (antibody) seen as a linear stain along the entire length of the glomerular</a:t>
            </a:r>
          </a:p>
          <a:p>
            <a:pPr>
              <a:spcBef>
                <a:spcPct val="0"/>
              </a:spcBef>
              <a:buFontTx/>
              <a:buNone/>
            </a:pPr>
            <a:r>
              <a:rPr lang="en-US" altLang="en-US" sz="1800" dirty="0">
                <a:latin typeface="+mn-lt"/>
              </a:rPr>
              <a:t>basement membrane</a:t>
            </a:r>
          </a:p>
        </p:txBody>
      </p:sp>
      <p:cxnSp>
        <p:nvCxnSpPr>
          <p:cNvPr id="49183" name="Straight Arrow Connector 3"/>
          <p:cNvCxnSpPr>
            <a:cxnSpLocks noChangeShapeType="1"/>
          </p:cNvCxnSpPr>
          <p:nvPr/>
        </p:nvCxnSpPr>
        <p:spPr bwMode="auto">
          <a:xfrm flipV="1">
            <a:off x="6192838" y="2549526"/>
            <a:ext cx="2005012" cy="541832"/>
          </a:xfrm>
          <a:prstGeom prst="straightConnector1">
            <a:avLst/>
          </a:prstGeom>
          <a:noFill/>
          <a:ln w="381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399" name="Oval 4"/>
          <p:cNvSpPr>
            <a:spLocks noChangeAspect="1" noChangeArrowheads="1"/>
          </p:cNvSpPr>
          <p:nvPr/>
        </p:nvSpPr>
        <p:spPr bwMode="auto">
          <a:xfrm>
            <a:off x="1830388" y="2901950"/>
            <a:ext cx="139700" cy="139700"/>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8400" name="Oval 4"/>
          <p:cNvSpPr>
            <a:spLocks noChangeAspect="1" noChangeArrowheads="1"/>
          </p:cNvSpPr>
          <p:nvPr/>
        </p:nvSpPr>
        <p:spPr bwMode="auto">
          <a:xfrm>
            <a:off x="1770063" y="2700338"/>
            <a:ext cx="139700" cy="139700"/>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58401" name="Oval 4"/>
          <p:cNvSpPr>
            <a:spLocks noChangeAspect="1" noChangeArrowheads="1"/>
          </p:cNvSpPr>
          <p:nvPr/>
        </p:nvSpPr>
        <p:spPr bwMode="auto">
          <a:xfrm>
            <a:off x="1703388" y="3006725"/>
            <a:ext cx="141287" cy="139700"/>
          </a:xfrm>
          <a:prstGeom prst="ellipse">
            <a:avLst/>
          </a:prstGeom>
          <a:solidFill>
            <a:srgbClr val="CCFFCC"/>
          </a:solidFill>
          <a:ln w="6350">
            <a:solidFill>
              <a:srgbClr val="008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cxnSp>
        <p:nvCxnSpPr>
          <p:cNvPr id="58402" name="Straight Arrow Connector 5"/>
          <p:cNvCxnSpPr>
            <a:cxnSpLocks noChangeShapeType="1"/>
          </p:cNvCxnSpPr>
          <p:nvPr/>
        </p:nvCxnSpPr>
        <p:spPr bwMode="auto">
          <a:xfrm>
            <a:off x="1736725" y="2486025"/>
            <a:ext cx="473075" cy="485775"/>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403" name="Straight Arrow Connector 80"/>
          <p:cNvCxnSpPr>
            <a:cxnSpLocks noChangeShapeType="1"/>
          </p:cNvCxnSpPr>
          <p:nvPr/>
        </p:nvCxnSpPr>
        <p:spPr bwMode="auto">
          <a:xfrm flipV="1">
            <a:off x="1670050" y="3133725"/>
            <a:ext cx="531813" cy="100013"/>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8404" name="Group 6"/>
          <p:cNvGrpSpPr>
            <a:grpSpLocks noChangeAspect="1"/>
          </p:cNvGrpSpPr>
          <p:nvPr/>
        </p:nvGrpSpPr>
        <p:grpSpPr bwMode="auto">
          <a:xfrm>
            <a:off x="2994025" y="4749800"/>
            <a:ext cx="714375" cy="684213"/>
            <a:chOff x="1380" y="723"/>
            <a:chExt cx="2999" cy="2877"/>
          </a:xfrm>
        </p:grpSpPr>
        <p:grpSp>
          <p:nvGrpSpPr>
            <p:cNvPr id="58438" name="Group 7"/>
            <p:cNvGrpSpPr>
              <a:grpSpLocks noChangeAspect="1"/>
            </p:cNvGrpSpPr>
            <p:nvPr/>
          </p:nvGrpSpPr>
          <p:grpSpPr bwMode="auto">
            <a:xfrm>
              <a:off x="2928" y="723"/>
              <a:ext cx="1451" cy="2877"/>
              <a:chOff x="1977" y="1384"/>
              <a:chExt cx="827" cy="1640"/>
            </a:xfrm>
          </p:grpSpPr>
          <p:sp>
            <p:nvSpPr>
              <p:cNvPr id="58444" name="Freeform 8"/>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58445" name="Freeform 9"/>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58446" name="Line 10"/>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47" name="Line 11"/>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8439" name="Group 12"/>
            <p:cNvGrpSpPr>
              <a:grpSpLocks noChangeAspect="1"/>
            </p:cNvGrpSpPr>
            <p:nvPr/>
          </p:nvGrpSpPr>
          <p:grpSpPr bwMode="auto">
            <a:xfrm flipH="1">
              <a:off x="1380" y="723"/>
              <a:ext cx="1451" cy="2877"/>
              <a:chOff x="1977" y="1384"/>
              <a:chExt cx="827" cy="1640"/>
            </a:xfrm>
          </p:grpSpPr>
          <p:sp>
            <p:nvSpPr>
              <p:cNvPr id="58440" name="Freeform 13"/>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58441" name="Freeform 14"/>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58442" name="Line 15"/>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43" name="Line 16"/>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58405" name="Group 6"/>
          <p:cNvGrpSpPr>
            <a:grpSpLocks noChangeAspect="1"/>
          </p:cNvGrpSpPr>
          <p:nvPr/>
        </p:nvGrpSpPr>
        <p:grpSpPr bwMode="auto">
          <a:xfrm>
            <a:off x="5297488" y="4373563"/>
            <a:ext cx="714375" cy="684212"/>
            <a:chOff x="1380" y="723"/>
            <a:chExt cx="2999" cy="2877"/>
          </a:xfrm>
        </p:grpSpPr>
        <p:grpSp>
          <p:nvGrpSpPr>
            <p:cNvPr id="58428" name="Group 7"/>
            <p:cNvGrpSpPr>
              <a:grpSpLocks noChangeAspect="1"/>
            </p:cNvGrpSpPr>
            <p:nvPr/>
          </p:nvGrpSpPr>
          <p:grpSpPr bwMode="auto">
            <a:xfrm>
              <a:off x="2928" y="723"/>
              <a:ext cx="1451" cy="2877"/>
              <a:chOff x="1977" y="1384"/>
              <a:chExt cx="827" cy="1640"/>
            </a:xfrm>
          </p:grpSpPr>
          <p:sp>
            <p:nvSpPr>
              <p:cNvPr id="58434" name="Freeform 8"/>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58435" name="Freeform 9"/>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58436" name="Line 10"/>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7" name="Line 11"/>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8429" name="Group 12"/>
            <p:cNvGrpSpPr>
              <a:grpSpLocks noChangeAspect="1"/>
            </p:cNvGrpSpPr>
            <p:nvPr/>
          </p:nvGrpSpPr>
          <p:grpSpPr bwMode="auto">
            <a:xfrm flipH="1">
              <a:off x="1380" y="723"/>
              <a:ext cx="1451" cy="2877"/>
              <a:chOff x="1977" y="1384"/>
              <a:chExt cx="827" cy="1640"/>
            </a:xfrm>
          </p:grpSpPr>
          <p:sp>
            <p:nvSpPr>
              <p:cNvPr id="58430" name="Freeform 13"/>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58431" name="Freeform 14"/>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58432" name="Line 15"/>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33" name="Line 16"/>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58406" name="Group 6"/>
          <p:cNvGrpSpPr>
            <a:grpSpLocks noChangeAspect="1"/>
          </p:cNvGrpSpPr>
          <p:nvPr/>
        </p:nvGrpSpPr>
        <p:grpSpPr bwMode="auto">
          <a:xfrm>
            <a:off x="4079875" y="5830888"/>
            <a:ext cx="714375" cy="684212"/>
            <a:chOff x="1380" y="723"/>
            <a:chExt cx="2999" cy="2877"/>
          </a:xfrm>
        </p:grpSpPr>
        <p:grpSp>
          <p:nvGrpSpPr>
            <p:cNvPr id="58418" name="Group 7"/>
            <p:cNvGrpSpPr>
              <a:grpSpLocks noChangeAspect="1"/>
            </p:cNvGrpSpPr>
            <p:nvPr/>
          </p:nvGrpSpPr>
          <p:grpSpPr bwMode="auto">
            <a:xfrm>
              <a:off x="2928" y="723"/>
              <a:ext cx="1451" cy="2877"/>
              <a:chOff x="1977" y="1384"/>
              <a:chExt cx="827" cy="1640"/>
            </a:xfrm>
          </p:grpSpPr>
          <p:sp>
            <p:nvSpPr>
              <p:cNvPr id="58424" name="Freeform 8"/>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58425" name="Freeform 9"/>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58426" name="Line 10"/>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7" name="Line 11"/>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8419" name="Group 12"/>
            <p:cNvGrpSpPr>
              <a:grpSpLocks noChangeAspect="1"/>
            </p:cNvGrpSpPr>
            <p:nvPr/>
          </p:nvGrpSpPr>
          <p:grpSpPr bwMode="auto">
            <a:xfrm flipH="1">
              <a:off x="1380" y="723"/>
              <a:ext cx="1451" cy="2877"/>
              <a:chOff x="1977" y="1384"/>
              <a:chExt cx="827" cy="1640"/>
            </a:xfrm>
          </p:grpSpPr>
          <p:sp>
            <p:nvSpPr>
              <p:cNvPr id="58420" name="Freeform 13"/>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58421" name="Freeform 14"/>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58422" name="Line 15"/>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23" name="Line 16"/>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58407" name="Group 6"/>
          <p:cNvGrpSpPr>
            <a:grpSpLocks noChangeAspect="1"/>
          </p:cNvGrpSpPr>
          <p:nvPr/>
        </p:nvGrpSpPr>
        <p:grpSpPr bwMode="auto">
          <a:xfrm>
            <a:off x="6597650" y="4508500"/>
            <a:ext cx="714375" cy="685800"/>
            <a:chOff x="1380" y="723"/>
            <a:chExt cx="2999" cy="2877"/>
          </a:xfrm>
        </p:grpSpPr>
        <p:grpSp>
          <p:nvGrpSpPr>
            <p:cNvPr id="58408" name="Group 7"/>
            <p:cNvGrpSpPr>
              <a:grpSpLocks noChangeAspect="1"/>
            </p:cNvGrpSpPr>
            <p:nvPr/>
          </p:nvGrpSpPr>
          <p:grpSpPr bwMode="auto">
            <a:xfrm>
              <a:off x="2928" y="723"/>
              <a:ext cx="1451" cy="2877"/>
              <a:chOff x="1977" y="1384"/>
              <a:chExt cx="827" cy="1640"/>
            </a:xfrm>
          </p:grpSpPr>
          <p:sp>
            <p:nvSpPr>
              <p:cNvPr id="58414" name="Freeform 8"/>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58415" name="Freeform 9"/>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58416" name="Line 10"/>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17" name="Line 11"/>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8409" name="Group 12"/>
            <p:cNvGrpSpPr>
              <a:grpSpLocks noChangeAspect="1"/>
            </p:cNvGrpSpPr>
            <p:nvPr/>
          </p:nvGrpSpPr>
          <p:grpSpPr bwMode="auto">
            <a:xfrm flipH="1">
              <a:off x="1380" y="723"/>
              <a:ext cx="1451" cy="2877"/>
              <a:chOff x="1977" y="1384"/>
              <a:chExt cx="827" cy="1640"/>
            </a:xfrm>
          </p:grpSpPr>
          <p:sp>
            <p:nvSpPr>
              <p:cNvPr id="58410" name="Freeform 13"/>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58411" name="Freeform 14"/>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58412" name="Line 15"/>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13" name="Line 16"/>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10" name="Group 109"/>
          <p:cNvGrpSpPr>
            <a:grpSpLocks/>
          </p:cNvGrpSpPr>
          <p:nvPr/>
        </p:nvGrpSpPr>
        <p:grpSpPr>
          <a:xfrm>
            <a:off x="10319888" y="4919246"/>
            <a:ext cx="1920240" cy="1920240"/>
            <a:chOff x="10098503" y="4523874"/>
            <a:chExt cx="2164937" cy="2357045"/>
          </a:xfrm>
        </p:grpSpPr>
        <p:sp>
          <p:nvSpPr>
            <p:cNvPr id="111" name="Right Triangle 110"/>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2" name="Straight Connector 111"/>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28A9F5CF-8439-4EA8-BB16-A2FBA1A87F1A}" type="slidenum">
              <a:rPr lang="en-US" smtClean="0"/>
              <a:pPr/>
              <a:t>37</a:t>
            </a:fld>
            <a:endParaRPr lang="en-US"/>
          </a:p>
        </p:txBody>
      </p:sp>
    </p:spTree>
    <p:custDataLst>
      <p:tags r:id="rId1"/>
    </p:custDataLst>
    <p:extLst>
      <p:ext uri="{BB962C8B-B14F-4D97-AF65-F5344CB8AC3E}">
        <p14:creationId xmlns:p14="http://schemas.microsoft.com/office/powerpoint/2010/main" val="32301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09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1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397">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39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reeform 2"/>
          <p:cNvSpPr>
            <a:spLocks/>
          </p:cNvSpPr>
          <p:nvPr/>
        </p:nvSpPr>
        <p:spPr bwMode="auto">
          <a:xfrm>
            <a:off x="2746375" y="3892550"/>
            <a:ext cx="1376363" cy="317500"/>
          </a:xfrm>
          <a:custGeom>
            <a:avLst/>
            <a:gdLst>
              <a:gd name="T0" fmla="*/ 2147483646 w 867"/>
              <a:gd name="T1" fmla="*/ 2147483646 h 200"/>
              <a:gd name="T2" fmla="*/ 2147483646 w 867"/>
              <a:gd name="T3" fmla="*/ 2147483646 h 200"/>
              <a:gd name="T4" fmla="*/ 2147483646 w 867"/>
              <a:gd name="T5" fmla="*/ 2147483646 h 200"/>
              <a:gd name="T6" fmla="*/ 2147483646 w 867"/>
              <a:gd name="T7" fmla="*/ 2147483646 h 200"/>
              <a:gd name="T8" fmla="*/ 2147483646 w 867"/>
              <a:gd name="T9" fmla="*/ 2147483646 h 200"/>
              <a:gd name="T10" fmla="*/ 2147483646 w 867"/>
              <a:gd name="T11" fmla="*/ 2147483646 h 200"/>
              <a:gd name="T12" fmla="*/ 2147483646 w 867"/>
              <a:gd name="T13" fmla="*/ 2147483646 h 200"/>
              <a:gd name="T14" fmla="*/ 2147483646 w 867"/>
              <a:gd name="T15" fmla="*/ 2147483646 h 200"/>
              <a:gd name="T16" fmla="*/ 2147483646 w 867"/>
              <a:gd name="T17" fmla="*/ 2147483646 h 200"/>
              <a:gd name="T18" fmla="*/ 2147483646 w 867"/>
              <a:gd name="T19" fmla="*/ 2147483646 h 200"/>
              <a:gd name="T20" fmla="*/ 2147483646 w 867"/>
              <a:gd name="T21" fmla="*/ 0 h 200"/>
              <a:gd name="T22" fmla="*/ 2147483646 w 867"/>
              <a:gd name="T23" fmla="*/ 2147483646 h 200"/>
              <a:gd name="T24" fmla="*/ 2147483646 w 867"/>
              <a:gd name="T25" fmla="*/ 2147483646 h 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7"/>
              <a:gd name="T40" fmla="*/ 0 h 200"/>
              <a:gd name="T41" fmla="*/ 867 w 867"/>
              <a:gd name="T42" fmla="*/ 200 h 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7" h="200">
                <a:moveTo>
                  <a:pt x="5" y="88"/>
                </a:moveTo>
                <a:cubicBezTo>
                  <a:pt x="13" y="93"/>
                  <a:pt x="21" y="97"/>
                  <a:pt x="28" y="103"/>
                </a:cubicBezTo>
                <a:cubicBezTo>
                  <a:pt x="36" y="110"/>
                  <a:pt x="41" y="119"/>
                  <a:pt x="50" y="125"/>
                </a:cubicBezTo>
                <a:cubicBezTo>
                  <a:pt x="55" y="129"/>
                  <a:pt x="88" y="137"/>
                  <a:pt x="94" y="140"/>
                </a:cubicBezTo>
                <a:cubicBezTo>
                  <a:pt x="235" y="200"/>
                  <a:pt x="284" y="179"/>
                  <a:pt x="485" y="184"/>
                </a:cubicBezTo>
                <a:cubicBezTo>
                  <a:pt x="637" y="180"/>
                  <a:pt x="708" y="185"/>
                  <a:pt x="832" y="155"/>
                </a:cubicBezTo>
                <a:cubicBezTo>
                  <a:pt x="837" y="148"/>
                  <a:pt x="843" y="141"/>
                  <a:pt x="847" y="133"/>
                </a:cubicBezTo>
                <a:cubicBezTo>
                  <a:pt x="853" y="119"/>
                  <a:pt x="862" y="88"/>
                  <a:pt x="862" y="88"/>
                </a:cubicBezTo>
                <a:cubicBezTo>
                  <a:pt x="851" y="30"/>
                  <a:pt x="867" y="66"/>
                  <a:pt x="832" y="37"/>
                </a:cubicBezTo>
                <a:cubicBezTo>
                  <a:pt x="824" y="30"/>
                  <a:pt x="819" y="19"/>
                  <a:pt x="810" y="14"/>
                </a:cubicBezTo>
                <a:cubicBezTo>
                  <a:pt x="797" y="6"/>
                  <a:pt x="766" y="0"/>
                  <a:pt x="766" y="0"/>
                </a:cubicBezTo>
                <a:cubicBezTo>
                  <a:pt x="513" y="13"/>
                  <a:pt x="278" y="32"/>
                  <a:pt x="20" y="37"/>
                </a:cubicBezTo>
                <a:cubicBezTo>
                  <a:pt x="0" y="67"/>
                  <a:pt x="5" y="50"/>
                  <a:pt x="5" y="88"/>
                </a:cubicBezTo>
                <a:close/>
              </a:path>
            </a:pathLst>
          </a:custGeom>
          <a:solidFill>
            <a:srgbClr val="FF99CC"/>
          </a:solidFill>
          <a:ln w="9525">
            <a:solidFill>
              <a:schemeClr val="tx1"/>
            </a:solidFill>
            <a:round/>
            <a:headEnd/>
            <a:tailEnd/>
          </a:ln>
        </p:spPr>
        <p:txBody>
          <a:bodyPr/>
          <a:lstStyle/>
          <a:p>
            <a:endParaRPr lang="en-US"/>
          </a:p>
        </p:txBody>
      </p:sp>
      <p:sp>
        <p:nvSpPr>
          <p:cNvPr id="61443" name="Freeform 3"/>
          <p:cNvSpPr>
            <a:spLocks/>
          </p:cNvSpPr>
          <p:nvPr/>
        </p:nvSpPr>
        <p:spPr bwMode="auto">
          <a:xfrm>
            <a:off x="4552950" y="3943350"/>
            <a:ext cx="1320800" cy="241300"/>
          </a:xfrm>
          <a:custGeom>
            <a:avLst/>
            <a:gdLst>
              <a:gd name="T0" fmla="*/ 2147483646 w 832"/>
              <a:gd name="T1" fmla="*/ 2147483646 h 152"/>
              <a:gd name="T2" fmla="*/ 2147483646 w 832"/>
              <a:gd name="T3" fmla="*/ 2147483646 h 152"/>
              <a:gd name="T4" fmla="*/ 2147483646 w 832"/>
              <a:gd name="T5" fmla="*/ 2147483646 h 152"/>
              <a:gd name="T6" fmla="*/ 2147483646 w 832"/>
              <a:gd name="T7" fmla="*/ 2147483646 h 152"/>
              <a:gd name="T8" fmla="*/ 2147483646 w 832"/>
              <a:gd name="T9" fmla="*/ 2147483646 h 152"/>
              <a:gd name="T10" fmla="*/ 2147483646 w 832"/>
              <a:gd name="T11" fmla="*/ 2147483646 h 152"/>
              <a:gd name="T12" fmla="*/ 2147483646 w 832"/>
              <a:gd name="T13" fmla="*/ 2147483646 h 152"/>
              <a:gd name="T14" fmla="*/ 2147483646 w 832"/>
              <a:gd name="T15" fmla="*/ 2147483646 h 152"/>
              <a:gd name="T16" fmla="*/ 2147483646 w 832"/>
              <a:gd name="T17" fmla="*/ 2147483646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2"/>
              <a:gd name="T28" fmla="*/ 0 h 152"/>
              <a:gd name="T29" fmla="*/ 832 w 83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2" h="152">
                <a:moveTo>
                  <a:pt x="49" y="101"/>
                </a:moveTo>
                <a:cubicBezTo>
                  <a:pt x="0" y="67"/>
                  <a:pt x="8" y="30"/>
                  <a:pt x="71" y="27"/>
                </a:cubicBezTo>
                <a:cubicBezTo>
                  <a:pt x="246" y="19"/>
                  <a:pt x="420" y="17"/>
                  <a:pt x="595" y="12"/>
                </a:cubicBezTo>
                <a:cubicBezTo>
                  <a:pt x="657" y="4"/>
                  <a:pt x="719" y="0"/>
                  <a:pt x="780" y="19"/>
                </a:cubicBezTo>
                <a:cubicBezTo>
                  <a:pt x="825" y="50"/>
                  <a:pt x="832" y="73"/>
                  <a:pt x="810" y="138"/>
                </a:cubicBezTo>
                <a:cubicBezTo>
                  <a:pt x="809" y="140"/>
                  <a:pt x="771" y="149"/>
                  <a:pt x="758" y="152"/>
                </a:cubicBezTo>
                <a:cubicBezTo>
                  <a:pt x="600" y="150"/>
                  <a:pt x="443" y="149"/>
                  <a:pt x="285" y="145"/>
                </a:cubicBezTo>
                <a:cubicBezTo>
                  <a:pt x="251" y="144"/>
                  <a:pt x="222" y="118"/>
                  <a:pt x="189" y="115"/>
                </a:cubicBezTo>
                <a:cubicBezTo>
                  <a:pt x="46" y="101"/>
                  <a:pt x="88" y="140"/>
                  <a:pt x="49" y="101"/>
                </a:cubicBezTo>
                <a:close/>
              </a:path>
            </a:pathLst>
          </a:custGeom>
          <a:solidFill>
            <a:srgbClr val="FF99CC"/>
          </a:solidFill>
          <a:ln w="9525">
            <a:solidFill>
              <a:schemeClr val="tx1"/>
            </a:solidFill>
            <a:round/>
            <a:headEnd/>
            <a:tailEnd/>
          </a:ln>
        </p:spPr>
        <p:txBody>
          <a:bodyPr/>
          <a:lstStyle/>
          <a:p>
            <a:endParaRPr lang="en-US"/>
          </a:p>
        </p:txBody>
      </p:sp>
      <p:sp>
        <p:nvSpPr>
          <p:cNvPr id="61444" name="Freeform 4"/>
          <p:cNvSpPr>
            <a:spLocks/>
          </p:cNvSpPr>
          <p:nvPr/>
        </p:nvSpPr>
        <p:spPr bwMode="auto">
          <a:xfrm>
            <a:off x="6270625" y="3690938"/>
            <a:ext cx="1295400" cy="517525"/>
          </a:xfrm>
          <a:custGeom>
            <a:avLst/>
            <a:gdLst>
              <a:gd name="T0" fmla="*/ 2147483646 w 816"/>
              <a:gd name="T1" fmla="*/ 2147483646 h 326"/>
              <a:gd name="T2" fmla="*/ 2147483646 w 816"/>
              <a:gd name="T3" fmla="*/ 2147483646 h 326"/>
              <a:gd name="T4" fmla="*/ 2147483646 w 816"/>
              <a:gd name="T5" fmla="*/ 2147483646 h 326"/>
              <a:gd name="T6" fmla="*/ 2147483646 w 816"/>
              <a:gd name="T7" fmla="*/ 2147483646 h 326"/>
              <a:gd name="T8" fmla="*/ 2147483646 w 816"/>
              <a:gd name="T9" fmla="*/ 2147483646 h 326"/>
              <a:gd name="T10" fmla="*/ 2147483646 w 816"/>
              <a:gd name="T11" fmla="*/ 2147483646 h 326"/>
              <a:gd name="T12" fmla="*/ 2147483646 w 816"/>
              <a:gd name="T13" fmla="*/ 2147483646 h 326"/>
              <a:gd name="T14" fmla="*/ 2147483646 w 816"/>
              <a:gd name="T15" fmla="*/ 2147483646 h 326"/>
              <a:gd name="T16" fmla="*/ 2147483646 w 816"/>
              <a:gd name="T17" fmla="*/ 2147483646 h 326"/>
              <a:gd name="T18" fmla="*/ 2147483646 w 816"/>
              <a:gd name="T19" fmla="*/ 2147483646 h 326"/>
              <a:gd name="T20" fmla="*/ 2147483646 w 816"/>
              <a:gd name="T21" fmla="*/ 2147483646 h 3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16"/>
              <a:gd name="T34" fmla="*/ 0 h 326"/>
              <a:gd name="T35" fmla="*/ 816 w 816"/>
              <a:gd name="T36" fmla="*/ 326 h 3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16" h="326">
                <a:moveTo>
                  <a:pt x="89" y="289"/>
                </a:moveTo>
                <a:cubicBezTo>
                  <a:pt x="64" y="283"/>
                  <a:pt x="41" y="275"/>
                  <a:pt x="16" y="267"/>
                </a:cubicBezTo>
                <a:cubicBezTo>
                  <a:pt x="10" y="251"/>
                  <a:pt x="0" y="239"/>
                  <a:pt x="16" y="223"/>
                </a:cubicBezTo>
                <a:cubicBezTo>
                  <a:pt x="22" y="217"/>
                  <a:pt x="31" y="218"/>
                  <a:pt x="38" y="215"/>
                </a:cubicBezTo>
                <a:cubicBezTo>
                  <a:pt x="77" y="196"/>
                  <a:pt x="113" y="181"/>
                  <a:pt x="156" y="171"/>
                </a:cubicBezTo>
                <a:cubicBezTo>
                  <a:pt x="816" y="179"/>
                  <a:pt x="666" y="0"/>
                  <a:pt x="747" y="223"/>
                </a:cubicBezTo>
                <a:cubicBezTo>
                  <a:pt x="744" y="248"/>
                  <a:pt x="752" y="276"/>
                  <a:pt x="739" y="297"/>
                </a:cubicBezTo>
                <a:cubicBezTo>
                  <a:pt x="727" y="317"/>
                  <a:pt x="696" y="317"/>
                  <a:pt x="673" y="319"/>
                </a:cubicBezTo>
                <a:cubicBezTo>
                  <a:pt x="619" y="323"/>
                  <a:pt x="564" y="324"/>
                  <a:pt x="510" y="326"/>
                </a:cubicBezTo>
                <a:cubicBezTo>
                  <a:pt x="368" y="322"/>
                  <a:pt x="277" y="315"/>
                  <a:pt x="148" y="304"/>
                </a:cubicBezTo>
                <a:cubicBezTo>
                  <a:pt x="129" y="298"/>
                  <a:pt x="109" y="289"/>
                  <a:pt x="89" y="289"/>
                </a:cubicBezTo>
                <a:close/>
              </a:path>
            </a:pathLst>
          </a:custGeom>
          <a:solidFill>
            <a:srgbClr val="FF99CC"/>
          </a:solidFill>
          <a:ln w="9525">
            <a:solidFill>
              <a:schemeClr val="tx1"/>
            </a:solidFill>
            <a:round/>
            <a:headEnd/>
            <a:tailEnd/>
          </a:ln>
        </p:spPr>
        <p:txBody>
          <a:bodyPr/>
          <a:lstStyle/>
          <a:p>
            <a:endParaRPr lang="en-US"/>
          </a:p>
        </p:txBody>
      </p:sp>
      <p:sp>
        <p:nvSpPr>
          <p:cNvPr id="61445" name="Freeform 5"/>
          <p:cNvSpPr>
            <a:spLocks/>
          </p:cNvSpPr>
          <p:nvPr/>
        </p:nvSpPr>
        <p:spPr bwMode="auto">
          <a:xfrm>
            <a:off x="2109788" y="2389188"/>
            <a:ext cx="7421562" cy="153987"/>
          </a:xfrm>
          <a:custGeom>
            <a:avLst/>
            <a:gdLst>
              <a:gd name="T0" fmla="*/ 0 w 4675"/>
              <a:gd name="T1" fmla="*/ 2147483646 h 97"/>
              <a:gd name="T2" fmla="*/ 2147483646 w 4675"/>
              <a:gd name="T3" fmla="*/ 2147483646 h 97"/>
              <a:gd name="T4" fmla="*/ 2147483646 w 4675"/>
              <a:gd name="T5" fmla="*/ 2147483646 h 97"/>
              <a:gd name="T6" fmla="*/ 2147483646 w 4675"/>
              <a:gd name="T7" fmla="*/ 2147483646 h 97"/>
              <a:gd name="T8" fmla="*/ 2147483646 w 4675"/>
              <a:gd name="T9" fmla="*/ 2147483646 h 97"/>
              <a:gd name="T10" fmla="*/ 2147483646 w 4675"/>
              <a:gd name="T11" fmla="*/ 2147483646 h 97"/>
              <a:gd name="T12" fmla="*/ 2147483646 w 4675"/>
              <a:gd name="T13" fmla="*/ 2147483646 h 97"/>
              <a:gd name="T14" fmla="*/ 0 60000 65536"/>
              <a:gd name="T15" fmla="*/ 0 60000 65536"/>
              <a:gd name="T16" fmla="*/ 0 60000 65536"/>
              <a:gd name="T17" fmla="*/ 0 60000 65536"/>
              <a:gd name="T18" fmla="*/ 0 60000 65536"/>
              <a:gd name="T19" fmla="*/ 0 60000 65536"/>
              <a:gd name="T20" fmla="*/ 0 60000 65536"/>
              <a:gd name="T21" fmla="*/ 0 w 4675"/>
              <a:gd name="T22" fmla="*/ 0 h 97"/>
              <a:gd name="T23" fmla="*/ 4675 w 4675"/>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75" h="97">
                <a:moveTo>
                  <a:pt x="0" y="68"/>
                </a:moveTo>
                <a:cubicBezTo>
                  <a:pt x="80" y="93"/>
                  <a:pt x="670" y="61"/>
                  <a:pt x="680" y="61"/>
                </a:cubicBezTo>
                <a:cubicBezTo>
                  <a:pt x="834" y="67"/>
                  <a:pt x="978" y="86"/>
                  <a:pt x="1130" y="97"/>
                </a:cubicBezTo>
                <a:cubicBezTo>
                  <a:pt x="1553" y="92"/>
                  <a:pt x="1962" y="81"/>
                  <a:pt x="2385" y="75"/>
                </a:cubicBezTo>
                <a:cubicBezTo>
                  <a:pt x="2842" y="48"/>
                  <a:pt x="3308" y="45"/>
                  <a:pt x="3766" y="38"/>
                </a:cubicBezTo>
                <a:cubicBezTo>
                  <a:pt x="3973" y="30"/>
                  <a:pt x="4180" y="23"/>
                  <a:pt x="4387" y="16"/>
                </a:cubicBezTo>
                <a:cubicBezTo>
                  <a:pt x="4522" y="0"/>
                  <a:pt x="4426" y="9"/>
                  <a:pt x="4675" y="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446" name="Freeform 6"/>
          <p:cNvSpPr>
            <a:spLocks/>
          </p:cNvSpPr>
          <p:nvPr/>
        </p:nvSpPr>
        <p:spPr bwMode="auto">
          <a:xfrm>
            <a:off x="2181225" y="831850"/>
            <a:ext cx="1147763" cy="1557338"/>
          </a:xfrm>
          <a:custGeom>
            <a:avLst/>
            <a:gdLst>
              <a:gd name="T0" fmla="*/ 2147483646 w 723"/>
              <a:gd name="T1" fmla="*/ 0 h 981"/>
              <a:gd name="T2" fmla="*/ 2147483646 w 723"/>
              <a:gd name="T3" fmla="*/ 2147483646 h 981"/>
              <a:gd name="T4" fmla="*/ 2147483646 w 723"/>
              <a:gd name="T5" fmla="*/ 2147483646 h 981"/>
              <a:gd name="T6" fmla="*/ 2147483646 w 723"/>
              <a:gd name="T7" fmla="*/ 2147483646 h 981"/>
              <a:gd name="T8" fmla="*/ 2147483646 w 723"/>
              <a:gd name="T9" fmla="*/ 2147483646 h 981"/>
              <a:gd name="T10" fmla="*/ 0 w 723"/>
              <a:gd name="T11" fmla="*/ 2147483646 h 981"/>
              <a:gd name="T12" fmla="*/ 2147483646 w 723"/>
              <a:gd name="T13" fmla="*/ 2147483646 h 981"/>
              <a:gd name="T14" fmla="*/ 2147483646 w 723"/>
              <a:gd name="T15" fmla="*/ 2147483646 h 981"/>
              <a:gd name="T16" fmla="*/ 2147483646 w 723"/>
              <a:gd name="T17" fmla="*/ 2147483646 h 981"/>
              <a:gd name="T18" fmla="*/ 2147483646 w 723"/>
              <a:gd name="T19" fmla="*/ 2147483646 h 981"/>
              <a:gd name="T20" fmla="*/ 2147483646 w 723"/>
              <a:gd name="T21" fmla="*/ 2147483646 h 981"/>
              <a:gd name="T22" fmla="*/ 2147483646 w 723"/>
              <a:gd name="T23" fmla="*/ 2147483646 h 981"/>
              <a:gd name="T24" fmla="*/ 2147483646 w 723"/>
              <a:gd name="T25" fmla="*/ 2147483646 h 9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3"/>
              <a:gd name="T40" fmla="*/ 0 h 981"/>
              <a:gd name="T41" fmla="*/ 723 w 723"/>
              <a:gd name="T42" fmla="*/ 981 h 9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3" h="981">
                <a:moveTo>
                  <a:pt x="199" y="0"/>
                </a:moveTo>
                <a:cubicBezTo>
                  <a:pt x="185" y="45"/>
                  <a:pt x="177" y="94"/>
                  <a:pt x="169" y="141"/>
                </a:cubicBezTo>
                <a:cubicBezTo>
                  <a:pt x="188" y="337"/>
                  <a:pt x="183" y="254"/>
                  <a:pt x="169" y="606"/>
                </a:cubicBezTo>
                <a:cubicBezTo>
                  <a:pt x="165" y="699"/>
                  <a:pt x="187" y="776"/>
                  <a:pt x="96" y="805"/>
                </a:cubicBezTo>
                <a:cubicBezTo>
                  <a:pt x="71" y="821"/>
                  <a:pt x="61" y="841"/>
                  <a:pt x="36" y="857"/>
                </a:cubicBezTo>
                <a:cubicBezTo>
                  <a:pt x="3" y="907"/>
                  <a:pt x="12" y="884"/>
                  <a:pt x="0" y="923"/>
                </a:cubicBezTo>
                <a:cubicBezTo>
                  <a:pt x="9" y="954"/>
                  <a:pt x="1" y="952"/>
                  <a:pt x="44" y="953"/>
                </a:cubicBezTo>
                <a:cubicBezTo>
                  <a:pt x="169" y="957"/>
                  <a:pt x="295" y="958"/>
                  <a:pt x="420" y="960"/>
                </a:cubicBezTo>
                <a:cubicBezTo>
                  <a:pt x="512" y="967"/>
                  <a:pt x="611" y="981"/>
                  <a:pt x="701" y="953"/>
                </a:cubicBezTo>
                <a:cubicBezTo>
                  <a:pt x="709" y="941"/>
                  <a:pt x="723" y="925"/>
                  <a:pt x="723" y="909"/>
                </a:cubicBezTo>
                <a:cubicBezTo>
                  <a:pt x="723" y="821"/>
                  <a:pt x="567" y="820"/>
                  <a:pt x="509" y="805"/>
                </a:cubicBezTo>
                <a:cubicBezTo>
                  <a:pt x="497" y="802"/>
                  <a:pt x="477" y="794"/>
                  <a:pt x="465" y="790"/>
                </a:cubicBezTo>
                <a:cubicBezTo>
                  <a:pt x="419" y="585"/>
                  <a:pt x="457" y="350"/>
                  <a:pt x="457" y="141"/>
                </a:cubicBezTo>
              </a:path>
            </a:pathLst>
          </a:custGeom>
          <a:solidFill>
            <a:srgbClr val="993300"/>
          </a:solidFill>
          <a:ln w="9525">
            <a:solidFill>
              <a:schemeClr val="tx1"/>
            </a:solidFill>
            <a:round/>
            <a:headEnd/>
            <a:tailEnd/>
          </a:ln>
        </p:spPr>
        <p:txBody>
          <a:bodyPr/>
          <a:lstStyle/>
          <a:p>
            <a:endParaRPr lang="en-US"/>
          </a:p>
        </p:txBody>
      </p:sp>
      <p:sp>
        <p:nvSpPr>
          <p:cNvPr id="61447" name="Freeform 7"/>
          <p:cNvSpPr>
            <a:spLocks/>
          </p:cNvSpPr>
          <p:nvPr/>
        </p:nvSpPr>
        <p:spPr bwMode="auto">
          <a:xfrm>
            <a:off x="3587750" y="1125538"/>
            <a:ext cx="966788" cy="1230312"/>
          </a:xfrm>
          <a:custGeom>
            <a:avLst/>
            <a:gdLst>
              <a:gd name="T0" fmla="*/ 2147483646 w 609"/>
              <a:gd name="T1" fmla="*/ 0 h 775"/>
              <a:gd name="T2" fmla="*/ 2147483646 w 609"/>
              <a:gd name="T3" fmla="*/ 2147483646 h 775"/>
              <a:gd name="T4" fmla="*/ 2147483646 w 609"/>
              <a:gd name="T5" fmla="*/ 2147483646 h 775"/>
              <a:gd name="T6" fmla="*/ 2147483646 w 609"/>
              <a:gd name="T7" fmla="*/ 2147483646 h 775"/>
              <a:gd name="T8" fmla="*/ 0 w 609"/>
              <a:gd name="T9" fmla="*/ 2147483646 h 775"/>
              <a:gd name="T10" fmla="*/ 2147483646 w 609"/>
              <a:gd name="T11" fmla="*/ 2147483646 h 775"/>
              <a:gd name="T12" fmla="*/ 2147483646 w 609"/>
              <a:gd name="T13" fmla="*/ 2147483646 h 775"/>
              <a:gd name="T14" fmla="*/ 2147483646 w 609"/>
              <a:gd name="T15" fmla="*/ 2147483646 h 775"/>
              <a:gd name="T16" fmla="*/ 2147483646 w 609"/>
              <a:gd name="T17" fmla="*/ 2147483646 h 775"/>
              <a:gd name="T18" fmla="*/ 2147483646 w 609"/>
              <a:gd name="T19" fmla="*/ 2147483646 h 775"/>
              <a:gd name="T20" fmla="*/ 2147483646 w 609"/>
              <a:gd name="T21" fmla="*/ 2147483646 h 775"/>
              <a:gd name="T22" fmla="*/ 2147483646 w 609"/>
              <a:gd name="T23" fmla="*/ 2147483646 h 775"/>
              <a:gd name="T24" fmla="*/ 2147483646 w 609"/>
              <a:gd name="T25" fmla="*/ 2147483646 h 775"/>
              <a:gd name="T26" fmla="*/ 2147483646 w 609"/>
              <a:gd name="T27" fmla="*/ 2147483646 h 775"/>
              <a:gd name="T28" fmla="*/ 2147483646 w 609"/>
              <a:gd name="T29" fmla="*/ 2147483646 h 775"/>
              <a:gd name="T30" fmla="*/ 2147483646 w 609"/>
              <a:gd name="T31" fmla="*/ 2147483646 h 775"/>
              <a:gd name="T32" fmla="*/ 2147483646 w 609"/>
              <a:gd name="T33" fmla="*/ 2147483646 h 7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9"/>
              <a:gd name="T52" fmla="*/ 0 h 775"/>
              <a:gd name="T53" fmla="*/ 609 w 609"/>
              <a:gd name="T54" fmla="*/ 775 h 7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9" h="775">
                <a:moveTo>
                  <a:pt x="199" y="0"/>
                </a:moveTo>
                <a:cubicBezTo>
                  <a:pt x="197" y="155"/>
                  <a:pt x="197" y="310"/>
                  <a:pt x="192" y="465"/>
                </a:cubicBezTo>
                <a:cubicBezTo>
                  <a:pt x="191" y="506"/>
                  <a:pt x="173" y="592"/>
                  <a:pt x="133" y="605"/>
                </a:cubicBezTo>
                <a:cubicBezTo>
                  <a:pt x="105" y="624"/>
                  <a:pt x="76" y="625"/>
                  <a:pt x="44" y="635"/>
                </a:cubicBezTo>
                <a:cubicBezTo>
                  <a:pt x="19" y="652"/>
                  <a:pt x="9" y="665"/>
                  <a:pt x="0" y="694"/>
                </a:cubicBezTo>
                <a:cubicBezTo>
                  <a:pt x="3" y="702"/>
                  <a:pt x="11" y="735"/>
                  <a:pt x="22" y="738"/>
                </a:cubicBezTo>
                <a:cubicBezTo>
                  <a:pt x="60" y="747"/>
                  <a:pt x="101" y="743"/>
                  <a:pt x="140" y="746"/>
                </a:cubicBezTo>
                <a:cubicBezTo>
                  <a:pt x="209" y="752"/>
                  <a:pt x="278" y="768"/>
                  <a:pt x="347" y="775"/>
                </a:cubicBezTo>
                <a:cubicBezTo>
                  <a:pt x="379" y="773"/>
                  <a:pt x="411" y="772"/>
                  <a:pt x="443" y="768"/>
                </a:cubicBezTo>
                <a:cubicBezTo>
                  <a:pt x="473" y="764"/>
                  <a:pt x="459" y="758"/>
                  <a:pt x="487" y="746"/>
                </a:cubicBezTo>
                <a:cubicBezTo>
                  <a:pt x="515" y="734"/>
                  <a:pt x="547" y="733"/>
                  <a:pt x="576" y="724"/>
                </a:cubicBezTo>
                <a:cubicBezTo>
                  <a:pt x="609" y="702"/>
                  <a:pt x="606" y="676"/>
                  <a:pt x="576" y="650"/>
                </a:cubicBezTo>
                <a:cubicBezTo>
                  <a:pt x="542" y="620"/>
                  <a:pt x="506" y="611"/>
                  <a:pt x="465" y="598"/>
                </a:cubicBezTo>
                <a:cubicBezTo>
                  <a:pt x="458" y="593"/>
                  <a:pt x="449" y="590"/>
                  <a:pt x="443" y="583"/>
                </a:cubicBezTo>
                <a:cubicBezTo>
                  <a:pt x="431" y="570"/>
                  <a:pt x="413" y="539"/>
                  <a:pt x="413" y="539"/>
                </a:cubicBezTo>
                <a:cubicBezTo>
                  <a:pt x="402" y="505"/>
                  <a:pt x="396" y="481"/>
                  <a:pt x="391" y="443"/>
                </a:cubicBezTo>
                <a:cubicBezTo>
                  <a:pt x="393" y="338"/>
                  <a:pt x="406" y="181"/>
                  <a:pt x="406" y="59"/>
                </a:cubicBezTo>
              </a:path>
            </a:pathLst>
          </a:custGeom>
          <a:solidFill>
            <a:srgbClr val="993300"/>
          </a:solidFill>
          <a:ln w="9525">
            <a:solidFill>
              <a:schemeClr val="tx1"/>
            </a:solidFill>
            <a:round/>
            <a:headEnd/>
            <a:tailEnd/>
          </a:ln>
        </p:spPr>
        <p:txBody>
          <a:bodyPr/>
          <a:lstStyle/>
          <a:p>
            <a:endParaRPr lang="en-US"/>
          </a:p>
        </p:txBody>
      </p:sp>
      <p:sp>
        <p:nvSpPr>
          <p:cNvPr id="61448" name="Freeform 8"/>
          <p:cNvSpPr>
            <a:spLocks/>
          </p:cNvSpPr>
          <p:nvPr/>
        </p:nvSpPr>
        <p:spPr bwMode="auto">
          <a:xfrm>
            <a:off x="3341688" y="2238375"/>
            <a:ext cx="233362" cy="49213"/>
          </a:xfrm>
          <a:custGeom>
            <a:avLst/>
            <a:gdLst>
              <a:gd name="T0" fmla="*/ 0 w 147"/>
              <a:gd name="T1" fmla="*/ 0 h 31"/>
              <a:gd name="T2" fmla="*/ 2147483646 w 147"/>
              <a:gd name="T3" fmla="*/ 0 h 31"/>
              <a:gd name="T4" fmla="*/ 0 60000 65536"/>
              <a:gd name="T5" fmla="*/ 0 60000 65536"/>
              <a:gd name="T6" fmla="*/ 0 w 147"/>
              <a:gd name="T7" fmla="*/ 0 h 31"/>
              <a:gd name="T8" fmla="*/ 147 w 147"/>
              <a:gd name="T9" fmla="*/ 31 h 31"/>
            </a:gdLst>
            <a:ahLst/>
            <a:cxnLst>
              <a:cxn ang="T4">
                <a:pos x="T0" y="T1"/>
              </a:cxn>
              <a:cxn ang="T5">
                <a:pos x="T2" y="T3"/>
              </a:cxn>
            </a:cxnLst>
            <a:rect l="T6" t="T7" r="T8" b="T9"/>
            <a:pathLst>
              <a:path w="147" h="31">
                <a:moveTo>
                  <a:pt x="0" y="0"/>
                </a:moveTo>
                <a:cubicBezTo>
                  <a:pt x="46" y="31"/>
                  <a:pt x="96" y="0"/>
                  <a:pt x="147"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449" name="Freeform 9"/>
          <p:cNvSpPr>
            <a:spLocks/>
          </p:cNvSpPr>
          <p:nvPr/>
        </p:nvSpPr>
        <p:spPr bwMode="auto">
          <a:xfrm>
            <a:off x="5041900" y="1385888"/>
            <a:ext cx="971550" cy="976312"/>
          </a:xfrm>
          <a:custGeom>
            <a:avLst/>
            <a:gdLst>
              <a:gd name="T0" fmla="*/ 2147483646 w 612"/>
              <a:gd name="T1" fmla="*/ 2147483646 h 615"/>
              <a:gd name="T2" fmla="*/ 2147483646 w 612"/>
              <a:gd name="T3" fmla="*/ 2147483646 h 615"/>
              <a:gd name="T4" fmla="*/ 2147483646 w 612"/>
              <a:gd name="T5" fmla="*/ 2147483646 h 615"/>
              <a:gd name="T6" fmla="*/ 2147483646 w 612"/>
              <a:gd name="T7" fmla="*/ 2147483646 h 615"/>
              <a:gd name="T8" fmla="*/ 2147483646 w 612"/>
              <a:gd name="T9" fmla="*/ 2147483646 h 615"/>
              <a:gd name="T10" fmla="*/ 2147483646 w 612"/>
              <a:gd name="T11" fmla="*/ 2147483646 h 615"/>
              <a:gd name="T12" fmla="*/ 2147483646 w 612"/>
              <a:gd name="T13" fmla="*/ 2147483646 h 615"/>
              <a:gd name="T14" fmla="*/ 2147483646 w 612"/>
              <a:gd name="T15" fmla="*/ 2147483646 h 615"/>
              <a:gd name="T16" fmla="*/ 2147483646 w 612"/>
              <a:gd name="T17" fmla="*/ 2147483646 h 615"/>
              <a:gd name="T18" fmla="*/ 2147483646 w 612"/>
              <a:gd name="T19" fmla="*/ 2147483646 h 615"/>
              <a:gd name="T20" fmla="*/ 2147483646 w 612"/>
              <a:gd name="T21" fmla="*/ 2147483646 h 615"/>
              <a:gd name="T22" fmla="*/ 2147483646 w 612"/>
              <a:gd name="T23" fmla="*/ 2147483646 h 615"/>
              <a:gd name="T24" fmla="*/ 2147483646 w 612"/>
              <a:gd name="T25" fmla="*/ 2147483646 h 615"/>
              <a:gd name="T26" fmla="*/ 2147483646 w 612"/>
              <a:gd name="T27" fmla="*/ 0 h 6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2"/>
              <a:gd name="T43" fmla="*/ 0 h 615"/>
              <a:gd name="T44" fmla="*/ 612 w 612"/>
              <a:gd name="T45" fmla="*/ 615 h 6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2" h="615">
                <a:moveTo>
                  <a:pt x="132" y="8"/>
                </a:moveTo>
                <a:cubicBezTo>
                  <a:pt x="124" y="421"/>
                  <a:pt x="153" y="256"/>
                  <a:pt x="88" y="451"/>
                </a:cubicBezTo>
                <a:cubicBezTo>
                  <a:pt x="83" y="466"/>
                  <a:pt x="59" y="461"/>
                  <a:pt x="44" y="466"/>
                </a:cubicBezTo>
                <a:cubicBezTo>
                  <a:pt x="13" y="497"/>
                  <a:pt x="0" y="521"/>
                  <a:pt x="22" y="569"/>
                </a:cubicBezTo>
                <a:cubicBezTo>
                  <a:pt x="28" y="583"/>
                  <a:pt x="51" y="583"/>
                  <a:pt x="66" y="584"/>
                </a:cubicBezTo>
                <a:cubicBezTo>
                  <a:pt x="159" y="589"/>
                  <a:pt x="253" y="589"/>
                  <a:pt x="346" y="591"/>
                </a:cubicBezTo>
                <a:cubicBezTo>
                  <a:pt x="424" y="615"/>
                  <a:pt x="480" y="603"/>
                  <a:pt x="568" y="598"/>
                </a:cubicBezTo>
                <a:cubicBezTo>
                  <a:pt x="598" y="589"/>
                  <a:pt x="603" y="576"/>
                  <a:pt x="612" y="547"/>
                </a:cubicBezTo>
                <a:cubicBezTo>
                  <a:pt x="603" y="499"/>
                  <a:pt x="584" y="481"/>
                  <a:pt x="546" y="451"/>
                </a:cubicBezTo>
                <a:cubicBezTo>
                  <a:pt x="532" y="440"/>
                  <a:pt x="517" y="431"/>
                  <a:pt x="502" y="421"/>
                </a:cubicBezTo>
                <a:cubicBezTo>
                  <a:pt x="494" y="416"/>
                  <a:pt x="479" y="406"/>
                  <a:pt x="479" y="406"/>
                </a:cubicBezTo>
                <a:cubicBezTo>
                  <a:pt x="440" y="345"/>
                  <a:pt x="493" y="421"/>
                  <a:pt x="442" y="370"/>
                </a:cubicBezTo>
                <a:cubicBezTo>
                  <a:pt x="429" y="357"/>
                  <a:pt x="423" y="340"/>
                  <a:pt x="413" y="325"/>
                </a:cubicBezTo>
                <a:cubicBezTo>
                  <a:pt x="379" y="217"/>
                  <a:pt x="391" y="117"/>
                  <a:pt x="391" y="0"/>
                </a:cubicBezTo>
              </a:path>
            </a:pathLst>
          </a:custGeom>
          <a:solidFill>
            <a:srgbClr val="993300"/>
          </a:solidFill>
          <a:ln w="9525">
            <a:solidFill>
              <a:schemeClr val="tx1"/>
            </a:solidFill>
            <a:round/>
            <a:headEnd/>
            <a:tailEnd/>
          </a:ln>
        </p:spPr>
        <p:txBody>
          <a:bodyPr/>
          <a:lstStyle/>
          <a:p>
            <a:endParaRPr lang="en-US"/>
          </a:p>
        </p:txBody>
      </p:sp>
      <p:sp>
        <p:nvSpPr>
          <p:cNvPr id="61450" name="Freeform 10" descr="80%"/>
          <p:cNvSpPr>
            <a:spLocks/>
          </p:cNvSpPr>
          <p:nvPr/>
        </p:nvSpPr>
        <p:spPr bwMode="auto">
          <a:xfrm>
            <a:off x="2016125" y="2708275"/>
            <a:ext cx="7737475" cy="1019175"/>
          </a:xfrm>
          <a:custGeom>
            <a:avLst/>
            <a:gdLst>
              <a:gd name="T0" fmla="*/ 2147483646 w 4874"/>
              <a:gd name="T1" fmla="*/ 2147483646 h 642"/>
              <a:gd name="T2" fmla="*/ 2147483646 w 4874"/>
              <a:gd name="T3" fmla="*/ 2147483646 h 642"/>
              <a:gd name="T4" fmla="*/ 2147483646 w 4874"/>
              <a:gd name="T5" fmla="*/ 2147483646 h 642"/>
              <a:gd name="T6" fmla="*/ 2147483646 w 4874"/>
              <a:gd name="T7" fmla="*/ 2147483646 h 642"/>
              <a:gd name="T8" fmla="*/ 2147483646 w 4874"/>
              <a:gd name="T9" fmla="*/ 2147483646 h 642"/>
              <a:gd name="T10" fmla="*/ 2147483646 w 4874"/>
              <a:gd name="T11" fmla="*/ 2147483646 h 642"/>
              <a:gd name="T12" fmla="*/ 2147483646 w 4874"/>
              <a:gd name="T13" fmla="*/ 2147483646 h 642"/>
              <a:gd name="T14" fmla="*/ 2147483646 w 4874"/>
              <a:gd name="T15" fmla="*/ 2147483646 h 642"/>
              <a:gd name="T16" fmla="*/ 2147483646 w 4874"/>
              <a:gd name="T17" fmla="*/ 0 h 642"/>
              <a:gd name="T18" fmla="*/ 2147483646 w 4874"/>
              <a:gd name="T19" fmla="*/ 2147483646 h 642"/>
              <a:gd name="T20" fmla="*/ 2147483646 w 4874"/>
              <a:gd name="T21" fmla="*/ 2147483646 h 642"/>
              <a:gd name="T22" fmla="*/ 2147483646 w 4874"/>
              <a:gd name="T23" fmla="*/ 2147483646 h 642"/>
              <a:gd name="T24" fmla="*/ 2147483646 w 4874"/>
              <a:gd name="T25" fmla="*/ 2147483646 h 642"/>
              <a:gd name="T26" fmla="*/ 2147483646 w 4874"/>
              <a:gd name="T27" fmla="*/ 2147483646 h 642"/>
              <a:gd name="T28" fmla="*/ 2147483646 w 4874"/>
              <a:gd name="T29" fmla="*/ 2147483646 h 642"/>
              <a:gd name="T30" fmla="*/ 2147483646 w 4874"/>
              <a:gd name="T31" fmla="*/ 2147483646 h 642"/>
              <a:gd name="T32" fmla="*/ 2147483646 w 4874"/>
              <a:gd name="T33" fmla="*/ 2147483646 h 642"/>
              <a:gd name="T34" fmla="*/ 2147483646 w 4874"/>
              <a:gd name="T35" fmla="*/ 2147483646 h 642"/>
              <a:gd name="T36" fmla="*/ 2147483646 w 4874"/>
              <a:gd name="T37" fmla="*/ 2147483646 h 642"/>
              <a:gd name="T38" fmla="*/ 2147483646 w 4874"/>
              <a:gd name="T39" fmla="*/ 2147483646 h 642"/>
              <a:gd name="T40" fmla="*/ 2147483646 w 4874"/>
              <a:gd name="T41" fmla="*/ 2147483646 h 642"/>
              <a:gd name="T42" fmla="*/ 2147483646 w 4874"/>
              <a:gd name="T43" fmla="*/ 2147483646 h 642"/>
              <a:gd name="T44" fmla="*/ 2147483646 w 4874"/>
              <a:gd name="T45" fmla="*/ 2147483646 h 642"/>
              <a:gd name="T46" fmla="*/ 2147483646 w 4874"/>
              <a:gd name="T47" fmla="*/ 2147483646 h 642"/>
              <a:gd name="T48" fmla="*/ 2147483646 w 4874"/>
              <a:gd name="T49" fmla="*/ 2147483646 h 642"/>
              <a:gd name="T50" fmla="*/ 2147483646 w 4874"/>
              <a:gd name="T51" fmla="*/ 2147483646 h 642"/>
              <a:gd name="T52" fmla="*/ 2147483646 w 4874"/>
              <a:gd name="T53" fmla="*/ 2147483646 h 642"/>
              <a:gd name="T54" fmla="*/ 2147483646 w 4874"/>
              <a:gd name="T55" fmla="*/ 2147483646 h 642"/>
              <a:gd name="T56" fmla="*/ 2147483646 w 4874"/>
              <a:gd name="T57" fmla="*/ 2147483646 h 642"/>
              <a:gd name="T58" fmla="*/ 2147483646 w 4874"/>
              <a:gd name="T59" fmla="*/ 2147483646 h 642"/>
              <a:gd name="T60" fmla="*/ 2147483646 w 4874"/>
              <a:gd name="T61" fmla="*/ 2147483646 h 642"/>
              <a:gd name="T62" fmla="*/ 2147483646 w 4874"/>
              <a:gd name="T63" fmla="*/ 2147483646 h 642"/>
              <a:gd name="T64" fmla="*/ 2147483646 w 4874"/>
              <a:gd name="T65" fmla="*/ 2147483646 h 642"/>
              <a:gd name="T66" fmla="*/ 2147483646 w 4874"/>
              <a:gd name="T67" fmla="*/ 2147483646 h 642"/>
              <a:gd name="T68" fmla="*/ 0 w 4874"/>
              <a:gd name="T69" fmla="*/ 2147483646 h 642"/>
              <a:gd name="T70" fmla="*/ 2147483646 w 4874"/>
              <a:gd name="T71" fmla="*/ 2147483646 h 642"/>
              <a:gd name="T72" fmla="*/ 2147483646 w 4874"/>
              <a:gd name="T73" fmla="*/ 2147483646 h 642"/>
              <a:gd name="T74" fmla="*/ 2147483646 w 4874"/>
              <a:gd name="T75" fmla="*/ 2147483646 h 642"/>
              <a:gd name="T76" fmla="*/ 2147483646 w 4874"/>
              <a:gd name="T77" fmla="*/ 2147483646 h 642"/>
              <a:gd name="T78" fmla="*/ 2147483646 w 4874"/>
              <a:gd name="T79" fmla="*/ 2147483646 h 6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74"/>
              <a:gd name="T121" fmla="*/ 0 h 642"/>
              <a:gd name="T122" fmla="*/ 4874 w 4874"/>
              <a:gd name="T123" fmla="*/ 642 h 6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74" h="642">
                <a:moveTo>
                  <a:pt x="67" y="111"/>
                </a:moveTo>
                <a:cubicBezTo>
                  <a:pt x="74" y="108"/>
                  <a:pt x="82" y="107"/>
                  <a:pt x="89" y="103"/>
                </a:cubicBezTo>
                <a:cubicBezTo>
                  <a:pt x="97" y="99"/>
                  <a:pt x="103" y="92"/>
                  <a:pt x="111" y="88"/>
                </a:cubicBezTo>
                <a:cubicBezTo>
                  <a:pt x="125" y="82"/>
                  <a:pt x="155" y="74"/>
                  <a:pt x="155" y="74"/>
                </a:cubicBezTo>
                <a:cubicBezTo>
                  <a:pt x="377" y="77"/>
                  <a:pt x="774" y="118"/>
                  <a:pt x="1027" y="59"/>
                </a:cubicBezTo>
                <a:cubicBezTo>
                  <a:pt x="1372" y="82"/>
                  <a:pt x="1580" y="70"/>
                  <a:pt x="2009" y="66"/>
                </a:cubicBezTo>
                <a:cubicBezTo>
                  <a:pt x="2081" y="72"/>
                  <a:pt x="2146" y="84"/>
                  <a:pt x="2216" y="96"/>
                </a:cubicBezTo>
                <a:cubicBezTo>
                  <a:pt x="2609" y="89"/>
                  <a:pt x="2997" y="60"/>
                  <a:pt x="3390" y="52"/>
                </a:cubicBezTo>
                <a:cubicBezTo>
                  <a:pt x="3512" y="41"/>
                  <a:pt x="3630" y="13"/>
                  <a:pt x="3752" y="0"/>
                </a:cubicBezTo>
                <a:cubicBezTo>
                  <a:pt x="3976" y="5"/>
                  <a:pt x="4099" y="12"/>
                  <a:pt x="4298" y="44"/>
                </a:cubicBezTo>
                <a:cubicBezTo>
                  <a:pt x="4346" y="61"/>
                  <a:pt x="4396" y="63"/>
                  <a:pt x="4446" y="74"/>
                </a:cubicBezTo>
                <a:cubicBezTo>
                  <a:pt x="4622" y="67"/>
                  <a:pt x="4623" y="62"/>
                  <a:pt x="4756" y="37"/>
                </a:cubicBezTo>
                <a:cubicBezTo>
                  <a:pt x="4776" y="39"/>
                  <a:pt x="4802" y="29"/>
                  <a:pt x="4815" y="44"/>
                </a:cubicBezTo>
                <a:cubicBezTo>
                  <a:pt x="4831" y="63"/>
                  <a:pt x="4819" y="93"/>
                  <a:pt x="4822" y="118"/>
                </a:cubicBezTo>
                <a:cubicBezTo>
                  <a:pt x="4826" y="148"/>
                  <a:pt x="4835" y="178"/>
                  <a:pt x="4844" y="207"/>
                </a:cubicBezTo>
                <a:cubicBezTo>
                  <a:pt x="4837" y="212"/>
                  <a:pt x="4830" y="217"/>
                  <a:pt x="4822" y="221"/>
                </a:cubicBezTo>
                <a:cubicBezTo>
                  <a:pt x="4815" y="224"/>
                  <a:pt x="4803" y="222"/>
                  <a:pt x="4800" y="229"/>
                </a:cubicBezTo>
                <a:cubicBezTo>
                  <a:pt x="4790" y="255"/>
                  <a:pt x="4827" y="291"/>
                  <a:pt x="4844" y="303"/>
                </a:cubicBezTo>
                <a:cubicBezTo>
                  <a:pt x="4853" y="327"/>
                  <a:pt x="4866" y="345"/>
                  <a:pt x="4874" y="369"/>
                </a:cubicBezTo>
                <a:cubicBezTo>
                  <a:pt x="4872" y="384"/>
                  <a:pt x="4874" y="400"/>
                  <a:pt x="4867" y="413"/>
                </a:cubicBezTo>
                <a:cubicBezTo>
                  <a:pt x="4863" y="420"/>
                  <a:pt x="4850" y="416"/>
                  <a:pt x="4844" y="421"/>
                </a:cubicBezTo>
                <a:cubicBezTo>
                  <a:pt x="4833" y="430"/>
                  <a:pt x="4827" y="452"/>
                  <a:pt x="4822" y="465"/>
                </a:cubicBezTo>
                <a:cubicBezTo>
                  <a:pt x="4815" y="524"/>
                  <a:pt x="4822" y="530"/>
                  <a:pt x="4771" y="546"/>
                </a:cubicBezTo>
                <a:cubicBezTo>
                  <a:pt x="4748" y="580"/>
                  <a:pt x="4747" y="599"/>
                  <a:pt x="4741" y="642"/>
                </a:cubicBezTo>
                <a:cubicBezTo>
                  <a:pt x="4680" y="627"/>
                  <a:pt x="4618" y="630"/>
                  <a:pt x="4556" y="620"/>
                </a:cubicBezTo>
                <a:cubicBezTo>
                  <a:pt x="4489" y="609"/>
                  <a:pt x="4424" y="588"/>
                  <a:pt x="4357" y="576"/>
                </a:cubicBezTo>
                <a:cubicBezTo>
                  <a:pt x="4224" y="551"/>
                  <a:pt x="4086" y="564"/>
                  <a:pt x="3951" y="561"/>
                </a:cubicBezTo>
                <a:cubicBezTo>
                  <a:pt x="3799" y="551"/>
                  <a:pt x="3662" y="523"/>
                  <a:pt x="3508" y="517"/>
                </a:cubicBezTo>
                <a:cubicBezTo>
                  <a:pt x="3338" y="519"/>
                  <a:pt x="3168" y="519"/>
                  <a:pt x="2998" y="524"/>
                </a:cubicBezTo>
                <a:cubicBezTo>
                  <a:pt x="2937" y="526"/>
                  <a:pt x="2868" y="548"/>
                  <a:pt x="2806" y="554"/>
                </a:cubicBezTo>
                <a:cubicBezTo>
                  <a:pt x="2713" y="548"/>
                  <a:pt x="2625" y="534"/>
                  <a:pt x="2533" y="524"/>
                </a:cubicBezTo>
                <a:cubicBezTo>
                  <a:pt x="2029" y="530"/>
                  <a:pt x="1629" y="537"/>
                  <a:pt x="1123" y="532"/>
                </a:cubicBezTo>
                <a:cubicBezTo>
                  <a:pt x="927" y="511"/>
                  <a:pt x="726" y="514"/>
                  <a:pt x="532" y="472"/>
                </a:cubicBezTo>
                <a:cubicBezTo>
                  <a:pt x="380" y="477"/>
                  <a:pt x="292" y="471"/>
                  <a:pt x="163" y="502"/>
                </a:cubicBezTo>
                <a:cubicBezTo>
                  <a:pt x="24" y="495"/>
                  <a:pt x="34" y="521"/>
                  <a:pt x="0" y="428"/>
                </a:cubicBezTo>
                <a:cubicBezTo>
                  <a:pt x="13" y="391"/>
                  <a:pt x="40" y="388"/>
                  <a:pt x="74" y="376"/>
                </a:cubicBezTo>
                <a:cubicBezTo>
                  <a:pt x="86" y="338"/>
                  <a:pt x="67" y="337"/>
                  <a:pt x="37" y="317"/>
                </a:cubicBezTo>
                <a:cubicBezTo>
                  <a:pt x="79" y="309"/>
                  <a:pt x="83" y="305"/>
                  <a:pt x="96" y="266"/>
                </a:cubicBezTo>
                <a:cubicBezTo>
                  <a:pt x="90" y="249"/>
                  <a:pt x="59" y="177"/>
                  <a:pt x="59" y="155"/>
                </a:cubicBezTo>
                <a:cubicBezTo>
                  <a:pt x="59" y="140"/>
                  <a:pt x="64" y="126"/>
                  <a:pt x="67" y="111"/>
                </a:cubicBezTo>
                <a:close/>
              </a:path>
            </a:pathLst>
          </a:custGeom>
          <a:pattFill prst="sphere">
            <a:fgClr>
              <a:srgbClr val="008080"/>
            </a:fgClr>
            <a:bgClr>
              <a:schemeClr val="bg1"/>
            </a:bgClr>
          </a:pattFill>
          <a:ln w="9525">
            <a:solidFill>
              <a:schemeClr val="tx1"/>
            </a:solidFill>
            <a:round/>
            <a:headEnd/>
            <a:tailEnd/>
          </a:ln>
        </p:spPr>
        <p:txBody>
          <a:bodyPr/>
          <a:lstStyle/>
          <a:p>
            <a:endParaRPr lang="en-US"/>
          </a:p>
        </p:txBody>
      </p:sp>
      <p:sp>
        <p:nvSpPr>
          <p:cNvPr id="61451" name="Freeform 11"/>
          <p:cNvSpPr>
            <a:spLocks/>
          </p:cNvSpPr>
          <p:nvPr/>
        </p:nvSpPr>
        <p:spPr bwMode="auto">
          <a:xfrm>
            <a:off x="4524375" y="2216150"/>
            <a:ext cx="539750" cy="22225"/>
          </a:xfrm>
          <a:custGeom>
            <a:avLst/>
            <a:gdLst>
              <a:gd name="T0" fmla="*/ 0 w 340"/>
              <a:gd name="T1" fmla="*/ 2147483646 h 14"/>
              <a:gd name="T2" fmla="*/ 2147483646 w 340"/>
              <a:gd name="T3" fmla="*/ 0 h 14"/>
              <a:gd name="T4" fmla="*/ 0 60000 65536"/>
              <a:gd name="T5" fmla="*/ 0 60000 65536"/>
              <a:gd name="T6" fmla="*/ 0 w 340"/>
              <a:gd name="T7" fmla="*/ 0 h 14"/>
              <a:gd name="T8" fmla="*/ 340 w 340"/>
              <a:gd name="T9" fmla="*/ 14 h 14"/>
            </a:gdLst>
            <a:ahLst/>
            <a:cxnLst>
              <a:cxn ang="T4">
                <a:pos x="T0" y="T1"/>
              </a:cxn>
              <a:cxn ang="T5">
                <a:pos x="T2" y="T3"/>
              </a:cxn>
            </a:cxnLst>
            <a:rect l="T6" t="T7" r="T8" b="T9"/>
            <a:pathLst>
              <a:path w="340" h="14">
                <a:moveTo>
                  <a:pt x="0" y="14"/>
                </a:moveTo>
                <a:cubicBezTo>
                  <a:pt x="117" y="5"/>
                  <a:pt x="220" y="0"/>
                  <a:pt x="34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452" name="Freeform 12"/>
          <p:cNvSpPr>
            <a:spLocks/>
          </p:cNvSpPr>
          <p:nvPr/>
        </p:nvSpPr>
        <p:spPr bwMode="auto">
          <a:xfrm>
            <a:off x="5967413" y="2144713"/>
            <a:ext cx="515937" cy="47625"/>
          </a:xfrm>
          <a:custGeom>
            <a:avLst/>
            <a:gdLst>
              <a:gd name="T0" fmla="*/ 0 w 325"/>
              <a:gd name="T1" fmla="*/ 2147483646 h 30"/>
              <a:gd name="T2" fmla="*/ 2147483646 w 325"/>
              <a:gd name="T3" fmla="*/ 2147483646 h 30"/>
              <a:gd name="T4" fmla="*/ 2147483646 w 325"/>
              <a:gd name="T5" fmla="*/ 0 h 30"/>
              <a:gd name="T6" fmla="*/ 0 60000 65536"/>
              <a:gd name="T7" fmla="*/ 0 60000 65536"/>
              <a:gd name="T8" fmla="*/ 0 60000 65536"/>
              <a:gd name="T9" fmla="*/ 0 w 325"/>
              <a:gd name="T10" fmla="*/ 0 h 30"/>
              <a:gd name="T11" fmla="*/ 325 w 325"/>
              <a:gd name="T12" fmla="*/ 30 h 30"/>
            </a:gdLst>
            <a:ahLst/>
            <a:cxnLst>
              <a:cxn ang="T6">
                <a:pos x="T0" y="T1"/>
              </a:cxn>
              <a:cxn ang="T7">
                <a:pos x="T2" y="T3"/>
              </a:cxn>
              <a:cxn ang="T8">
                <a:pos x="T4" y="T5"/>
              </a:cxn>
            </a:cxnLst>
            <a:rect l="T9" t="T10" r="T11" b="T12"/>
            <a:pathLst>
              <a:path w="325" h="30">
                <a:moveTo>
                  <a:pt x="0" y="30"/>
                </a:moveTo>
                <a:cubicBezTo>
                  <a:pt x="61" y="28"/>
                  <a:pt x="123" y="27"/>
                  <a:pt x="184" y="23"/>
                </a:cubicBezTo>
                <a:cubicBezTo>
                  <a:pt x="231" y="20"/>
                  <a:pt x="278" y="0"/>
                  <a:pt x="32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453" name="Freeform 13"/>
          <p:cNvSpPr>
            <a:spLocks/>
          </p:cNvSpPr>
          <p:nvPr/>
        </p:nvSpPr>
        <p:spPr bwMode="auto">
          <a:xfrm>
            <a:off x="1747838" y="6102620"/>
            <a:ext cx="1771650" cy="609600"/>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sp>
        <p:nvSpPr>
          <p:cNvPr id="61454" name="Freeform 15"/>
          <p:cNvSpPr>
            <a:spLocks/>
          </p:cNvSpPr>
          <p:nvPr/>
        </p:nvSpPr>
        <p:spPr bwMode="auto">
          <a:xfrm>
            <a:off x="1676400" y="4727575"/>
            <a:ext cx="1771650" cy="609600"/>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sp>
        <p:nvSpPr>
          <p:cNvPr id="61455" name="Freeform 16"/>
          <p:cNvSpPr>
            <a:spLocks/>
          </p:cNvSpPr>
          <p:nvPr/>
        </p:nvSpPr>
        <p:spPr bwMode="auto">
          <a:xfrm>
            <a:off x="7823200" y="3962400"/>
            <a:ext cx="1320800" cy="241300"/>
          </a:xfrm>
          <a:custGeom>
            <a:avLst/>
            <a:gdLst>
              <a:gd name="T0" fmla="*/ 2147483646 w 832"/>
              <a:gd name="T1" fmla="*/ 2147483646 h 152"/>
              <a:gd name="T2" fmla="*/ 2147483646 w 832"/>
              <a:gd name="T3" fmla="*/ 2147483646 h 152"/>
              <a:gd name="T4" fmla="*/ 2147483646 w 832"/>
              <a:gd name="T5" fmla="*/ 2147483646 h 152"/>
              <a:gd name="T6" fmla="*/ 2147483646 w 832"/>
              <a:gd name="T7" fmla="*/ 2147483646 h 152"/>
              <a:gd name="T8" fmla="*/ 2147483646 w 832"/>
              <a:gd name="T9" fmla="*/ 2147483646 h 152"/>
              <a:gd name="T10" fmla="*/ 2147483646 w 832"/>
              <a:gd name="T11" fmla="*/ 2147483646 h 152"/>
              <a:gd name="T12" fmla="*/ 2147483646 w 832"/>
              <a:gd name="T13" fmla="*/ 2147483646 h 152"/>
              <a:gd name="T14" fmla="*/ 2147483646 w 832"/>
              <a:gd name="T15" fmla="*/ 2147483646 h 152"/>
              <a:gd name="T16" fmla="*/ 2147483646 w 832"/>
              <a:gd name="T17" fmla="*/ 2147483646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2"/>
              <a:gd name="T28" fmla="*/ 0 h 152"/>
              <a:gd name="T29" fmla="*/ 832 w 83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2" h="152">
                <a:moveTo>
                  <a:pt x="49" y="101"/>
                </a:moveTo>
                <a:cubicBezTo>
                  <a:pt x="0" y="67"/>
                  <a:pt x="8" y="30"/>
                  <a:pt x="71" y="27"/>
                </a:cubicBezTo>
                <a:cubicBezTo>
                  <a:pt x="246" y="19"/>
                  <a:pt x="420" y="17"/>
                  <a:pt x="595" y="12"/>
                </a:cubicBezTo>
                <a:cubicBezTo>
                  <a:pt x="657" y="4"/>
                  <a:pt x="719" y="0"/>
                  <a:pt x="780" y="19"/>
                </a:cubicBezTo>
                <a:cubicBezTo>
                  <a:pt x="825" y="50"/>
                  <a:pt x="832" y="73"/>
                  <a:pt x="810" y="138"/>
                </a:cubicBezTo>
                <a:cubicBezTo>
                  <a:pt x="809" y="140"/>
                  <a:pt x="771" y="149"/>
                  <a:pt x="758" y="152"/>
                </a:cubicBezTo>
                <a:cubicBezTo>
                  <a:pt x="600" y="150"/>
                  <a:pt x="443" y="149"/>
                  <a:pt x="285" y="145"/>
                </a:cubicBezTo>
                <a:cubicBezTo>
                  <a:pt x="251" y="144"/>
                  <a:pt x="222" y="118"/>
                  <a:pt x="189" y="115"/>
                </a:cubicBezTo>
                <a:cubicBezTo>
                  <a:pt x="46" y="101"/>
                  <a:pt x="88" y="140"/>
                  <a:pt x="49" y="101"/>
                </a:cubicBezTo>
                <a:close/>
              </a:path>
            </a:pathLst>
          </a:custGeom>
          <a:solidFill>
            <a:srgbClr val="FF99CC"/>
          </a:solidFill>
          <a:ln w="9525">
            <a:solidFill>
              <a:schemeClr val="tx1"/>
            </a:solidFill>
            <a:round/>
            <a:headEnd/>
            <a:tailEnd/>
          </a:ln>
        </p:spPr>
        <p:txBody>
          <a:bodyPr/>
          <a:lstStyle/>
          <a:p>
            <a:endParaRPr lang="en-US"/>
          </a:p>
        </p:txBody>
      </p:sp>
      <p:sp>
        <p:nvSpPr>
          <p:cNvPr id="61456" name="Freeform 20"/>
          <p:cNvSpPr>
            <a:spLocks/>
          </p:cNvSpPr>
          <p:nvPr/>
        </p:nvSpPr>
        <p:spPr bwMode="auto">
          <a:xfrm>
            <a:off x="3429000" y="3352800"/>
            <a:ext cx="1446213" cy="1260475"/>
          </a:xfrm>
          <a:custGeom>
            <a:avLst/>
            <a:gdLst>
              <a:gd name="T0" fmla="*/ 2147483646 w 911"/>
              <a:gd name="T1" fmla="*/ 2147483646 h 794"/>
              <a:gd name="T2" fmla="*/ 2147483646 w 911"/>
              <a:gd name="T3" fmla="*/ 2147483646 h 794"/>
              <a:gd name="T4" fmla="*/ 2147483646 w 911"/>
              <a:gd name="T5" fmla="*/ 2147483646 h 794"/>
              <a:gd name="T6" fmla="*/ 2147483646 w 911"/>
              <a:gd name="T7" fmla="*/ 2147483646 h 794"/>
              <a:gd name="T8" fmla="*/ 2147483646 w 911"/>
              <a:gd name="T9" fmla="*/ 2147483646 h 794"/>
              <a:gd name="T10" fmla="*/ 2147483646 w 911"/>
              <a:gd name="T11" fmla="*/ 2147483646 h 794"/>
              <a:gd name="T12" fmla="*/ 2147483646 w 911"/>
              <a:gd name="T13" fmla="*/ 2147483646 h 794"/>
              <a:gd name="T14" fmla="*/ 2147483646 w 911"/>
              <a:gd name="T15" fmla="*/ 2147483646 h 794"/>
              <a:gd name="T16" fmla="*/ 2147483646 w 911"/>
              <a:gd name="T17" fmla="*/ 2147483646 h 794"/>
              <a:gd name="T18" fmla="*/ 2147483646 w 911"/>
              <a:gd name="T19" fmla="*/ 2147483646 h 794"/>
              <a:gd name="T20" fmla="*/ 2147483646 w 911"/>
              <a:gd name="T21" fmla="*/ 2147483646 h 794"/>
              <a:gd name="T22" fmla="*/ 2147483646 w 911"/>
              <a:gd name="T23" fmla="*/ 2147483646 h 794"/>
              <a:gd name="T24" fmla="*/ 2147483646 w 911"/>
              <a:gd name="T25" fmla="*/ 2147483646 h 794"/>
              <a:gd name="T26" fmla="*/ 2147483646 w 911"/>
              <a:gd name="T27" fmla="*/ 2147483646 h 794"/>
              <a:gd name="T28" fmla="*/ 2147483646 w 911"/>
              <a:gd name="T29" fmla="*/ 2147483646 h 794"/>
              <a:gd name="T30" fmla="*/ 2147483646 w 911"/>
              <a:gd name="T31" fmla="*/ 2147483646 h 794"/>
              <a:gd name="T32" fmla="*/ 2147483646 w 911"/>
              <a:gd name="T33" fmla="*/ 2147483646 h 794"/>
              <a:gd name="T34" fmla="*/ 2147483646 w 911"/>
              <a:gd name="T35" fmla="*/ 2147483646 h 794"/>
              <a:gd name="T36" fmla="*/ 2147483646 w 911"/>
              <a:gd name="T37" fmla="*/ 2147483646 h 794"/>
              <a:gd name="T38" fmla="*/ 2147483646 w 911"/>
              <a:gd name="T39" fmla="*/ 2147483646 h 794"/>
              <a:gd name="T40" fmla="*/ 2147483646 w 911"/>
              <a:gd name="T41" fmla="*/ 2147483646 h 794"/>
              <a:gd name="T42" fmla="*/ 2147483646 w 911"/>
              <a:gd name="T43" fmla="*/ 2147483646 h 794"/>
              <a:gd name="T44" fmla="*/ 2147483646 w 911"/>
              <a:gd name="T45" fmla="*/ 2147483646 h 794"/>
              <a:gd name="T46" fmla="*/ 2147483646 w 911"/>
              <a:gd name="T47" fmla="*/ 2147483646 h 794"/>
              <a:gd name="T48" fmla="*/ 2147483646 w 911"/>
              <a:gd name="T49" fmla="*/ 2147483646 h 7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1"/>
              <a:gd name="T76" fmla="*/ 0 h 794"/>
              <a:gd name="T77" fmla="*/ 911 w 911"/>
              <a:gd name="T78" fmla="*/ 794 h 7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1" h="794">
                <a:moveTo>
                  <a:pt x="615" y="77"/>
                </a:moveTo>
                <a:cubicBezTo>
                  <a:pt x="598" y="51"/>
                  <a:pt x="585" y="42"/>
                  <a:pt x="556" y="33"/>
                </a:cubicBezTo>
                <a:cubicBezTo>
                  <a:pt x="458" y="36"/>
                  <a:pt x="347" y="0"/>
                  <a:pt x="261" y="48"/>
                </a:cubicBezTo>
                <a:cubicBezTo>
                  <a:pt x="246" y="57"/>
                  <a:pt x="234" y="71"/>
                  <a:pt x="217" y="77"/>
                </a:cubicBezTo>
                <a:cubicBezTo>
                  <a:pt x="209" y="80"/>
                  <a:pt x="201" y="81"/>
                  <a:pt x="194" y="85"/>
                </a:cubicBezTo>
                <a:cubicBezTo>
                  <a:pt x="179" y="93"/>
                  <a:pt x="165" y="104"/>
                  <a:pt x="150" y="114"/>
                </a:cubicBezTo>
                <a:cubicBezTo>
                  <a:pt x="143" y="119"/>
                  <a:pt x="128" y="129"/>
                  <a:pt x="128" y="129"/>
                </a:cubicBezTo>
                <a:cubicBezTo>
                  <a:pt x="111" y="154"/>
                  <a:pt x="94" y="171"/>
                  <a:pt x="69" y="188"/>
                </a:cubicBezTo>
                <a:cubicBezTo>
                  <a:pt x="55" y="246"/>
                  <a:pt x="72" y="193"/>
                  <a:pt x="47" y="240"/>
                </a:cubicBezTo>
                <a:cubicBezTo>
                  <a:pt x="32" y="269"/>
                  <a:pt x="25" y="304"/>
                  <a:pt x="17" y="336"/>
                </a:cubicBezTo>
                <a:cubicBezTo>
                  <a:pt x="21" y="435"/>
                  <a:pt x="0" y="488"/>
                  <a:pt x="47" y="557"/>
                </a:cubicBezTo>
                <a:cubicBezTo>
                  <a:pt x="59" y="595"/>
                  <a:pt x="82" y="617"/>
                  <a:pt x="106" y="646"/>
                </a:cubicBezTo>
                <a:cubicBezTo>
                  <a:pt x="122" y="666"/>
                  <a:pt x="138" y="696"/>
                  <a:pt x="158" y="712"/>
                </a:cubicBezTo>
                <a:cubicBezTo>
                  <a:pt x="161" y="714"/>
                  <a:pt x="199" y="726"/>
                  <a:pt x="202" y="727"/>
                </a:cubicBezTo>
                <a:cubicBezTo>
                  <a:pt x="250" y="760"/>
                  <a:pt x="309" y="774"/>
                  <a:pt x="364" y="794"/>
                </a:cubicBezTo>
                <a:cubicBezTo>
                  <a:pt x="443" y="791"/>
                  <a:pt x="522" y="791"/>
                  <a:pt x="601" y="786"/>
                </a:cubicBezTo>
                <a:cubicBezTo>
                  <a:pt x="634" y="784"/>
                  <a:pt x="657" y="752"/>
                  <a:pt x="689" y="742"/>
                </a:cubicBezTo>
                <a:cubicBezTo>
                  <a:pt x="713" y="726"/>
                  <a:pt x="724" y="706"/>
                  <a:pt x="748" y="690"/>
                </a:cubicBezTo>
                <a:cubicBezTo>
                  <a:pt x="759" y="661"/>
                  <a:pt x="775" y="648"/>
                  <a:pt x="800" y="631"/>
                </a:cubicBezTo>
                <a:cubicBezTo>
                  <a:pt x="826" y="593"/>
                  <a:pt x="859" y="561"/>
                  <a:pt x="881" y="520"/>
                </a:cubicBezTo>
                <a:cubicBezTo>
                  <a:pt x="895" y="493"/>
                  <a:pt x="901" y="461"/>
                  <a:pt x="911" y="432"/>
                </a:cubicBezTo>
                <a:cubicBezTo>
                  <a:pt x="905" y="359"/>
                  <a:pt x="904" y="325"/>
                  <a:pt x="866" y="269"/>
                </a:cubicBezTo>
                <a:cubicBezTo>
                  <a:pt x="841" y="192"/>
                  <a:pt x="793" y="156"/>
                  <a:pt x="719" y="136"/>
                </a:cubicBezTo>
                <a:cubicBezTo>
                  <a:pt x="694" y="120"/>
                  <a:pt x="688" y="101"/>
                  <a:pt x="660" y="92"/>
                </a:cubicBezTo>
                <a:cubicBezTo>
                  <a:pt x="632" y="73"/>
                  <a:pt x="647" y="77"/>
                  <a:pt x="615" y="77"/>
                </a:cubicBezTo>
                <a:close/>
              </a:path>
            </a:pathLst>
          </a:custGeom>
          <a:solidFill>
            <a:schemeClr val="bg2"/>
          </a:solidFill>
          <a:ln w="9525">
            <a:solidFill>
              <a:schemeClr val="tx1"/>
            </a:solidFill>
            <a:round/>
            <a:headEnd/>
            <a:tailEnd/>
          </a:ln>
        </p:spPr>
        <p:txBody>
          <a:bodyPr/>
          <a:lstStyle/>
          <a:p>
            <a:endParaRPr lang="en-US"/>
          </a:p>
        </p:txBody>
      </p:sp>
      <p:sp>
        <p:nvSpPr>
          <p:cNvPr id="61457" name="Freeform 21"/>
          <p:cNvSpPr>
            <a:spLocks/>
          </p:cNvSpPr>
          <p:nvPr/>
        </p:nvSpPr>
        <p:spPr bwMode="auto">
          <a:xfrm>
            <a:off x="3657600" y="3657600"/>
            <a:ext cx="442913" cy="685800"/>
          </a:xfrm>
          <a:custGeom>
            <a:avLst/>
            <a:gdLst>
              <a:gd name="T0" fmla="*/ 2147483646 w 279"/>
              <a:gd name="T1" fmla="*/ 2147483646 h 432"/>
              <a:gd name="T2" fmla="*/ 2147483646 w 279"/>
              <a:gd name="T3" fmla="*/ 2147483646 h 432"/>
              <a:gd name="T4" fmla="*/ 2147483646 w 279"/>
              <a:gd name="T5" fmla="*/ 0 h 432"/>
              <a:gd name="T6" fmla="*/ 2147483646 w 279"/>
              <a:gd name="T7" fmla="*/ 2147483646 h 432"/>
              <a:gd name="T8" fmla="*/ 2147483646 w 279"/>
              <a:gd name="T9" fmla="*/ 2147483646 h 432"/>
              <a:gd name="T10" fmla="*/ 2147483646 w 279"/>
              <a:gd name="T11" fmla="*/ 2147483646 h 432"/>
              <a:gd name="T12" fmla="*/ 2147483646 w 279"/>
              <a:gd name="T13" fmla="*/ 2147483646 h 432"/>
              <a:gd name="T14" fmla="*/ 2147483646 w 279"/>
              <a:gd name="T15" fmla="*/ 2147483646 h 432"/>
              <a:gd name="T16" fmla="*/ 2147483646 w 279"/>
              <a:gd name="T17" fmla="*/ 2147483646 h 432"/>
              <a:gd name="T18" fmla="*/ 2147483646 w 279"/>
              <a:gd name="T19" fmla="*/ 2147483646 h 432"/>
              <a:gd name="T20" fmla="*/ 2147483646 w 279"/>
              <a:gd name="T21" fmla="*/ 2147483646 h 432"/>
              <a:gd name="T22" fmla="*/ 2147483646 w 279"/>
              <a:gd name="T23" fmla="*/ 2147483646 h 432"/>
              <a:gd name="T24" fmla="*/ 2147483646 w 279"/>
              <a:gd name="T25" fmla="*/ 2147483646 h 4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9"/>
              <a:gd name="T40" fmla="*/ 0 h 432"/>
              <a:gd name="T41" fmla="*/ 279 w 279"/>
              <a:gd name="T42" fmla="*/ 432 h 4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9" h="432">
                <a:moveTo>
                  <a:pt x="60" y="162"/>
                </a:moveTo>
                <a:cubicBezTo>
                  <a:pt x="24" y="153"/>
                  <a:pt x="20" y="145"/>
                  <a:pt x="9" y="110"/>
                </a:cubicBezTo>
                <a:cubicBezTo>
                  <a:pt x="14" y="54"/>
                  <a:pt x="0" y="17"/>
                  <a:pt x="53" y="0"/>
                </a:cubicBezTo>
                <a:cubicBezTo>
                  <a:pt x="95" y="8"/>
                  <a:pt x="99" y="12"/>
                  <a:pt x="112" y="51"/>
                </a:cubicBezTo>
                <a:cubicBezTo>
                  <a:pt x="117" y="84"/>
                  <a:pt x="124" y="109"/>
                  <a:pt x="134" y="140"/>
                </a:cubicBezTo>
                <a:cubicBezTo>
                  <a:pt x="121" y="195"/>
                  <a:pt x="122" y="154"/>
                  <a:pt x="75" y="169"/>
                </a:cubicBezTo>
                <a:cubicBezTo>
                  <a:pt x="73" y="197"/>
                  <a:pt x="48" y="348"/>
                  <a:pt x="75" y="376"/>
                </a:cubicBezTo>
                <a:cubicBezTo>
                  <a:pt x="91" y="393"/>
                  <a:pt x="119" y="391"/>
                  <a:pt x="141" y="398"/>
                </a:cubicBezTo>
                <a:cubicBezTo>
                  <a:pt x="149" y="401"/>
                  <a:pt x="164" y="406"/>
                  <a:pt x="164" y="406"/>
                </a:cubicBezTo>
                <a:cubicBezTo>
                  <a:pt x="279" y="397"/>
                  <a:pt x="277" y="432"/>
                  <a:pt x="260" y="332"/>
                </a:cubicBezTo>
                <a:cubicBezTo>
                  <a:pt x="259" y="324"/>
                  <a:pt x="257" y="316"/>
                  <a:pt x="252" y="310"/>
                </a:cubicBezTo>
                <a:cubicBezTo>
                  <a:pt x="226" y="279"/>
                  <a:pt x="153" y="283"/>
                  <a:pt x="127" y="280"/>
                </a:cubicBezTo>
                <a:cubicBezTo>
                  <a:pt x="115" y="278"/>
                  <a:pt x="90" y="273"/>
                  <a:pt x="90" y="273"/>
                </a:cubicBezTo>
              </a:path>
            </a:pathLst>
          </a:custGeom>
          <a:solidFill>
            <a:srgbClr val="993300"/>
          </a:solidFill>
          <a:ln w="25400">
            <a:solidFill>
              <a:schemeClr val="tx1"/>
            </a:solidFill>
            <a:round/>
            <a:headEnd/>
            <a:tailEnd/>
          </a:ln>
        </p:spPr>
        <p:txBody>
          <a:bodyPr/>
          <a:lstStyle/>
          <a:p>
            <a:endParaRPr lang="en-US"/>
          </a:p>
        </p:txBody>
      </p:sp>
      <p:sp>
        <p:nvSpPr>
          <p:cNvPr id="61458" name="Freeform 22"/>
          <p:cNvSpPr>
            <a:spLocks/>
          </p:cNvSpPr>
          <p:nvPr/>
        </p:nvSpPr>
        <p:spPr bwMode="auto">
          <a:xfrm>
            <a:off x="4038600" y="4114800"/>
            <a:ext cx="312738" cy="207963"/>
          </a:xfrm>
          <a:custGeom>
            <a:avLst/>
            <a:gdLst>
              <a:gd name="T0" fmla="*/ 0 w 197"/>
              <a:gd name="T1" fmla="*/ 2147483646 h 131"/>
              <a:gd name="T2" fmla="*/ 2147483646 w 197"/>
              <a:gd name="T3" fmla="*/ 2147483646 h 131"/>
              <a:gd name="T4" fmla="*/ 2147483646 w 197"/>
              <a:gd name="T5" fmla="*/ 2147483646 h 131"/>
              <a:gd name="T6" fmla="*/ 2147483646 w 197"/>
              <a:gd name="T7" fmla="*/ 2147483646 h 131"/>
              <a:gd name="T8" fmla="*/ 2147483646 w 197"/>
              <a:gd name="T9" fmla="*/ 2147483646 h 131"/>
              <a:gd name="T10" fmla="*/ 2147483646 w 197"/>
              <a:gd name="T11" fmla="*/ 2147483646 h 131"/>
              <a:gd name="T12" fmla="*/ 2147483646 w 197"/>
              <a:gd name="T13" fmla="*/ 2147483646 h 131"/>
              <a:gd name="T14" fmla="*/ 2147483646 w 197"/>
              <a:gd name="T15" fmla="*/ 2147483646 h 131"/>
              <a:gd name="T16" fmla="*/ 2147483646 w 197"/>
              <a:gd name="T17" fmla="*/ 2147483646 h 131"/>
              <a:gd name="T18" fmla="*/ 2147483646 w 197"/>
              <a:gd name="T19" fmla="*/ 2147483646 h 131"/>
              <a:gd name="T20" fmla="*/ 2147483646 w 197"/>
              <a:gd name="T21" fmla="*/ 2147483646 h 1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
              <a:gd name="T34" fmla="*/ 0 h 131"/>
              <a:gd name="T35" fmla="*/ 197 w 197"/>
              <a:gd name="T36" fmla="*/ 131 h 1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 h="131">
                <a:moveTo>
                  <a:pt x="0" y="112"/>
                </a:moveTo>
                <a:cubicBezTo>
                  <a:pt x="15" y="102"/>
                  <a:pt x="29" y="93"/>
                  <a:pt x="44" y="83"/>
                </a:cubicBezTo>
                <a:cubicBezTo>
                  <a:pt x="51" y="78"/>
                  <a:pt x="66" y="68"/>
                  <a:pt x="66" y="68"/>
                </a:cubicBezTo>
                <a:cubicBezTo>
                  <a:pt x="71" y="61"/>
                  <a:pt x="77" y="54"/>
                  <a:pt x="81" y="46"/>
                </a:cubicBezTo>
                <a:cubicBezTo>
                  <a:pt x="87" y="32"/>
                  <a:pt x="96" y="1"/>
                  <a:pt x="96" y="1"/>
                </a:cubicBezTo>
                <a:cubicBezTo>
                  <a:pt x="125" y="4"/>
                  <a:pt x="156" y="0"/>
                  <a:pt x="184" y="9"/>
                </a:cubicBezTo>
                <a:cubicBezTo>
                  <a:pt x="191" y="11"/>
                  <a:pt x="192" y="23"/>
                  <a:pt x="192" y="31"/>
                </a:cubicBezTo>
                <a:cubicBezTo>
                  <a:pt x="192" y="61"/>
                  <a:pt x="197" y="93"/>
                  <a:pt x="184" y="120"/>
                </a:cubicBezTo>
                <a:cubicBezTo>
                  <a:pt x="179" y="131"/>
                  <a:pt x="159" y="125"/>
                  <a:pt x="147" y="127"/>
                </a:cubicBezTo>
                <a:cubicBezTo>
                  <a:pt x="123" y="125"/>
                  <a:pt x="98" y="125"/>
                  <a:pt x="74" y="120"/>
                </a:cubicBezTo>
                <a:cubicBezTo>
                  <a:pt x="65" y="118"/>
                  <a:pt x="51" y="105"/>
                  <a:pt x="51" y="105"/>
                </a:cubicBezTo>
              </a:path>
            </a:pathLst>
          </a:custGeom>
          <a:solidFill>
            <a:srgbClr val="993300"/>
          </a:solidFill>
          <a:ln w="25400">
            <a:solidFill>
              <a:schemeClr val="tx1"/>
            </a:solidFill>
            <a:round/>
            <a:headEnd/>
            <a:tailEnd/>
          </a:ln>
        </p:spPr>
        <p:txBody>
          <a:bodyPr/>
          <a:lstStyle/>
          <a:p>
            <a:endParaRPr lang="en-US"/>
          </a:p>
        </p:txBody>
      </p:sp>
      <p:sp>
        <p:nvSpPr>
          <p:cNvPr id="61459" name="Freeform 23"/>
          <p:cNvSpPr>
            <a:spLocks/>
          </p:cNvSpPr>
          <p:nvPr/>
        </p:nvSpPr>
        <p:spPr bwMode="auto">
          <a:xfrm>
            <a:off x="1676400" y="3352800"/>
            <a:ext cx="1446213" cy="1260475"/>
          </a:xfrm>
          <a:custGeom>
            <a:avLst/>
            <a:gdLst>
              <a:gd name="T0" fmla="*/ 2147483646 w 911"/>
              <a:gd name="T1" fmla="*/ 2147483646 h 794"/>
              <a:gd name="T2" fmla="*/ 2147483646 w 911"/>
              <a:gd name="T3" fmla="*/ 2147483646 h 794"/>
              <a:gd name="T4" fmla="*/ 2147483646 w 911"/>
              <a:gd name="T5" fmla="*/ 2147483646 h 794"/>
              <a:gd name="T6" fmla="*/ 2147483646 w 911"/>
              <a:gd name="T7" fmla="*/ 2147483646 h 794"/>
              <a:gd name="T8" fmla="*/ 2147483646 w 911"/>
              <a:gd name="T9" fmla="*/ 2147483646 h 794"/>
              <a:gd name="T10" fmla="*/ 2147483646 w 911"/>
              <a:gd name="T11" fmla="*/ 2147483646 h 794"/>
              <a:gd name="T12" fmla="*/ 2147483646 w 911"/>
              <a:gd name="T13" fmla="*/ 2147483646 h 794"/>
              <a:gd name="T14" fmla="*/ 2147483646 w 911"/>
              <a:gd name="T15" fmla="*/ 2147483646 h 794"/>
              <a:gd name="T16" fmla="*/ 2147483646 w 911"/>
              <a:gd name="T17" fmla="*/ 2147483646 h 794"/>
              <a:gd name="T18" fmla="*/ 2147483646 w 911"/>
              <a:gd name="T19" fmla="*/ 2147483646 h 794"/>
              <a:gd name="T20" fmla="*/ 2147483646 w 911"/>
              <a:gd name="T21" fmla="*/ 2147483646 h 794"/>
              <a:gd name="T22" fmla="*/ 2147483646 w 911"/>
              <a:gd name="T23" fmla="*/ 2147483646 h 794"/>
              <a:gd name="T24" fmla="*/ 2147483646 w 911"/>
              <a:gd name="T25" fmla="*/ 2147483646 h 794"/>
              <a:gd name="T26" fmla="*/ 2147483646 w 911"/>
              <a:gd name="T27" fmla="*/ 2147483646 h 794"/>
              <a:gd name="T28" fmla="*/ 2147483646 w 911"/>
              <a:gd name="T29" fmla="*/ 2147483646 h 794"/>
              <a:gd name="T30" fmla="*/ 2147483646 w 911"/>
              <a:gd name="T31" fmla="*/ 2147483646 h 794"/>
              <a:gd name="T32" fmla="*/ 2147483646 w 911"/>
              <a:gd name="T33" fmla="*/ 2147483646 h 794"/>
              <a:gd name="T34" fmla="*/ 2147483646 w 911"/>
              <a:gd name="T35" fmla="*/ 2147483646 h 794"/>
              <a:gd name="T36" fmla="*/ 2147483646 w 911"/>
              <a:gd name="T37" fmla="*/ 2147483646 h 794"/>
              <a:gd name="T38" fmla="*/ 2147483646 w 911"/>
              <a:gd name="T39" fmla="*/ 2147483646 h 794"/>
              <a:gd name="T40" fmla="*/ 2147483646 w 911"/>
              <a:gd name="T41" fmla="*/ 2147483646 h 794"/>
              <a:gd name="T42" fmla="*/ 2147483646 w 911"/>
              <a:gd name="T43" fmla="*/ 2147483646 h 794"/>
              <a:gd name="T44" fmla="*/ 2147483646 w 911"/>
              <a:gd name="T45" fmla="*/ 2147483646 h 794"/>
              <a:gd name="T46" fmla="*/ 2147483646 w 911"/>
              <a:gd name="T47" fmla="*/ 2147483646 h 794"/>
              <a:gd name="T48" fmla="*/ 2147483646 w 911"/>
              <a:gd name="T49" fmla="*/ 2147483646 h 7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1"/>
              <a:gd name="T76" fmla="*/ 0 h 794"/>
              <a:gd name="T77" fmla="*/ 911 w 911"/>
              <a:gd name="T78" fmla="*/ 794 h 7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1" h="794">
                <a:moveTo>
                  <a:pt x="615" y="77"/>
                </a:moveTo>
                <a:cubicBezTo>
                  <a:pt x="598" y="51"/>
                  <a:pt x="585" y="42"/>
                  <a:pt x="556" y="33"/>
                </a:cubicBezTo>
                <a:cubicBezTo>
                  <a:pt x="458" y="36"/>
                  <a:pt x="347" y="0"/>
                  <a:pt x="261" y="48"/>
                </a:cubicBezTo>
                <a:cubicBezTo>
                  <a:pt x="246" y="57"/>
                  <a:pt x="234" y="71"/>
                  <a:pt x="217" y="77"/>
                </a:cubicBezTo>
                <a:cubicBezTo>
                  <a:pt x="209" y="80"/>
                  <a:pt x="201" y="81"/>
                  <a:pt x="194" y="85"/>
                </a:cubicBezTo>
                <a:cubicBezTo>
                  <a:pt x="179" y="93"/>
                  <a:pt x="165" y="104"/>
                  <a:pt x="150" y="114"/>
                </a:cubicBezTo>
                <a:cubicBezTo>
                  <a:pt x="143" y="119"/>
                  <a:pt x="128" y="129"/>
                  <a:pt x="128" y="129"/>
                </a:cubicBezTo>
                <a:cubicBezTo>
                  <a:pt x="111" y="154"/>
                  <a:pt x="94" y="171"/>
                  <a:pt x="69" y="188"/>
                </a:cubicBezTo>
                <a:cubicBezTo>
                  <a:pt x="55" y="246"/>
                  <a:pt x="72" y="193"/>
                  <a:pt x="47" y="240"/>
                </a:cubicBezTo>
                <a:cubicBezTo>
                  <a:pt x="32" y="269"/>
                  <a:pt x="25" y="304"/>
                  <a:pt x="17" y="336"/>
                </a:cubicBezTo>
                <a:cubicBezTo>
                  <a:pt x="21" y="435"/>
                  <a:pt x="0" y="488"/>
                  <a:pt x="47" y="557"/>
                </a:cubicBezTo>
                <a:cubicBezTo>
                  <a:pt x="59" y="595"/>
                  <a:pt x="82" y="617"/>
                  <a:pt x="106" y="646"/>
                </a:cubicBezTo>
                <a:cubicBezTo>
                  <a:pt x="122" y="666"/>
                  <a:pt x="138" y="696"/>
                  <a:pt x="158" y="712"/>
                </a:cubicBezTo>
                <a:cubicBezTo>
                  <a:pt x="161" y="714"/>
                  <a:pt x="199" y="726"/>
                  <a:pt x="202" y="727"/>
                </a:cubicBezTo>
                <a:cubicBezTo>
                  <a:pt x="250" y="760"/>
                  <a:pt x="309" y="774"/>
                  <a:pt x="364" y="794"/>
                </a:cubicBezTo>
                <a:cubicBezTo>
                  <a:pt x="443" y="791"/>
                  <a:pt x="522" y="791"/>
                  <a:pt x="601" y="786"/>
                </a:cubicBezTo>
                <a:cubicBezTo>
                  <a:pt x="634" y="784"/>
                  <a:pt x="657" y="752"/>
                  <a:pt x="689" y="742"/>
                </a:cubicBezTo>
                <a:cubicBezTo>
                  <a:pt x="713" y="726"/>
                  <a:pt x="724" y="706"/>
                  <a:pt x="748" y="690"/>
                </a:cubicBezTo>
                <a:cubicBezTo>
                  <a:pt x="759" y="661"/>
                  <a:pt x="775" y="648"/>
                  <a:pt x="800" y="631"/>
                </a:cubicBezTo>
                <a:cubicBezTo>
                  <a:pt x="826" y="593"/>
                  <a:pt x="859" y="561"/>
                  <a:pt x="881" y="520"/>
                </a:cubicBezTo>
                <a:cubicBezTo>
                  <a:pt x="895" y="493"/>
                  <a:pt x="901" y="461"/>
                  <a:pt x="911" y="432"/>
                </a:cubicBezTo>
                <a:cubicBezTo>
                  <a:pt x="905" y="359"/>
                  <a:pt x="904" y="325"/>
                  <a:pt x="866" y="269"/>
                </a:cubicBezTo>
                <a:cubicBezTo>
                  <a:pt x="841" y="192"/>
                  <a:pt x="793" y="156"/>
                  <a:pt x="719" y="136"/>
                </a:cubicBezTo>
                <a:cubicBezTo>
                  <a:pt x="694" y="120"/>
                  <a:pt x="688" y="101"/>
                  <a:pt x="660" y="92"/>
                </a:cubicBezTo>
                <a:cubicBezTo>
                  <a:pt x="632" y="73"/>
                  <a:pt x="647" y="77"/>
                  <a:pt x="615" y="77"/>
                </a:cubicBezTo>
                <a:close/>
              </a:path>
            </a:pathLst>
          </a:custGeom>
          <a:solidFill>
            <a:schemeClr val="bg2"/>
          </a:solidFill>
          <a:ln w="9525">
            <a:solidFill>
              <a:schemeClr val="tx1"/>
            </a:solidFill>
            <a:round/>
            <a:headEnd/>
            <a:tailEnd/>
          </a:ln>
        </p:spPr>
        <p:txBody>
          <a:bodyPr/>
          <a:lstStyle/>
          <a:p>
            <a:endParaRPr lang="en-US"/>
          </a:p>
        </p:txBody>
      </p:sp>
      <p:sp>
        <p:nvSpPr>
          <p:cNvPr id="61460" name="Freeform 24"/>
          <p:cNvSpPr>
            <a:spLocks/>
          </p:cNvSpPr>
          <p:nvPr/>
        </p:nvSpPr>
        <p:spPr bwMode="auto">
          <a:xfrm>
            <a:off x="1981200" y="3657600"/>
            <a:ext cx="827088" cy="635000"/>
          </a:xfrm>
          <a:custGeom>
            <a:avLst/>
            <a:gdLst>
              <a:gd name="T0" fmla="*/ 2147483646 w 521"/>
              <a:gd name="T1" fmla="*/ 2147483646 h 400"/>
              <a:gd name="T2" fmla="*/ 2147483646 w 521"/>
              <a:gd name="T3" fmla="*/ 2147483646 h 400"/>
              <a:gd name="T4" fmla="*/ 2147483646 w 521"/>
              <a:gd name="T5" fmla="*/ 2147483646 h 400"/>
              <a:gd name="T6" fmla="*/ 2147483646 w 521"/>
              <a:gd name="T7" fmla="*/ 2147483646 h 400"/>
              <a:gd name="T8" fmla="*/ 2147483646 w 521"/>
              <a:gd name="T9" fmla="*/ 2147483646 h 400"/>
              <a:gd name="T10" fmla="*/ 2147483646 w 521"/>
              <a:gd name="T11" fmla="*/ 0 h 400"/>
              <a:gd name="T12" fmla="*/ 2147483646 w 521"/>
              <a:gd name="T13" fmla="*/ 2147483646 h 400"/>
              <a:gd name="T14" fmla="*/ 2147483646 w 521"/>
              <a:gd name="T15" fmla="*/ 2147483646 h 400"/>
              <a:gd name="T16" fmla="*/ 2147483646 w 521"/>
              <a:gd name="T17" fmla="*/ 2147483646 h 400"/>
              <a:gd name="T18" fmla="*/ 2147483646 w 521"/>
              <a:gd name="T19" fmla="*/ 2147483646 h 400"/>
              <a:gd name="T20" fmla="*/ 2147483646 w 521"/>
              <a:gd name="T21" fmla="*/ 2147483646 h 400"/>
              <a:gd name="T22" fmla="*/ 2147483646 w 521"/>
              <a:gd name="T23" fmla="*/ 2147483646 h 400"/>
              <a:gd name="T24" fmla="*/ 2147483646 w 521"/>
              <a:gd name="T25" fmla="*/ 2147483646 h 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1"/>
              <a:gd name="T40" fmla="*/ 0 h 400"/>
              <a:gd name="T41" fmla="*/ 521 w 521"/>
              <a:gd name="T42" fmla="*/ 400 h 4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1" h="400">
                <a:moveTo>
                  <a:pt x="75" y="221"/>
                </a:moveTo>
                <a:cubicBezTo>
                  <a:pt x="55" y="219"/>
                  <a:pt x="34" y="222"/>
                  <a:pt x="16" y="214"/>
                </a:cubicBezTo>
                <a:cubicBezTo>
                  <a:pt x="0" y="207"/>
                  <a:pt x="12" y="167"/>
                  <a:pt x="16" y="162"/>
                </a:cubicBezTo>
                <a:cubicBezTo>
                  <a:pt x="21" y="156"/>
                  <a:pt x="31" y="157"/>
                  <a:pt x="38" y="155"/>
                </a:cubicBezTo>
                <a:cubicBezTo>
                  <a:pt x="64" y="117"/>
                  <a:pt x="57" y="62"/>
                  <a:pt x="90" y="29"/>
                </a:cubicBezTo>
                <a:cubicBezTo>
                  <a:pt x="107" y="12"/>
                  <a:pt x="134" y="7"/>
                  <a:pt x="156" y="0"/>
                </a:cubicBezTo>
                <a:cubicBezTo>
                  <a:pt x="296" y="8"/>
                  <a:pt x="249" y="5"/>
                  <a:pt x="341" y="37"/>
                </a:cubicBezTo>
                <a:cubicBezTo>
                  <a:pt x="363" y="59"/>
                  <a:pt x="378" y="72"/>
                  <a:pt x="407" y="81"/>
                </a:cubicBezTo>
                <a:cubicBezTo>
                  <a:pt x="467" y="124"/>
                  <a:pt x="444" y="103"/>
                  <a:pt x="481" y="140"/>
                </a:cubicBezTo>
                <a:cubicBezTo>
                  <a:pt x="521" y="267"/>
                  <a:pt x="489" y="359"/>
                  <a:pt x="378" y="399"/>
                </a:cubicBezTo>
                <a:cubicBezTo>
                  <a:pt x="363" y="396"/>
                  <a:pt x="345" y="400"/>
                  <a:pt x="333" y="391"/>
                </a:cubicBezTo>
                <a:cubicBezTo>
                  <a:pt x="312" y="376"/>
                  <a:pt x="278" y="304"/>
                  <a:pt x="252" y="281"/>
                </a:cubicBezTo>
                <a:cubicBezTo>
                  <a:pt x="205" y="239"/>
                  <a:pt x="138" y="206"/>
                  <a:pt x="75" y="221"/>
                </a:cubicBezTo>
                <a:close/>
              </a:path>
            </a:pathLst>
          </a:custGeom>
          <a:solidFill>
            <a:srgbClr val="993300"/>
          </a:solidFill>
          <a:ln w="25400">
            <a:solidFill>
              <a:schemeClr val="tx1"/>
            </a:solidFill>
            <a:round/>
            <a:headEnd/>
            <a:tailEnd/>
          </a:ln>
        </p:spPr>
        <p:txBody>
          <a:bodyPr/>
          <a:lstStyle/>
          <a:p>
            <a:endParaRPr lang="en-US"/>
          </a:p>
        </p:txBody>
      </p:sp>
      <p:sp>
        <p:nvSpPr>
          <p:cNvPr id="61461" name="Text Box 28"/>
          <p:cNvSpPr txBox="1">
            <a:spLocks noChangeArrowheads="1"/>
          </p:cNvSpPr>
          <p:nvPr/>
        </p:nvSpPr>
        <p:spPr bwMode="auto">
          <a:xfrm>
            <a:off x="2498725" y="2971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1462" name="Text Box 31"/>
          <p:cNvSpPr txBox="1">
            <a:spLocks noChangeArrowheads="1"/>
          </p:cNvSpPr>
          <p:nvPr/>
        </p:nvSpPr>
        <p:spPr bwMode="auto">
          <a:xfrm>
            <a:off x="689642" y="4631206"/>
            <a:ext cx="8534400" cy="1477963"/>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mn-lt"/>
              </a:rPr>
              <a:t>antibodies bind </a:t>
            </a:r>
            <a:r>
              <a:rPr lang="en-US" altLang="en-US" sz="1800" i="1" dirty="0">
                <a:latin typeface="+mn-lt"/>
              </a:rPr>
              <a:t>diffusely</a:t>
            </a:r>
            <a:r>
              <a:rPr lang="en-US" altLang="en-US" sz="1800" dirty="0">
                <a:latin typeface="+mn-lt"/>
              </a:rPr>
              <a:t> along the glomerular basement membrane:</a:t>
            </a:r>
          </a:p>
          <a:p>
            <a:pPr marL="285750" indent="-285750">
              <a:spcBef>
                <a:spcPct val="0"/>
              </a:spcBef>
            </a:pPr>
            <a:r>
              <a:rPr lang="en-US" altLang="en-US" sz="1800" dirty="0">
                <a:latin typeface="+mn-lt"/>
              </a:rPr>
              <a:t> linear stain for IgG (antibody) = damage along the </a:t>
            </a:r>
            <a:r>
              <a:rPr lang="en-US" altLang="en-US" sz="1800" i="1" dirty="0">
                <a:latin typeface="+mn-lt"/>
              </a:rPr>
              <a:t>entire</a:t>
            </a:r>
            <a:r>
              <a:rPr lang="en-US" altLang="en-US" sz="1800" dirty="0">
                <a:latin typeface="+mn-lt"/>
              </a:rPr>
              <a:t> length</a:t>
            </a:r>
          </a:p>
          <a:p>
            <a:pPr marL="285750" indent="-285750">
              <a:spcBef>
                <a:spcPct val="0"/>
              </a:spcBef>
            </a:pPr>
            <a:r>
              <a:rPr lang="en-US" altLang="en-US" sz="1800" dirty="0">
                <a:latin typeface="+mn-lt"/>
              </a:rPr>
              <a:t> severe damage to the GBM with multiple areas of necrosis - “sieve-like” effect with big holes big leaking </a:t>
            </a:r>
            <a:r>
              <a:rPr lang="en-US" altLang="en-US" sz="1800" i="1" dirty="0">
                <a:latin typeface="+mn-lt"/>
              </a:rPr>
              <a:t>large</a:t>
            </a:r>
            <a:r>
              <a:rPr lang="en-US" altLang="en-US" sz="1800" dirty="0">
                <a:latin typeface="+mn-lt"/>
              </a:rPr>
              <a:t> number of RBCs with </a:t>
            </a:r>
            <a:r>
              <a:rPr lang="en-US" altLang="en-US" sz="1800" dirty="0">
                <a:solidFill>
                  <a:srgbClr val="FF0000"/>
                </a:solidFill>
                <a:latin typeface="+mn-lt"/>
              </a:rPr>
              <a:t>GROSS hematuria</a:t>
            </a:r>
          </a:p>
          <a:p>
            <a:pPr>
              <a:spcBef>
                <a:spcPct val="0"/>
              </a:spcBef>
              <a:buFontTx/>
              <a:buNone/>
            </a:pPr>
            <a:r>
              <a:rPr lang="en-US" altLang="en-US" sz="1800" dirty="0">
                <a:latin typeface="+mn-lt"/>
              </a:rPr>
              <a:t>Human disease: anti-glomerular basement membrane antibody disease</a:t>
            </a:r>
          </a:p>
        </p:txBody>
      </p:sp>
      <p:pic>
        <p:nvPicPr>
          <p:cNvPr id="61463" name="Picture 33" descr="MJ0003_swiss_cheese_cuff_copper_350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3875" y="2708674"/>
            <a:ext cx="173355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64" name="Group 34"/>
          <p:cNvGrpSpPr>
            <a:grpSpLocks noChangeAspect="1"/>
          </p:cNvGrpSpPr>
          <p:nvPr/>
        </p:nvGrpSpPr>
        <p:grpSpPr bwMode="auto">
          <a:xfrm>
            <a:off x="9477375" y="3614738"/>
            <a:ext cx="228600" cy="214312"/>
            <a:chOff x="401" y="643"/>
            <a:chExt cx="2921" cy="2738"/>
          </a:xfrm>
        </p:grpSpPr>
        <p:sp>
          <p:nvSpPr>
            <p:cNvPr id="61514" name="Oval 35"/>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1515" name="Oval 36"/>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1516" name="Oval 37"/>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61465" name="Group 38"/>
          <p:cNvGrpSpPr>
            <a:grpSpLocks noChangeAspect="1"/>
          </p:cNvGrpSpPr>
          <p:nvPr/>
        </p:nvGrpSpPr>
        <p:grpSpPr bwMode="auto">
          <a:xfrm>
            <a:off x="9539288" y="3851275"/>
            <a:ext cx="228600" cy="214313"/>
            <a:chOff x="401" y="643"/>
            <a:chExt cx="2921" cy="2738"/>
          </a:xfrm>
        </p:grpSpPr>
        <p:sp>
          <p:nvSpPr>
            <p:cNvPr id="61511" name="Oval 39"/>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1512" name="Oval 40"/>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1513" name="Oval 41"/>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61466" name="Group 42"/>
          <p:cNvGrpSpPr>
            <a:grpSpLocks noChangeAspect="1"/>
          </p:cNvGrpSpPr>
          <p:nvPr/>
        </p:nvGrpSpPr>
        <p:grpSpPr bwMode="auto">
          <a:xfrm>
            <a:off x="9550400" y="3714750"/>
            <a:ext cx="228600" cy="214313"/>
            <a:chOff x="401" y="643"/>
            <a:chExt cx="2921" cy="2738"/>
          </a:xfrm>
        </p:grpSpPr>
        <p:sp>
          <p:nvSpPr>
            <p:cNvPr id="61508" name="Oval 43"/>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1509" name="Oval 44"/>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1510" name="Oval 45"/>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61467" name="Group 46"/>
          <p:cNvGrpSpPr>
            <a:grpSpLocks noChangeAspect="1"/>
          </p:cNvGrpSpPr>
          <p:nvPr/>
        </p:nvGrpSpPr>
        <p:grpSpPr bwMode="auto">
          <a:xfrm>
            <a:off x="9591675" y="3536950"/>
            <a:ext cx="228600" cy="214313"/>
            <a:chOff x="401" y="643"/>
            <a:chExt cx="2921" cy="2738"/>
          </a:xfrm>
        </p:grpSpPr>
        <p:sp>
          <p:nvSpPr>
            <p:cNvPr id="61505" name="Oval 47"/>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1506" name="Oval 48"/>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1507" name="Oval 49"/>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pic>
        <p:nvPicPr>
          <p:cNvPr id="61468" name="Picture 30" descr="#6-300"/>
          <p:cNvPicPr>
            <a:picLocks noChangeAspect="1" noChangeArrowheads="1"/>
          </p:cNvPicPr>
          <p:nvPr/>
        </p:nvPicPr>
        <p:blipFill>
          <a:blip r:embed="rId5" cstate="print">
            <a:extLst>
              <a:ext uri="{28A0092B-C50C-407E-A947-70E740481C1C}">
                <a14:useLocalDpi xmlns:a14="http://schemas.microsoft.com/office/drawing/2010/main" val="0"/>
              </a:ext>
            </a:extLst>
          </a:blip>
          <a:srcRect l="15480" t="7779" r="21672" b="10371"/>
          <a:stretch>
            <a:fillRect/>
          </a:stretch>
        </p:blipFill>
        <p:spPr bwMode="auto">
          <a:xfrm>
            <a:off x="9611715" y="570425"/>
            <a:ext cx="1766888" cy="22193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1469" name="TextBox 1"/>
          <p:cNvSpPr txBox="1">
            <a:spLocks noChangeArrowheads="1"/>
          </p:cNvSpPr>
          <p:nvPr/>
        </p:nvSpPr>
        <p:spPr bwMode="auto">
          <a:xfrm>
            <a:off x="1600200" y="304800"/>
            <a:ext cx="725743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latin typeface="+mn-lt"/>
              </a:rPr>
              <a:t>antibodies against antigens </a:t>
            </a:r>
            <a:r>
              <a:rPr lang="en-US" altLang="en-US" sz="2000" b="1" u="sng" dirty="0">
                <a:latin typeface="+mn-lt"/>
              </a:rPr>
              <a:t>within</a:t>
            </a:r>
            <a:r>
              <a:rPr lang="en-US" altLang="en-US" sz="2000" dirty="0">
                <a:latin typeface="+mn-lt"/>
              </a:rPr>
              <a:t> </a:t>
            </a:r>
            <a:r>
              <a:rPr lang="en-US" altLang="en-US" sz="2000" u="sng" dirty="0">
                <a:latin typeface="+mn-lt"/>
              </a:rPr>
              <a:t>glomerular basement membrane</a:t>
            </a:r>
          </a:p>
          <a:p>
            <a:pPr>
              <a:spcBef>
                <a:spcPct val="0"/>
              </a:spcBef>
              <a:buFontTx/>
              <a:buNone/>
            </a:pPr>
            <a:endParaRPr lang="en-US" altLang="en-US" sz="1800" dirty="0"/>
          </a:p>
        </p:txBody>
      </p:sp>
      <p:grpSp>
        <p:nvGrpSpPr>
          <p:cNvPr id="61471" name="Group 6"/>
          <p:cNvGrpSpPr>
            <a:grpSpLocks noChangeAspect="1"/>
          </p:cNvGrpSpPr>
          <p:nvPr/>
        </p:nvGrpSpPr>
        <p:grpSpPr bwMode="auto">
          <a:xfrm>
            <a:off x="2754313" y="2852738"/>
            <a:ext cx="433387" cy="415925"/>
            <a:chOff x="1380" y="723"/>
            <a:chExt cx="2999" cy="2877"/>
          </a:xfrm>
        </p:grpSpPr>
        <p:grpSp>
          <p:nvGrpSpPr>
            <p:cNvPr id="61495" name="Group 7"/>
            <p:cNvGrpSpPr>
              <a:grpSpLocks noChangeAspect="1"/>
            </p:cNvGrpSpPr>
            <p:nvPr/>
          </p:nvGrpSpPr>
          <p:grpSpPr bwMode="auto">
            <a:xfrm>
              <a:off x="2928" y="723"/>
              <a:ext cx="1451" cy="2877"/>
              <a:chOff x="1977" y="1384"/>
              <a:chExt cx="827" cy="1640"/>
            </a:xfrm>
          </p:grpSpPr>
          <p:sp>
            <p:nvSpPr>
              <p:cNvPr id="61501" name="Freeform 8"/>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61502" name="Freeform 9"/>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61503" name="Line 10"/>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04" name="Line 11"/>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496" name="Group 12"/>
            <p:cNvGrpSpPr>
              <a:grpSpLocks noChangeAspect="1"/>
            </p:cNvGrpSpPr>
            <p:nvPr/>
          </p:nvGrpSpPr>
          <p:grpSpPr bwMode="auto">
            <a:xfrm flipH="1">
              <a:off x="1380" y="723"/>
              <a:ext cx="1451" cy="2877"/>
              <a:chOff x="1977" y="1384"/>
              <a:chExt cx="827" cy="1640"/>
            </a:xfrm>
          </p:grpSpPr>
          <p:sp>
            <p:nvSpPr>
              <p:cNvPr id="61497" name="Freeform 13"/>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61498" name="Freeform 14"/>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61499" name="Line 15"/>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00" name="Line 16"/>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61472" name="Group 6"/>
          <p:cNvGrpSpPr>
            <a:grpSpLocks noChangeAspect="1"/>
          </p:cNvGrpSpPr>
          <p:nvPr/>
        </p:nvGrpSpPr>
        <p:grpSpPr bwMode="auto">
          <a:xfrm>
            <a:off x="4703763" y="2919413"/>
            <a:ext cx="436562" cy="419100"/>
            <a:chOff x="1380" y="723"/>
            <a:chExt cx="2999" cy="2877"/>
          </a:xfrm>
        </p:grpSpPr>
        <p:grpSp>
          <p:nvGrpSpPr>
            <p:cNvPr id="61485" name="Group 7"/>
            <p:cNvGrpSpPr>
              <a:grpSpLocks noChangeAspect="1"/>
            </p:cNvGrpSpPr>
            <p:nvPr/>
          </p:nvGrpSpPr>
          <p:grpSpPr bwMode="auto">
            <a:xfrm>
              <a:off x="2928" y="723"/>
              <a:ext cx="1451" cy="2877"/>
              <a:chOff x="1977" y="1384"/>
              <a:chExt cx="827" cy="1640"/>
            </a:xfrm>
          </p:grpSpPr>
          <p:sp>
            <p:nvSpPr>
              <p:cNvPr id="61491" name="Freeform 8"/>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61492" name="Freeform 9"/>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61493" name="Line 10"/>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94" name="Line 11"/>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486" name="Group 12"/>
            <p:cNvGrpSpPr>
              <a:grpSpLocks noChangeAspect="1"/>
            </p:cNvGrpSpPr>
            <p:nvPr/>
          </p:nvGrpSpPr>
          <p:grpSpPr bwMode="auto">
            <a:xfrm flipH="1">
              <a:off x="1380" y="723"/>
              <a:ext cx="1451" cy="2877"/>
              <a:chOff x="1977" y="1384"/>
              <a:chExt cx="827" cy="1640"/>
            </a:xfrm>
          </p:grpSpPr>
          <p:sp>
            <p:nvSpPr>
              <p:cNvPr id="61487" name="Freeform 13"/>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61488" name="Freeform 14"/>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61489" name="Line 15"/>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90" name="Line 16"/>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61473" name="Group 6"/>
          <p:cNvGrpSpPr>
            <a:grpSpLocks noChangeAspect="1"/>
          </p:cNvGrpSpPr>
          <p:nvPr/>
        </p:nvGrpSpPr>
        <p:grpSpPr bwMode="auto">
          <a:xfrm>
            <a:off x="6483350" y="2919413"/>
            <a:ext cx="476250" cy="457200"/>
            <a:chOff x="1380" y="723"/>
            <a:chExt cx="2999" cy="2877"/>
          </a:xfrm>
        </p:grpSpPr>
        <p:grpSp>
          <p:nvGrpSpPr>
            <p:cNvPr id="61475" name="Group 7"/>
            <p:cNvGrpSpPr>
              <a:grpSpLocks noChangeAspect="1"/>
            </p:cNvGrpSpPr>
            <p:nvPr/>
          </p:nvGrpSpPr>
          <p:grpSpPr bwMode="auto">
            <a:xfrm>
              <a:off x="2928" y="723"/>
              <a:ext cx="1451" cy="2877"/>
              <a:chOff x="1977" y="1384"/>
              <a:chExt cx="827" cy="1640"/>
            </a:xfrm>
          </p:grpSpPr>
          <p:sp>
            <p:nvSpPr>
              <p:cNvPr id="61481" name="Freeform 8"/>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61482" name="Freeform 9"/>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61483" name="Line 10"/>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84" name="Line 11"/>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476" name="Group 12"/>
            <p:cNvGrpSpPr>
              <a:grpSpLocks noChangeAspect="1"/>
            </p:cNvGrpSpPr>
            <p:nvPr/>
          </p:nvGrpSpPr>
          <p:grpSpPr bwMode="auto">
            <a:xfrm flipH="1">
              <a:off x="1380" y="723"/>
              <a:ext cx="1451" cy="2877"/>
              <a:chOff x="1977" y="1384"/>
              <a:chExt cx="827" cy="1640"/>
            </a:xfrm>
          </p:grpSpPr>
          <p:sp>
            <p:nvSpPr>
              <p:cNvPr id="61477" name="Freeform 13"/>
              <p:cNvSpPr>
                <a:spLocks noChangeAspect="1"/>
              </p:cNvSpPr>
              <p:nvPr/>
            </p:nvSpPr>
            <p:spPr bwMode="auto">
              <a:xfrm>
                <a:off x="1977" y="1384"/>
                <a:ext cx="454" cy="1640"/>
              </a:xfrm>
              <a:custGeom>
                <a:avLst/>
                <a:gdLst>
                  <a:gd name="T0" fmla="*/ 0 w 340"/>
                  <a:gd name="T1" fmla="*/ 12087 h 1230"/>
                  <a:gd name="T2" fmla="*/ 0 w 340"/>
                  <a:gd name="T3" fmla="*/ 5461 h 1230"/>
                  <a:gd name="T4" fmla="*/ 64 w 340"/>
                  <a:gd name="T5" fmla="*/ 5397 h 1230"/>
                  <a:gd name="T6" fmla="*/ 2862 w 340"/>
                  <a:gd name="T7" fmla="*/ 2645 h 1230"/>
                  <a:gd name="T8" fmla="*/ 2862 w 340"/>
                  <a:gd name="T9" fmla="*/ 2645 h 1230"/>
                  <a:gd name="T10" fmla="*/ 2590 w 340"/>
                  <a:gd name="T11" fmla="*/ 1500 h 1230"/>
                  <a:gd name="T12" fmla="*/ 2590 w 340"/>
                  <a:gd name="T13" fmla="*/ 1500 h 1230"/>
                  <a:gd name="T14" fmla="*/ 3031 w 340"/>
                  <a:gd name="T15" fmla="*/ 116 h 1230"/>
                  <a:gd name="T16" fmla="*/ 3031 w 340"/>
                  <a:gd name="T17" fmla="*/ 116 h 1230"/>
                  <a:gd name="T18" fmla="*/ 3317 w 340"/>
                  <a:gd name="T19" fmla="*/ 64 h 1230"/>
                  <a:gd name="T20" fmla="*/ 3317 w 340"/>
                  <a:gd name="T21" fmla="*/ 64 h 1230"/>
                  <a:gd name="T22" fmla="*/ 3378 w 340"/>
                  <a:gd name="T23" fmla="*/ 332 h 1230"/>
                  <a:gd name="T24" fmla="*/ 3378 w 340"/>
                  <a:gd name="T25" fmla="*/ 332 h 1230"/>
                  <a:gd name="T26" fmla="*/ 2988 w 340"/>
                  <a:gd name="T27" fmla="*/ 1500 h 1230"/>
                  <a:gd name="T28" fmla="*/ 2988 w 340"/>
                  <a:gd name="T29" fmla="*/ 1500 h 1230"/>
                  <a:gd name="T30" fmla="*/ 3287 w 340"/>
                  <a:gd name="T31" fmla="*/ 2608 h 1230"/>
                  <a:gd name="T32" fmla="*/ 3287 w 340"/>
                  <a:gd name="T33" fmla="*/ 2608 h 1230"/>
                  <a:gd name="T34" fmla="*/ 3338 w 340"/>
                  <a:gd name="T35" fmla="*/ 2729 h 1230"/>
                  <a:gd name="T36" fmla="*/ 3245 w 340"/>
                  <a:gd name="T37" fmla="*/ 2828 h 1230"/>
                  <a:gd name="T38" fmla="*/ 405 w 340"/>
                  <a:gd name="T39" fmla="*/ 5633 h 1230"/>
                  <a:gd name="T40" fmla="*/ 405 w 340"/>
                  <a:gd name="T41" fmla="*/ 5633 h 1230"/>
                  <a:gd name="T42" fmla="*/ 405 w 340"/>
                  <a:gd name="T43" fmla="*/ 12087 h 1230"/>
                  <a:gd name="T44" fmla="*/ 405 w 340"/>
                  <a:gd name="T45" fmla="*/ 12087 h 1230"/>
                  <a:gd name="T46" fmla="*/ 203 w 340"/>
                  <a:gd name="T47" fmla="*/ 12288 h 1230"/>
                  <a:gd name="T48" fmla="*/ 203 w 340"/>
                  <a:gd name="T49" fmla="*/ 12288 h 1230"/>
                  <a:gd name="T50" fmla="*/ 0 w 340"/>
                  <a:gd name="T51" fmla="*/ 12087 h 12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0" h="1230">
                    <a:moveTo>
                      <a:pt x="0" y="1210"/>
                    </a:moveTo>
                    <a:cubicBezTo>
                      <a:pt x="0" y="547"/>
                      <a:pt x="0" y="547"/>
                      <a:pt x="0" y="547"/>
                    </a:cubicBezTo>
                    <a:cubicBezTo>
                      <a:pt x="6" y="541"/>
                      <a:pt x="6" y="541"/>
                      <a:pt x="6" y="541"/>
                    </a:cubicBezTo>
                    <a:cubicBezTo>
                      <a:pt x="6" y="541"/>
                      <a:pt x="195" y="352"/>
                      <a:pt x="283" y="265"/>
                    </a:cubicBezTo>
                    <a:cubicBezTo>
                      <a:pt x="283" y="265"/>
                      <a:pt x="283" y="265"/>
                      <a:pt x="283" y="265"/>
                    </a:cubicBezTo>
                    <a:cubicBezTo>
                      <a:pt x="265" y="223"/>
                      <a:pt x="256" y="186"/>
                      <a:pt x="256" y="150"/>
                    </a:cubicBezTo>
                    <a:cubicBezTo>
                      <a:pt x="256" y="150"/>
                      <a:pt x="256" y="150"/>
                      <a:pt x="256" y="150"/>
                    </a:cubicBezTo>
                    <a:cubicBezTo>
                      <a:pt x="256" y="103"/>
                      <a:pt x="272" y="59"/>
                      <a:pt x="300" y="12"/>
                    </a:cubicBezTo>
                    <a:cubicBezTo>
                      <a:pt x="300" y="12"/>
                      <a:pt x="300" y="12"/>
                      <a:pt x="300" y="12"/>
                    </a:cubicBezTo>
                    <a:cubicBezTo>
                      <a:pt x="306" y="3"/>
                      <a:pt x="318" y="0"/>
                      <a:pt x="328" y="6"/>
                    </a:cubicBezTo>
                    <a:cubicBezTo>
                      <a:pt x="328" y="6"/>
                      <a:pt x="328" y="6"/>
                      <a:pt x="328" y="6"/>
                    </a:cubicBezTo>
                    <a:cubicBezTo>
                      <a:pt x="337" y="11"/>
                      <a:pt x="340" y="24"/>
                      <a:pt x="334" y="33"/>
                    </a:cubicBezTo>
                    <a:cubicBezTo>
                      <a:pt x="334" y="33"/>
                      <a:pt x="334" y="33"/>
                      <a:pt x="334" y="33"/>
                    </a:cubicBezTo>
                    <a:cubicBezTo>
                      <a:pt x="308" y="77"/>
                      <a:pt x="296" y="112"/>
                      <a:pt x="296" y="150"/>
                    </a:cubicBezTo>
                    <a:cubicBezTo>
                      <a:pt x="296" y="150"/>
                      <a:pt x="296" y="150"/>
                      <a:pt x="296" y="150"/>
                    </a:cubicBezTo>
                    <a:cubicBezTo>
                      <a:pt x="296" y="183"/>
                      <a:pt x="305" y="218"/>
                      <a:pt x="325" y="261"/>
                    </a:cubicBezTo>
                    <a:cubicBezTo>
                      <a:pt x="325" y="261"/>
                      <a:pt x="325" y="261"/>
                      <a:pt x="325" y="261"/>
                    </a:cubicBezTo>
                    <a:cubicBezTo>
                      <a:pt x="330" y="273"/>
                      <a:pt x="330" y="273"/>
                      <a:pt x="330" y="273"/>
                    </a:cubicBezTo>
                    <a:cubicBezTo>
                      <a:pt x="321" y="283"/>
                      <a:pt x="321" y="283"/>
                      <a:pt x="321" y="283"/>
                    </a:cubicBezTo>
                    <a:cubicBezTo>
                      <a:pt x="247" y="357"/>
                      <a:pt x="74" y="530"/>
                      <a:pt x="40" y="564"/>
                    </a:cubicBezTo>
                    <a:cubicBezTo>
                      <a:pt x="40" y="564"/>
                      <a:pt x="40" y="564"/>
                      <a:pt x="40" y="564"/>
                    </a:cubicBezTo>
                    <a:cubicBezTo>
                      <a:pt x="40" y="1210"/>
                      <a:pt x="40" y="1210"/>
                      <a:pt x="40" y="1210"/>
                    </a:cubicBezTo>
                    <a:cubicBezTo>
                      <a:pt x="40" y="1210"/>
                      <a:pt x="40" y="1210"/>
                      <a:pt x="40" y="1210"/>
                    </a:cubicBezTo>
                    <a:cubicBezTo>
                      <a:pt x="40" y="1221"/>
                      <a:pt x="31" y="1230"/>
                      <a:pt x="20" y="1230"/>
                    </a:cubicBezTo>
                    <a:cubicBezTo>
                      <a:pt x="20" y="1230"/>
                      <a:pt x="20" y="1230"/>
                      <a:pt x="20" y="1230"/>
                    </a:cubicBezTo>
                    <a:cubicBezTo>
                      <a:pt x="9" y="1230"/>
                      <a:pt x="0" y="1221"/>
                      <a:pt x="0" y="1210"/>
                    </a:cubicBezTo>
                    <a:close/>
                  </a:path>
                </a:pathLst>
              </a:custGeom>
              <a:solidFill>
                <a:srgbClr val="FFF5EE"/>
              </a:solidFill>
              <a:ln w="6350">
                <a:solidFill>
                  <a:srgbClr val="C00000"/>
                </a:solidFill>
                <a:round/>
                <a:headEnd/>
                <a:tailEnd/>
              </a:ln>
            </p:spPr>
            <p:txBody>
              <a:bodyPr/>
              <a:lstStyle/>
              <a:p>
                <a:endParaRPr lang="en-US"/>
              </a:p>
            </p:txBody>
          </p:sp>
          <p:sp>
            <p:nvSpPr>
              <p:cNvPr id="61478" name="Freeform 14"/>
              <p:cNvSpPr>
                <a:spLocks noChangeAspect="1"/>
              </p:cNvSpPr>
              <p:nvPr/>
            </p:nvSpPr>
            <p:spPr bwMode="auto">
              <a:xfrm>
                <a:off x="2112" y="1788"/>
                <a:ext cx="692" cy="372"/>
              </a:xfrm>
              <a:custGeom>
                <a:avLst/>
                <a:gdLst>
                  <a:gd name="T0" fmla="*/ 85 w 518"/>
                  <a:gd name="T1" fmla="*/ 2729 h 279"/>
                  <a:gd name="T2" fmla="*/ 85 w 518"/>
                  <a:gd name="T3" fmla="*/ 2448 h 279"/>
                  <a:gd name="T4" fmla="*/ 85 w 518"/>
                  <a:gd name="T5" fmla="*/ 2448 h 279"/>
                  <a:gd name="T6" fmla="*/ 2449 w 518"/>
                  <a:gd name="T7" fmla="*/ 113 h 279"/>
                  <a:gd name="T8" fmla="*/ 2449 w 518"/>
                  <a:gd name="T9" fmla="*/ 113 h 279"/>
                  <a:gd name="T10" fmla="*/ 2570 w 518"/>
                  <a:gd name="T11" fmla="*/ 0 h 279"/>
                  <a:gd name="T12" fmla="*/ 2695 w 518"/>
                  <a:gd name="T13" fmla="*/ 85 h 279"/>
                  <a:gd name="T14" fmla="*/ 3980 w 518"/>
                  <a:gd name="T15" fmla="*/ 471 h 279"/>
                  <a:gd name="T16" fmla="*/ 3980 w 518"/>
                  <a:gd name="T17" fmla="*/ 471 h 279"/>
                  <a:gd name="T18" fmla="*/ 4942 w 518"/>
                  <a:gd name="T19" fmla="*/ 249 h 279"/>
                  <a:gd name="T20" fmla="*/ 4942 w 518"/>
                  <a:gd name="T21" fmla="*/ 249 h 279"/>
                  <a:gd name="T22" fmla="*/ 5197 w 518"/>
                  <a:gd name="T23" fmla="*/ 353 h 279"/>
                  <a:gd name="T24" fmla="*/ 5197 w 518"/>
                  <a:gd name="T25" fmla="*/ 353 h 279"/>
                  <a:gd name="T26" fmla="*/ 5105 w 518"/>
                  <a:gd name="T27" fmla="*/ 607 h 279"/>
                  <a:gd name="T28" fmla="*/ 5105 w 518"/>
                  <a:gd name="T29" fmla="*/ 607 h 279"/>
                  <a:gd name="T30" fmla="*/ 3980 w 518"/>
                  <a:gd name="T31" fmla="*/ 873 h 279"/>
                  <a:gd name="T32" fmla="*/ 3980 w 518"/>
                  <a:gd name="T33" fmla="*/ 873 h 279"/>
                  <a:gd name="T34" fmla="*/ 2625 w 518"/>
                  <a:gd name="T35" fmla="*/ 503 h 279"/>
                  <a:gd name="T36" fmla="*/ 2625 w 518"/>
                  <a:gd name="T37" fmla="*/ 503 h 279"/>
                  <a:gd name="T38" fmla="*/ 362 w 518"/>
                  <a:gd name="T39" fmla="*/ 2729 h 279"/>
                  <a:gd name="T40" fmla="*/ 362 w 518"/>
                  <a:gd name="T41" fmla="*/ 2729 h 279"/>
                  <a:gd name="T42" fmla="*/ 219 w 518"/>
                  <a:gd name="T43" fmla="*/ 2785 h 279"/>
                  <a:gd name="T44" fmla="*/ 219 w 518"/>
                  <a:gd name="T45" fmla="*/ 2785 h 279"/>
                  <a:gd name="T46" fmla="*/ 85 w 518"/>
                  <a:gd name="T47" fmla="*/ 2729 h 2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8" h="279">
                    <a:moveTo>
                      <a:pt x="8" y="273"/>
                    </a:moveTo>
                    <a:cubicBezTo>
                      <a:pt x="0" y="265"/>
                      <a:pt x="0" y="253"/>
                      <a:pt x="8" y="245"/>
                    </a:cubicBezTo>
                    <a:cubicBezTo>
                      <a:pt x="8" y="245"/>
                      <a:pt x="8" y="245"/>
                      <a:pt x="8" y="245"/>
                    </a:cubicBezTo>
                    <a:cubicBezTo>
                      <a:pt x="75" y="178"/>
                      <a:pt x="180" y="71"/>
                      <a:pt x="242" y="11"/>
                    </a:cubicBezTo>
                    <a:cubicBezTo>
                      <a:pt x="242" y="11"/>
                      <a:pt x="242" y="11"/>
                      <a:pt x="242" y="11"/>
                    </a:cubicBezTo>
                    <a:cubicBezTo>
                      <a:pt x="253" y="0"/>
                      <a:pt x="253" y="0"/>
                      <a:pt x="253" y="0"/>
                    </a:cubicBezTo>
                    <a:cubicBezTo>
                      <a:pt x="266" y="8"/>
                      <a:pt x="266" y="8"/>
                      <a:pt x="266" y="8"/>
                    </a:cubicBezTo>
                    <a:cubicBezTo>
                      <a:pt x="314" y="37"/>
                      <a:pt x="356" y="47"/>
                      <a:pt x="392" y="47"/>
                    </a:cubicBezTo>
                    <a:cubicBezTo>
                      <a:pt x="392" y="47"/>
                      <a:pt x="392" y="47"/>
                      <a:pt x="392" y="47"/>
                    </a:cubicBezTo>
                    <a:cubicBezTo>
                      <a:pt x="427" y="47"/>
                      <a:pt x="459" y="38"/>
                      <a:pt x="487" y="25"/>
                    </a:cubicBezTo>
                    <a:cubicBezTo>
                      <a:pt x="487" y="25"/>
                      <a:pt x="487" y="25"/>
                      <a:pt x="487" y="25"/>
                    </a:cubicBezTo>
                    <a:cubicBezTo>
                      <a:pt x="497" y="20"/>
                      <a:pt x="509" y="25"/>
                      <a:pt x="513" y="35"/>
                    </a:cubicBezTo>
                    <a:cubicBezTo>
                      <a:pt x="513" y="35"/>
                      <a:pt x="513" y="35"/>
                      <a:pt x="513" y="35"/>
                    </a:cubicBezTo>
                    <a:cubicBezTo>
                      <a:pt x="518" y="45"/>
                      <a:pt x="513" y="57"/>
                      <a:pt x="503" y="61"/>
                    </a:cubicBezTo>
                    <a:cubicBezTo>
                      <a:pt x="503" y="61"/>
                      <a:pt x="503" y="61"/>
                      <a:pt x="503" y="61"/>
                    </a:cubicBezTo>
                    <a:cubicBezTo>
                      <a:pt x="472" y="75"/>
                      <a:pt x="435" y="87"/>
                      <a:pt x="392" y="87"/>
                    </a:cubicBezTo>
                    <a:cubicBezTo>
                      <a:pt x="392" y="87"/>
                      <a:pt x="392" y="87"/>
                      <a:pt x="392" y="87"/>
                    </a:cubicBezTo>
                    <a:cubicBezTo>
                      <a:pt x="352" y="87"/>
                      <a:pt x="307" y="77"/>
                      <a:pt x="259" y="50"/>
                    </a:cubicBezTo>
                    <a:cubicBezTo>
                      <a:pt x="259" y="50"/>
                      <a:pt x="259" y="50"/>
                      <a:pt x="259" y="50"/>
                    </a:cubicBezTo>
                    <a:cubicBezTo>
                      <a:pt x="197" y="111"/>
                      <a:pt x="99" y="210"/>
                      <a:pt x="36" y="273"/>
                    </a:cubicBezTo>
                    <a:cubicBezTo>
                      <a:pt x="36" y="273"/>
                      <a:pt x="36" y="273"/>
                      <a:pt x="36" y="273"/>
                    </a:cubicBezTo>
                    <a:cubicBezTo>
                      <a:pt x="32" y="277"/>
                      <a:pt x="27" y="279"/>
                      <a:pt x="22" y="279"/>
                    </a:cubicBezTo>
                    <a:cubicBezTo>
                      <a:pt x="22" y="279"/>
                      <a:pt x="22" y="279"/>
                      <a:pt x="22" y="279"/>
                    </a:cubicBezTo>
                    <a:cubicBezTo>
                      <a:pt x="17" y="279"/>
                      <a:pt x="12" y="277"/>
                      <a:pt x="8" y="273"/>
                    </a:cubicBezTo>
                    <a:close/>
                  </a:path>
                </a:pathLst>
              </a:custGeom>
              <a:solidFill>
                <a:srgbClr val="FFF5EE"/>
              </a:solidFill>
              <a:ln w="6350">
                <a:solidFill>
                  <a:srgbClr val="C00000"/>
                </a:solidFill>
                <a:round/>
                <a:headEnd/>
                <a:tailEnd/>
              </a:ln>
            </p:spPr>
            <p:txBody>
              <a:bodyPr/>
              <a:lstStyle/>
              <a:p>
                <a:endParaRPr lang="en-US"/>
              </a:p>
            </p:txBody>
          </p:sp>
          <p:sp>
            <p:nvSpPr>
              <p:cNvPr id="61479" name="Line 15"/>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80" name="Line 16"/>
              <p:cNvSpPr>
                <a:spLocks noChangeAspect="1" noChangeShapeType="1"/>
              </p:cNvSpPr>
              <p:nvPr/>
            </p:nvSpPr>
            <p:spPr bwMode="auto">
              <a:xfrm>
                <a:off x="2142" y="2133"/>
                <a:ext cx="0" cy="0"/>
              </a:xfrm>
              <a:prstGeom prst="line">
                <a:avLst/>
              </a:prstGeom>
              <a:noFill/>
              <a:ln w="635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61474" name="Freeform 14"/>
          <p:cNvSpPr>
            <a:spLocks/>
          </p:cNvSpPr>
          <p:nvPr/>
        </p:nvSpPr>
        <p:spPr bwMode="auto">
          <a:xfrm>
            <a:off x="6810375" y="6079002"/>
            <a:ext cx="1849438" cy="604838"/>
          </a:xfrm>
          <a:custGeom>
            <a:avLst/>
            <a:gdLst>
              <a:gd name="T0" fmla="*/ 2147483646 w 1116"/>
              <a:gd name="T1" fmla="*/ 2147483646 h 384"/>
              <a:gd name="T2" fmla="*/ 2147483646 w 1116"/>
              <a:gd name="T3" fmla="*/ 2147483646 h 384"/>
              <a:gd name="T4" fmla="*/ 2147483646 w 1116"/>
              <a:gd name="T5" fmla="*/ 2147483646 h 384"/>
              <a:gd name="T6" fmla="*/ 2147483646 w 1116"/>
              <a:gd name="T7" fmla="*/ 2147483646 h 384"/>
              <a:gd name="T8" fmla="*/ 2147483646 w 1116"/>
              <a:gd name="T9" fmla="*/ 0 h 384"/>
              <a:gd name="T10" fmla="*/ 2147483646 w 1116"/>
              <a:gd name="T11" fmla="*/ 2147483646 h 384"/>
              <a:gd name="T12" fmla="*/ 2147483646 w 1116"/>
              <a:gd name="T13" fmla="*/ 2147483646 h 384"/>
              <a:gd name="T14" fmla="*/ 2147483646 w 1116"/>
              <a:gd name="T15" fmla="*/ 2147483646 h 384"/>
              <a:gd name="T16" fmla="*/ 2147483646 w 1116"/>
              <a:gd name="T17" fmla="*/ 2147483646 h 384"/>
              <a:gd name="T18" fmla="*/ 2147483646 w 1116"/>
              <a:gd name="T19" fmla="*/ 2147483646 h 384"/>
              <a:gd name="T20" fmla="*/ 2147483646 w 1116"/>
              <a:gd name="T21" fmla="*/ 2147483646 h 384"/>
              <a:gd name="T22" fmla="*/ 2147483646 w 1116"/>
              <a:gd name="T23" fmla="*/ 2147483646 h 384"/>
              <a:gd name="T24" fmla="*/ 2147483646 w 1116"/>
              <a:gd name="T25" fmla="*/ 2147483646 h 384"/>
              <a:gd name="T26" fmla="*/ 2147483646 w 1116"/>
              <a:gd name="T27" fmla="*/ 2147483646 h 384"/>
              <a:gd name="T28" fmla="*/ 2147483646 w 1116"/>
              <a:gd name="T29" fmla="*/ 2147483646 h 384"/>
              <a:gd name="T30" fmla="*/ 2147483646 w 1116"/>
              <a:gd name="T31" fmla="*/ 2147483646 h 3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16"/>
              <a:gd name="T49" fmla="*/ 0 h 384"/>
              <a:gd name="T50" fmla="*/ 1116 w 1116"/>
              <a:gd name="T51" fmla="*/ 384 h 3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16" h="384">
                <a:moveTo>
                  <a:pt x="474" y="310"/>
                </a:moveTo>
                <a:cubicBezTo>
                  <a:pt x="329" y="306"/>
                  <a:pt x="203" y="309"/>
                  <a:pt x="68" y="266"/>
                </a:cubicBezTo>
                <a:cubicBezTo>
                  <a:pt x="16" y="231"/>
                  <a:pt x="33" y="251"/>
                  <a:pt x="8" y="214"/>
                </a:cubicBezTo>
                <a:cubicBezTo>
                  <a:pt x="0" y="190"/>
                  <a:pt x="1" y="88"/>
                  <a:pt x="23" y="66"/>
                </a:cubicBezTo>
                <a:cubicBezTo>
                  <a:pt x="59" y="30"/>
                  <a:pt x="110" y="15"/>
                  <a:pt x="156" y="0"/>
                </a:cubicBezTo>
                <a:cubicBezTo>
                  <a:pt x="210" y="2"/>
                  <a:pt x="265" y="3"/>
                  <a:pt x="319" y="7"/>
                </a:cubicBezTo>
                <a:cubicBezTo>
                  <a:pt x="366" y="11"/>
                  <a:pt x="410" y="43"/>
                  <a:pt x="459" y="44"/>
                </a:cubicBezTo>
                <a:cubicBezTo>
                  <a:pt x="626" y="49"/>
                  <a:pt x="794" y="49"/>
                  <a:pt x="961" y="52"/>
                </a:cubicBezTo>
                <a:cubicBezTo>
                  <a:pt x="981" y="54"/>
                  <a:pt x="1001" y="52"/>
                  <a:pt x="1020" y="59"/>
                </a:cubicBezTo>
                <a:cubicBezTo>
                  <a:pt x="1045" y="68"/>
                  <a:pt x="1058" y="113"/>
                  <a:pt x="1072" y="133"/>
                </a:cubicBezTo>
                <a:cubicBezTo>
                  <a:pt x="1084" y="171"/>
                  <a:pt x="1104" y="205"/>
                  <a:pt x="1116" y="244"/>
                </a:cubicBezTo>
                <a:cubicBezTo>
                  <a:pt x="1114" y="268"/>
                  <a:pt x="1114" y="293"/>
                  <a:pt x="1109" y="317"/>
                </a:cubicBezTo>
                <a:cubicBezTo>
                  <a:pt x="1100" y="358"/>
                  <a:pt x="1040" y="373"/>
                  <a:pt x="1005" y="384"/>
                </a:cubicBezTo>
                <a:cubicBezTo>
                  <a:pt x="949" y="382"/>
                  <a:pt x="892" y="381"/>
                  <a:pt x="836" y="377"/>
                </a:cubicBezTo>
                <a:cubicBezTo>
                  <a:pt x="793" y="374"/>
                  <a:pt x="751" y="357"/>
                  <a:pt x="710" y="347"/>
                </a:cubicBezTo>
                <a:cubicBezTo>
                  <a:pt x="629" y="328"/>
                  <a:pt x="558" y="310"/>
                  <a:pt x="474" y="310"/>
                </a:cubicBezTo>
                <a:close/>
              </a:path>
            </a:pathLst>
          </a:custGeom>
          <a:solidFill>
            <a:srgbClr val="FF3300"/>
          </a:solidFill>
          <a:ln w="9525">
            <a:solidFill>
              <a:schemeClr val="tx1"/>
            </a:solidFill>
            <a:round/>
            <a:headEnd/>
            <a:tailEnd/>
          </a:ln>
        </p:spPr>
        <p:txBody>
          <a:bodyPr/>
          <a:lstStyle/>
          <a:p>
            <a:endParaRPr lang="en-US"/>
          </a:p>
        </p:txBody>
      </p:sp>
      <p:pic>
        <p:nvPicPr>
          <p:cNvPr id="77" name="Picture 2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24118" y="4268787"/>
            <a:ext cx="3186113"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Freeform 9"/>
          <p:cNvSpPr>
            <a:spLocks/>
          </p:cNvSpPr>
          <p:nvPr/>
        </p:nvSpPr>
        <p:spPr bwMode="auto">
          <a:xfrm>
            <a:off x="6457353" y="1360682"/>
            <a:ext cx="971550" cy="976312"/>
          </a:xfrm>
          <a:custGeom>
            <a:avLst/>
            <a:gdLst>
              <a:gd name="T0" fmla="*/ 2147483646 w 612"/>
              <a:gd name="T1" fmla="*/ 2147483646 h 615"/>
              <a:gd name="T2" fmla="*/ 2147483646 w 612"/>
              <a:gd name="T3" fmla="*/ 2147483646 h 615"/>
              <a:gd name="T4" fmla="*/ 2147483646 w 612"/>
              <a:gd name="T5" fmla="*/ 2147483646 h 615"/>
              <a:gd name="T6" fmla="*/ 2147483646 w 612"/>
              <a:gd name="T7" fmla="*/ 2147483646 h 615"/>
              <a:gd name="T8" fmla="*/ 2147483646 w 612"/>
              <a:gd name="T9" fmla="*/ 2147483646 h 615"/>
              <a:gd name="T10" fmla="*/ 2147483646 w 612"/>
              <a:gd name="T11" fmla="*/ 2147483646 h 615"/>
              <a:gd name="T12" fmla="*/ 2147483646 w 612"/>
              <a:gd name="T13" fmla="*/ 2147483646 h 615"/>
              <a:gd name="T14" fmla="*/ 2147483646 w 612"/>
              <a:gd name="T15" fmla="*/ 2147483646 h 615"/>
              <a:gd name="T16" fmla="*/ 2147483646 w 612"/>
              <a:gd name="T17" fmla="*/ 2147483646 h 615"/>
              <a:gd name="T18" fmla="*/ 2147483646 w 612"/>
              <a:gd name="T19" fmla="*/ 2147483646 h 615"/>
              <a:gd name="T20" fmla="*/ 2147483646 w 612"/>
              <a:gd name="T21" fmla="*/ 2147483646 h 615"/>
              <a:gd name="T22" fmla="*/ 2147483646 w 612"/>
              <a:gd name="T23" fmla="*/ 2147483646 h 615"/>
              <a:gd name="T24" fmla="*/ 2147483646 w 612"/>
              <a:gd name="T25" fmla="*/ 2147483646 h 615"/>
              <a:gd name="T26" fmla="*/ 2147483646 w 612"/>
              <a:gd name="T27" fmla="*/ 0 h 6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2"/>
              <a:gd name="T43" fmla="*/ 0 h 615"/>
              <a:gd name="T44" fmla="*/ 612 w 612"/>
              <a:gd name="T45" fmla="*/ 615 h 6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2" h="615">
                <a:moveTo>
                  <a:pt x="132" y="8"/>
                </a:moveTo>
                <a:cubicBezTo>
                  <a:pt x="124" y="421"/>
                  <a:pt x="153" y="256"/>
                  <a:pt x="88" y="451"/>
                </a:cubicBezTo>
                <a:cubicBezTo>
                  <a:pt x="83" y="466"/>
                  <a:pt x="59" y="461"/>
                  <a:pt x="44" y="466"/>
                </a:cubicBezTo>
                <a:cubicBezTo>
                  <a:pt x="13" y="497"/>
                  <a:pt x="0" y="521"/>
                  <a:pt x="22" y="569"/>
                </a:cubicBezTo>
                <a:cubicBezTo>
                  <a:pt x="28" y="583"/>
                  <a:pt x="51" y="583"/>
                  <a:pt x="66" y="584"/>
                </a:cubicBezTo>
                <a:cubicBezTo>
                  <a:pt x="159" y="589"/>
                  <a:pt x="253" y="589"/>
                  <a:pt x="346" y="591"/>
                </a:cubicBezTo>
                <a:cubicBezTo>
                  <a:pt x="424" y="615"/>
                  <a:pt x="480" y="603"/>
                  <a:pt x="568" y="598"/>
                </a:cubicBezTo>
                <a:cubicBezTo>
                  <a:pt x="598" y="589"/>
                  <a:pt x="603" y="576"/>
                  <a:pt x="612" y="547"/>
                </a:cubicBezTo>
                <a:cubicBezTo>
                  <a:pt x="603" y="499"/>
                  <a:pt x="584" y="481"/>
                  <a:pt x="546" y="451"/>
                </a:cubicBezTo>
                <a:cubicBezTo>
                  <a:pt x="532" y="440"/>
                  <a:pt x="517" y="431"/>
                  <a:pt x="502" y="421"/>
                </a:cubicBezTo>
                <a:cubicBezTo>
                  <a:pt x="494" y="416"/>
                  <a:pt x="479" y="406"/>
                  <a:pt x="479" y="406"/>
                </a:cubicBezTo>
                <a:cubicBezTo>
                  <a:pt x="440" y="345"/>
                  <a:pt x="493" y="421"/>
                  <a:pt x="442" y="370"/>
                </a:cubicBezTo>
                <a:cubicBezTo>
                  <a:pt x="429" y="357"/>
                  <a:pt x="423" y="340"/>
                  <a:pt x="413" y="325"/>
                </a:cubicBezTo>
                <a:cubicBezTo>
                  <a:pt x="379" y="217"/>
                  <a:pt x="391" y="117"/>
                  <a:pt x="391" y="0"/>
                </a:cubicBezTo>
              </a:path>
            </a:pathLst>
          </a:custGeom>
          <a:solidFill>
            <a:srgbClr val="993300"/>
          </a:solidFill>
          <a:ln w="9525">
            <a:solidFill>
              <a:schemeClr val="tx1"/>
            </a:solidFill>
            <a:round/>
            <a:headEnd/>
            <a:tailEnd/>
          </a:ln>
        </p:spPr>
        <p:txBody>
          <a:bodyPr/>
          <a:lstStyle/>
          <a:p>
            <a:endParaRPr lang="en-US"/>
          </a:p>
        </p:txBody>
      </p:sp>
      <p:sp>
        <p:nvSpPr>
          <p:cNvPr id="79" name="Freeform 7"/>
          <p:cNvSpPr>
            <a:spLocks/>
          </p:cNvSpPr>
          <p:nvPr/>
        </p:nvSpPr>
        <p:spPr bwMode="auto">
          <a:xfrm>
            <a:off x="8016115" y="1126639"/>
            <a:ext cx="966788" cy="1230312"/>
          </a:xfrm>
          <a:custGeom>
            <a:avLst/>
            <a:gdLst>
              <a:gd name="T0" fmla="*/ 2147483646 w 609"/>
              <a:gd name="T1" fmla="*/ 0 h 775"/>
              <a:gd name="T2" fmla="*/ 2147483646 w 609"/>
              <a:gd name="T3" fmla="*/ 2147483646 h 775"/>
              <a:gd name="T4" fmla="*/ 2147483646 w 609"/>
              <a:gd name="T5" fmla="*/ 2147483646 h 775"/>
              <a:gd name="T6" fmla="*/ 2147483646 w 609"/>
              <a:gd name="T7" fmla="*/ 2147483646 h 775"/>
              <a:gd name="T8" fmla="*/ 0 w 609"/>
              <a:gd name="T9" fmla="*/ 2147483646 h 775"/>
              <a:gd name="T10" fmla="*/ 2147483646 w 609"/>
              <a:gd name="T11" fmla="*/ 2147483646 h 775"/>
              <a:gd name="T12" fmla="*/ 2147483646 w 609"/>
              <a:gd name="T13" fmla="*/ 2147483646 h 775"/>
              <a:gd name="T14" fmla="*/ 2147483646 w 609"/>
              <a:gd name="T15" fmla="*/ 2147483646 h 775"/>
              <a:gd name="T16" fmla="*/ 2147483646 w 609"/>
              <a:gd name="T17" fmla="*/ 2147483646 h 775"/>
              <a:gd name="T18" fmla="*/ 2147483646 w 609"/>
              <a:gd name="T19" fmla="*/ 2147483646 h 775"/>
              <a:gd name="T20" fmla="*/ 2147483646 w 609"/>
              <a:gd name="T21" fmla="*/ 2147483646 h 775"/>
              <a:gd name="T22" fmla="*/ 2147483646 w 609"/>
              <a:gd name="T23" fmla="*/ 2147483646 h 775"/>
              <a:gd name="T24" fmla="*/ 2147483646 w 609"/>
              <a:gd name="T25" fmla="*/ 2147483646 h 775"/>
              <a:gd name="T26" fmla="*/ 2147483646 w 609"/>
              <a:gd name="T27" fmla="*/ 2147483646 h 775"/>
              <a:gd name="T28" fmla="*/ 2147483646 w 609"/>
              <a:gd name="T29" fmla="*/ 2147483646 h 775"/>
              <a:gd name="T30" fmla="*/ 2147483646 w 609"/>
              <a:gd name="T31" fmla="*/ 2147483646 h 775"/>
              <a:gd name="T32" fmla="*/ 2147483646 w 609"/>
              <a:gd name="T33" fmla="*/ 2147483646 h 7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9"/>
              <a:gd name="T52" fmla="*/ 0 h 775"/>
              <a:gd name="T53" fmla="*/ 609 w 609"/>
              <a:gd name="T54" fmla="*/ 775 h 7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9" h="775">
                <a:moveTo>
                  <a:pt x="199" y="0"/>
                </a:moveTo>
                <a:cubicBezTo>
                  <a:pt x="197" y="155"/>
                  <a:pt x="197" y="310"/>
                  <a:pt x="192" y="465"/>
                </a:cubicBezTo>
                <a:cubicBezTo>
                  <a:pt x="191" y="506"/>
                  <a:pt x="173" y="592"/>
                  <a:pt x="133" y="605"/>
                </a:cubicBezTo>
                <a:cubicBezTo>
                  <a:pt x="105" y="624"/>
                  <a:pt x="76" y="625"/>
                  <a:pt x="44" y="635"/>
                </a:cubicBezTo>
                <a:cubicBezTo>
                  <a:pt x="19" y="652"/>
                  <a:pt x="9" y="665"/>
                  <a:pt x="0" y="694"/>
                </a:cubicBezTo>
                <a:cubicBezTo>
                  <a:pt x="3" y="702"/>
                  <a:pt x="11" y="735"/>
                  <a:pt x="22" y="738"/>
                </a:cubicBezTo>
                <a:cubicBezTo>
                  <a:pt x="60" y="747"/>
                  <a:pt x="101" y="743"/>
                  <a:pt x="140" y="746"/>
                </a:cubicBezTo>
                <a:cubicBezTo>
                  <a:pt x="209" y="752"/>
                  <a:pt x="278" y="768"/>
                  <a:pt x="347" y="775"/>
                </a:cubicBezTo>
                <a:cubicBezTo>
                  <a:pt x="379" y="773"/>
                  <a:pt x="411" y="772"/>
                  <a:pt x="443" y="768"/>
                </a:cubicBezTo>
                <a:cubicBezTo>
                  <a:pt x="473" y="764"/>
                  <a:pt x="459" y="758"/>
                  <a:pt x="487" y="746"/>
                </a:cubicBezTo>
                <a:cubicBezTo>
                  <a:pt x="515" y="734"/>
                  <a:pt x="547" y="733"/>
                  <a:pt x="576" y="724"/>
                </a:cubicBezTo>
                <a:cubicBezTo>
                  <a:pt x="609" y="702"/>
                  <a:pt x="606" y="676"/>
                  <a:pt x="576" y="650"/>
                </a:cubicBezTo>
                <a:cubicBezTo>
                  <a:pt x="542" y="620"/>
                  <a:pt x="506" y="611"/>
                  <a:pt x="465" y="598"/>
                </a:cubicBezTo>
                <a:cubicBezTo>
                  <a:pt x="458" y="593"/>
                  <a:pt x="449" y="590"/>
                  <a:pt x="443" y="583"/>
                </a:cubicBezTo>
                <a:cubicBezTo>
                  <a:pt x="431" y="570"/>
                  <a:pt x="413" y="539"/>
                  <a:pt x="413" y="539"/>
                </a:cubicBezTo>
                <a:cubicBezTo>
                  <a:pt x="402" y="505"/>
                  <a:pt x="396" y="481"/>
                  <a:pt x="391" y="443"/>
                </a:cubicBezTo>
                <a:cubicBezTo>
                  <a:pt x="393" y="338"/>
                  <a:pt x="406" y="181"/>
                  <a:pt x="406" y="59"/>
                </a:cubicBezTo>
              </a:path>
            </a:pathLst>
          </a:custGeom>
          <a:solidFill>
            <a:srgbClr val="993300"/>
          </a:solidFill>
          <a:ln w="9525">
            <a:solidFill>
              <a:schemeClr val="tx1"/>
            </a:solidFill>
            <a:round/>
            <a:headEnd/>
            <a:tailEnd/>
          </a:ln>
        </p:spPr>
        <p:txBody>
          <a:bodyPr/>
          <a:lstStyle/>
          <a:p>
            <a:endParaRPr lang="en-US"/>
          </a:p>
        </p:txBody>
      </p:sp>
      <p:sp>
        <p:nvSpPr>
          <p:cNvPr id="80" name="Freeform 11"/>
          <p:cNvSpPr>
            <a:spLocks/>
          </p:cNvSpPr>
          <p:nvPr/>
        </p:nvSpPr>
        <p:spPr bwMode="auto">
          <a:xfrm>
            <a:off x="7452866" y="2210672"/>
            <a:ext cx="539750" cy="22225"/>
          </a:xfrm>
          <a:custGeom>
            <a:avLst/>
            <a:gdLst>
              <a:gd name="T0" fmla="*/ 0 w 340"/>
              <a:gd name="T1" fmla="*/ 2147483646 h 14"/>
              <a:gd name="T2" fmla="*/ 2147483646 w 340"/>
              <a:gd name="T3" fmla="*/ 0 h 14"/>
              <a:gd name="T4" fmla="*/ 0 60000 65536"/>
              <a:gd name="T5" fmla="*/ 0 60000 65536"/>
              <a:gd name="T6" fmla="*/ 0 w 340"/>
              <a:gd name="T7" fmla="*/ 0 h 14"/>
              <a:gd name="T8" fmla="*/ 340 w 340"/>
              <a:gd name="T9" fmla="*/ 14 h 14"/>
            </a:gdLst>
            <a:ahLst/>
            <a:cxnLst>
              <a:cxn ang="T4">
                <a:pos x="T0" y="T1"/>
              </a:cxn>
              <a:cxn ang="T5">
                <a:pos x="T2" y="T3"/>
              </a:cxn>
            </a:cxnLst>
            <a:rect l="T6" t="T7" r="T8" b="T9"/>
            <a:pathLst>
              <a:path w="340" h="14">
                <a:moveTo>
                  <a:pt x="0" y="14"/>
                </a:moveTo>
                <a:cubicBezTo>
                  <a:pt x="117" y="5"/>
                  <a:pt x="220" y="0"/>
                  <a:pt x="34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Slide Number Placeholder 1"/>
          <p:cNvSpPr>
            <a:spLocks noGrp="1"/>
          </p:cNvSpPr>
          <p:nvPr>
            <p:ph type="sldNum" sz="quarter" idx="12"/>
          </p:nvPr>
        </p:nvSpPr>
        <p:spPr/>
        <p:txBody>
          <a:bodyPr/>
          <a:lstStyle/>
          <a:p>
            <a:fld id="{28A9F5CF-8439-4EA8-BB16-A2FBA1A87F1A}" type="slidenum">
              <a:rPr lang="en-US" smtClean="0"/>
              <a:pPr/>
              <a:t>38</a:t>
            </a:fld>
            <a:endParaRPr lang="en-US"/>
          </a:p>
        </p:txBody>
      </p:sp>
    </p:spTree>
    <p:custDataLst>
      <p:tags r:id="rId1"/>
    </p:custDataLst>
    <p:extLst>
      <p:ext uri="{BB962C8B-B14F-4D97-AF65-F5344CB8AC3E}">
        <p14:creationId xmlns:p14="http://schemas.microsoft.com/office/powerpoint/2010/main" val="209403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a:grpSpLocks/>
          </p:cNvGrpSpPr>
          <p:nvPr/>
        </p:nvGrpSpPr>
        <p:grpSpPr>
          <a:xfrm>
            <a:off x="10319888" y="4919246"/>
            <a:ext cx="1920240" cy="1920240"/>
            <a:chOff x="10098503" y="4523874"/>
            <a:chExt cx="2164937" cy="2357045"/>
          </a:xfrm>
        </p:grpSpPr>
        <p:sp>
          <p:nvSpPr>
            <p:cNvPr id="32" name="Right Triangle 31"/>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33" name="Straight Connector 32"/>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1506" name="Text Box 4"/>
          <p:cNvSpPr txBox="1">
            <a:spLocks noChangeArrowheads="1"/>
          </p:cNvSpPr>
          <p:nvPr/>
        </p:nvSpPr>
        <p:spPr bwMode="auto">
          <a:xfrm>
            <a:off x="4640797" y="4267200"/>
            <a:ext cx="7331922"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latin typeface="+mn-lt"/>
              </a:rPr>
              <a:t>Glomerular crescent = “glomerular stopper” - </a:t>
            </a:r>
          </a:p>
          <a:p>
            <a:pPr>
              <a:spcBef>
                <a:spcPct val="0"/>
              </a:spcBef>
              <a:buFontTx/>
              <a:buNone/>
            </a:pPr>
            <a:r>
              <a:rPr lang="en-US" altLang="en-US" sz="2000" dirty="0">
                <a:latin typeface="+mn-lt"/>
              </a:rPr>
              <a:t>stops bleeding in cases with severe damage to glomerular capillary </a:t>
            </a:r>
            <a:r>
              <a:rPr lang="en-US" altLang="en-US" sz="2000" dirty="0" smtClean="0">
                <a:latin typeface="+mn-lt"/>
              </a:rPr>
              <a:t>wall (of various etiologies), </a:t>
            </a:r>
            <a:r>
              <a:rPr lang="en-US" altLang="en-US" sz="2000" dirty="0">
                <a:latin typeface="+mn-lt"/>
              </a:rPr>
              <a:t>but in this process also compresses the glomerular tuft, reduces filtration and leads to </a:t>
            </a:r>
          </a:p>
          <a:p>
            <a:pPr>
              <a:spcBef>
                <a:spcPct val="0"/>
              </a:spcBef>
              <a:buFontTx/>
              <a:buNone/>
            </a:pPr>
            <a:r>
              <a:rPr lang="en-US" altLang="en-US" sz="2000" dirty="0">
                <a:latin typeface="+mn-lt"/>
              </a:rPr>
              <a:t>→</a:t>
            </a:r>
            <a:r>
              <a:rPr lang="en-US" altLang="en-US" sz="2000" b="1" dirty="0">
                <a:solidFill>
                  <a:srgbClr val="FF0000"/>
                </a:solidFill>
                <a:latin typeface="+mn-lt"/>
              </a:rPr>
              <a:t>rapidly progressing renal failure</a:t>
            </a:r>
          </a:p>
          <a:p>
            <a:pPr>
              <a:spcBef>
                <a:spcPct val="0"/>
              </a:spcBef>
              <a:buFontTx/>
              <a:buNone/>
            </a:pPr>
            <a:endParaRPr lang="en-US" altLang="en-US" sz="1800" dirty="0"/>
          </a:p>
        </p:txBody>
      </p:sp>
      <p:pic>
        <p:nvPicPr>
          <p:cNvPr id="21509" name="Picture 10" descr="glomerul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8533" y="1730286"/>
            <a:ext cx="34004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2" name="Group 46"/>
          <p:cNvGrpSpPr>
            <a:grpSpLocks noChangeAspect="1"/>
          </p:cNvGrpSpPr>
          <p:nvPr/>
        </p:nvGrpSpPr>
        <p:grpSpPr bwMode="auto">
          <a:xfrm>
            <a:off x="3031758" y="3716249"/>
            <a:ext cx="228600" cy="214312"/>
            <a:chOff x="401" y="643"/>
            <a:chExt cx="2921" cy="2738"/>
          </a:xfrm>
        </p:grpSpPr>
        <p:sp>
          <p:nvSpPr>
            <p:cNvPr id="63512" name="Oval 47"/>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3513" name="Oval 48"/>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3514" name="Oval 49"/>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63493" name="Group 46"/>
          <p:cNvGrpSpPr>
            <a:grpSpLocks noChangeAspect="1"/>
          </p:cNvGrpSpPr>
          <p:nvPr/>
        </p:nvGrpSpPr>
        <p:grpSpPr bwMode="auto">
          <a:xfrm>
            <a:off x="3058746" y="3540036"/>
            <a:ext cx="228600" cy="214313"/>
            <a:chOff x="401" y="643"/>
            <a:chExt cx="2921" cy="2738"/>
          </a:xfrm>
        </p:grpSpPr>
        <p:sp>
          <p:nvSpPr>
            <p:cNvPr id="63509" name="Oval 47"/>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3510" name="Oval 48"/>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3511" name="Oval 49"/>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63494" name="Group 46"/>
          <p:cNvGrpSpPr>
            <a:grpSpLocks noChangeAspect="1"/>
          </p:cNvGrpSpPr>
          <p:nvPr/>
        </p:nvGrpSpPr>
        <p:grpSpPr bwMode="auto">
          <a:xfrm>
            <a:off x="3065096" y="3833724"/>
            <a:ext cx="228600" cy="214312"/>
            <a:chOff x="401" y="643"/>
            <a:chExt cx="2921" cy="2738"/>
          </a:xfrm>
        </p:grpSpPr>
        <p:sp>
          <p:nvSpPr>
            <p:cNvPr id="63506" name="Oval 47"/>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3507" name="Oval 48"/>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3508" name="Oval 49"/>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pic>
        <p:nvPicPr>
          <p:cNvPr id="176155" name="Picture 27" descr="remove-sink-pop-up-stopper-800x8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8633" y="4306799"/>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7" name="Group 46"/>
          <p:cNvGrpSpPr>
            <a:grpSpLocks noChangeAspect="1"/>
          </p:cNvGrpSpPr>
          <p:nvPr/>
        </p:nvGrpSpPr>
        <p:grpSpPr bwMode="auto">
          <a:xfrm>
            <a:off x="3039696" y="3984536"/>
            <a:ext cx="228600" cy="214313"/>
            <a:chOff x="401" y="643"/>
            <a:chExt cx="2921" cy="2738"/>
          </a:xfrm>
        </p:grpSpPr>
        <p:sp>
          <p:nvSpPr>
            <p:cNvPr id="63503" name="Oval 47"/>
            <p:cNvSpPr>
              <a:spLocks noChangeAspect="1" noChangeArrowheads="1"/>
            </p:cNvSpPr>
            <p:nvPr/>
          </p:nvSpPr>
          <p:spPr bwMode="auto">
            <a:xfrm>
              <a:off x="408" y="645"/>
              <a:ext cx="2914" cy="2736"/>
            </a:xfrm>
            <a:prstGeom prst="ellipse">
              <a:avLst/>
            </a:prstGeom>
            <a:gradFill rotWithShape="1">
              <a:gsLst>
                <a:gs pos="0">
                  <a:srgbClr val="800000">
                    <a:alpha val="0"/>
                  </a:srgbClr>
                </a:gs>
                <a:gs pos="100000">
                  <a:srgbClr val="7E0000">
                    <a:alpha val="9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3504" name="Oval 48"/>
            <p:cNvSpPr>
              <a:spLocks noChangeAspect="1" noChangeArrowheads="1"/>
            </p:cNvSpPr>
            <p:nvPr/>
          </p:nvSpPr>
          <p:spPr bwMode="auto">
            <a:xfrm>
              <a:off x="401" y="643"/>
              <a:ext cx="2914" cy="2736"/>
            </a:xfrm>
            <a:prstGeom prst="ellipse">
              <a:avLst/>
            </a:prstGeom>
            <a:gradFill rotWithShape="1">
              <a:gsLst>
                <a:gs pos="0">
                  <a:schemeClr val="bg1">
                    <a:alpha val="0"/>
                  </a:schemeClr>
                </a:gs>
                <a:gs pos="100000">
                  <a:srgbClr val="E00000">
                    <a:alpha val="57999"/>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3505" name="Oval 49"/>
            <p:cNvSpPr>
              <a:spLocks noChangeAspect="1" noChangeArrowheads="1"/>
            </p:cNvSpPr>
            <p:nvPr/>
          </p:nvSpPr>
          <p:spPr bwMode="auto">
            <a:xfrm>
              <a:off x="553" y="794"/>
              <a:ext cx="2638" cy="2386"/>
            </a:xfrm>
            <a:prstGeom prst="ellipse">
              <a:avLst/>
            </a:prstGeom>
            <a:gradFill rotWithShape="1">
              <a:gsLst>
                <a:gs pos="0">
                  <a:srgbClr val="F00000">
                    <a:alpha val="98000"/>
                  </a:srgbClr>
                </a:gs>
                <a:gs pos="100000">
                  <a:schemeClr val="bg1">
                    <a:alpha val="0"/>
                  </a:scheme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pic>
        <p:nvPicPr>
          <p:cNvPr id="21516" name="Picture 3" descr="r13"/>
          <p:cNvPicPr>
            <a:picLocks noChangeAspect="1" noChangeArrowheads="1"/>
          </p:cNvPicPr>
          <p:nvPr/>
        </p:nvPicPr>
        <p:blipFill>
          <a:blip r:embed="rId6" cstate="print">
            <a:lum bright="30000" contrast="12000"/>
            <a:extLst>
              <a:ext uri="{28A0092B-C50C-407E-A947-70E740481C1C}">
                <a14:useLocalDpi xmlns:a14="http://schemas.microsoft.com/office/drawing/2010/main" val="0"/>
              </a:ext>
            </a:extLst>
          </a:blip>
          <a:srcRect l="5011" t="5180" r="5011" b="5180"/>
          <a:stretch>
            <a:fillRect/>
          </a:stretch>
        </p:blipFill>
        <p:spPr bwMode="auto">
          <a:xfrm>
            <a:off x="5943600" y="1546136"/>
            <a:ext cx="2667000" cy="24384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1533" name="Picture 29" descr="Moon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620000" flipV="1">
            <a:off x="5675898" y="3076013"/>
            <a:ext cx="647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TextBox 1"/>
          <p:cNvSpPr txBox="1">
            <a:spLocks noChangeArrowheads="1"/>
          </p:cNvSpPr>
          <p:nvPr/>
        </p:nvSpPr>
        <p:spPr bwMode="auto">
          <a:xfrm>
            <a:off x="1587476" y="240557"/>
            <a:ext cx="85804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smtClean="0">
                <a:latin typeface="+mn-lt"/>
              </a:rPr>
              <a:t>How to stop hematuria ? GLOMERULAR </a:t>
            </a:r>
            <a:r>
              <a:rPr lang="en-US" altLang="en-US" dirty="0">
                <a:latin typeface="+mn-lt"/>
              </a:rPr>
              <a:t>CRESCENT</a:t>
            </a:r>
          </a:p>
        </p:txBody>
      </p:sp>
      <p:sp>
        <p:nvSpPr>
          <p:cNvPr id="63501" name="TextBox 2"/>
          <p:cNvSpPr txBox="1">
            <a:spLocks noChangeArrowheads="1"/>
          </p:cNvSpPr>
          <p:nvPr/>
        </p:nvSpPr>
        <p:spPr bwMode="auto">
          <a:xfrm>
            <a:off x="1510933" y="1939836"/>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27" name="Group 26"/>
          <p:cNvGrpSpPr>
            <a:grpSpLocks/>
          </p:cNvGrpSpPr>
          <p:nvPr/>
        </p:nvGrpSpPr>
        <p:grpSpPr>
          <a:xfrm rot="16200000" flipV="1">
            <a:off x="0" y="-73047"/>
            <a:ext cx="1920240" cy="1920240"/>
            <a:chOff x="10098503" y="4523874"/>
            <a:chExt cx="2164937" cy="2357045"/>
          </a:xfrm>
        </p:grpSpPr>
        <p:sp>
          <p:nvSpPr>
            <p:cNvPr id="28" name="Right Triangle 27"/>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29" name="Straight Connector 28"/>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28A9F5CF-8439-4EA8-BB16-A2FBA1A87F1A}" type="slidenum">
              <a:rPr lang="en-US" smtClean="0"/>
              <a:pPr/>
              <a:t>39</a:t>
            </a:fld>
            <a:endParaRPr lang="en-US"/>
          </a:p>
        </p:txBody>
      </p:sp>
    </p:spTree>
    <p:custDataLst>
      <p:tags r:id="rId1"/>
    </p:custDataLst>
    <p:extLst>
      <p:ext uri="{BB962C8B-B14F-4D97-AF65-F5344CB8AC3E}">
        <p14:creationId xmlns:p14="http://schemas.microsoft.com/office/powerpoint/2010/main" val="3450004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4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4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4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61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5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5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506">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506">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p:cNvGrpSpPr>
          <p:nvPr/>
        </p:nvGrpSpPr>
        <p:grpSpPr>
          <a:xfrm>
            <a:off x="10319888" y="4919246"/>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1236392" y="1473011"/>
            <a:ext cx="10025166" cy="5078313"/>
          </a:xfrm>
          <a:prstGeom prst="rect">
            <a:avLst/>
          </a:prstGeom>
          <a:noFill/>
        </p:spPr>
        <p:txBody>
          <a:bodyPr wrap="square" rtlCol="0">
            <a:spAutoFit/>
          </a:bodyPr>
          <a:lstStyle/>
          <a:p>
            <a:pPr marL="342900" indent="-342900">
              <a:lnSpc>
                <a:spcPct val="150000"/>
              </a:lnSpc>
              <a:buFont typeface="+mj-lt"/>
              <a:buAutoNum type="arabicPeriod"/>
            </a:pPr>
            <a:r>
              <a:rPr lang="en-US" dirty="0" smtClean="0"/>
              <a:t>Kidney diseases in general and glomerular diseases – the context</a:t>
            </a:r>
          </a:p>
          <a:p>
            <a:pPr marL="342900" indent="-342900">
              <a:lnSpc>
                <a:spcPct val="150000"/>
              </a:lnSpc>
              <a:buFont typeface="+mj-lt"/>
              <a:buAutoNum type="arabicPeriod"/>
            </a:pPr>
            <a:r>
              <a:rPr lang="en-US" dirty="0" smtClean="0"/>
              <a:t>Glomerular histology – brief review</a:t>
            </a:r>
          </a:p>
          <a:p>
            <a:pPr marL="342900" indent="-342900">
              <a:lnSpc>
                <a:spcPct val="150000"/>
              </a:lnSpc>
              <a:buFont typeface="+mj-lt"/>
              <a:buAutoNum type="arabicPeriod"/>
            </a:pPr>
            <a:r>
              <a:rPr lang="en-US" dirty="0" smtClean="0"/>
              <a:t>Pathogenesis of glomerular diseases: immune complex versus other</a:t>
            </a:r>
          </a:p>
          <a:p>
            <a:pPr marL="342900" indent="-342900">
              <a:lnSpc>
                <a:spcPct val="150000"/>
              </a:lnSpc>
              <a:buFont typeface="+mj-lt"/>
              <a:buAutoNum type="arabicPeriod"/>
            </a:pPr>
            <a:r>
              <a:rPr lang="en-US" dirty="0" smtClean="0"/>
              <a:t>Pathophysiology of immune complexes  (refresher) and concept of proximal versus distal zones</a:t>
            </a:r>
          </a:p>
          <a:p>
            <a:pPr marL="342900" indent="-342900">
              <a:lnSpc>
                <a:spcPct val="150000"/>
              </a:lnSpc>
              <a:buFont typeface="+mj-lt"/>
              <a:buAutoNum type="arabicPeriod"/>
            </a:pPr>
            <a:r>
              <a:rPr lang="en-US" dirty="0" smtClean="0"/>
              <a:t>Circulating and in-situ immune complex mediated disease: </a:t>
            </a:r>
          </a:p>
          <a:p>
            <a:pPr lvl="1">
              <a:lnSpc>
                <a:spcPct val="150000"/>
              </a:lnSpc>
            </a:pPr>
            <a:r>
              <a:rPr lang="en-US" dirty="0"/>
              <a:t>	</a:t>
            </a:r>
            <a:r>
              <a:rPr lang="en-US" dirty="0" err="1" smtClean="0"/>
              <a:t>postinfectious</a:t>
            </a:r>
            <a:r>
              <a:rPr lang="en-US" dirty="0" smtClean="0"/>
              <a:t> and membranous glomerulonephritis</a:t>
            </a:r>
          </a:p>
          <a:p>
            <a:pPr marL="342900" indent="-342900">
              <a:lnSpc>
                <a:spcPct val="150000"/>
              </a:lnSpc>
              <a:buFont typeface="+mj-lt"/>
              <a:buAutoNum type="arabicPeriod"/>
            </a:pPr>
            <a:r>
              <a:rPr lang="en-US" dirty="0" smtClean="0"/>
              <a:t>Anti- glomerular basement membrane-mediated glomerulonephritis, crescent</a:t>
            </a:r>
          </a:p>
          <a:p>
            <a:pPr marL="342900" indent="-342900">
              <a:lnSpc>
                <a:spcPct val="150000"/>
              </a:lnSpc>
              <a:buFont typeface="+mj-lt"/>
              <a:buAutoNum type="arabicPeriod"/>
            </a:pPr>
            <a:r>
              <a:rPr lang="en-US" dirty="0" smtClean="0"/>
              <a:t>Abnormal activation of complement-mediated glomerulonephritis</a:t>
            </a:r>
          </a:p>
          <a:p>
            <a:pPr marL="342900" indent="-342900">
              <a:lnSpc>
                <a:spcPct val="150000"/>
              </a:lnSpc>
              <a:buFont typeface="+mj-lt"/>
              <a:buAutoNum type="arabicPeriod"/>
            </a:pPr>
            <a:r>
              <a:rPr lang="en-US" dirty="0" smtClean="0"/>
              <a:t>Other mechanisms: podocyte injury – minimal change and focal and segmental  glomerular sclerosis</a:t>
            </a:r>
          </a:p>
          <a:p>
            <a:pPr marL="342900" indent="-342900">
              <a:lnSpc>
                <a:spcPct val="150000"/>
              </a:lnSpc>
              <a:buFont typeface="+mj-lt"/>
              <a:buAutoNum type="arabicPeriod"/>
            </a:pPr>
            <a:r>
              <a:rPr lang="en-US" dirty="0" smtClean="0"/>
              <a:t>Genetics and glomerular diseases:  Alport syndrome and  congenital nephrotic syndrome, “risk alleles”</a:t>
            </a:r>
          </a:p>
          <a:p>
            <a:pPr marL="342900" indent="-342900">
              <a:lnSpc>
                <a:spcPct val="150000"/>
              </a:lnSpc>
              <a:buFont typeface="+mj-lt"/>
              <a:buAutoNum type="arabicPeriod"/>
            </a:pPr>
            <a:r>
              <a:rPr lang="en-US" dirty="0" smtClean="0"/>
              <a:t>Summary</a:t>
            </a:r>
          </a:p>
          <a:p>
            <a:pPr marL="342900" indent="-342900">
              <a:lnSpc>
                <a:spcPct val="150000"/>
              </a:lnSpc>
              <a:buFont typeface="+mj-lt"/>
              <a:buAutoNum type="arabicPeriod"/>
            </a:pPr>
            <a:r>
              <a:rPr lang="en-US" dirty="0" smtClean="0"/>
              <a:t>Vocabulary</a:t>
            </a:r>
            <a:endParaRPr lang="en-US" dirty="0"/>
          </a:p>
        </p:txBody>
      </p:sp>
      <p:sp>
        <p:nvSpPr>
          <p:cNvPr id="4" name="TextBox 3"/>
          <p:cNvSpPr txBox="1"/>
          <p:nvPr/>
        </p:nvSpPr>
        <p:spPr>
          <a:xfrm>
            <a:off x="1038146" y="791106"/>
            <a:ext cx="11102109" cy="769441"/>
          </a:xfrm>
          <a:prstGeom prst="rect">
            <a:avLst/>
          </a:prstGeom>
          <a:noFill/>
        </p:spPr>
        <p:txBody>
          <a:bodyPr wrap="square" rtlCol="0">
            <a:spAutoFit/>
          </a:bodyPr>
          <a:lstStyle/>
          <a:p>
            <a:r>
              <a:rPr lang="en-US" sz="4400" dirty="0" smtClean="0">
                <a:solidFill>
                  <a:srgbClr val="A2204B"/>
                </a:solidFill>
              </a:rPr>
              <a:t>Outline</a:t>
            </a:r>
            <a:endParaRPr lang="en-US" sz="4400" dirty="0">
              <a:solidFill>
                <a:srgbClr val="A2204B"/>
              </a:solidFill>
            </a:endParaRPr>
          </a:p>
        </p:txBody>
      </p:sp>
      <p:grpSp>
        <p:nvGrpSpPr>
          <p:cNvPr id="5" name="Group 4"/>
          <p:cNvGrpSpPr>
            <a:grpSpLocks/>
          </p:cNvGrpSpPr>
          <p:nvPr/>
        </p:nvGrpSpPr>
        <p:grpSpPr>
          <a:xfrm rot="16200000" flipV="1">
            <a:off x="0" y="-73047"/>
            <a:ext cx="1920240" cy="1920240"/>
            <a:chOff x="10098503" y="4523874"/>
            <a:chExt cx="2164937" cy="2357045"/>
          </a:xfrm>
        </p:grpSpPr>
        <p:sp>
          <p:nvSpPr>
            <p:cNvPr id="6" name="Right Triangle 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7" name="Straight Connector 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3" name="Slide Number Placeholder 12"/>
          <p:cNvSpPr>
            <a:spLocks noGrp="1"/>
          </p:cNvSpPr>
          <p:nvPr>
            <p:ph type="sldNum" sz="quarter" idx="12"/>
          </p:nvPr>
        </p:nvSpPr>
        <p:spPr/>
        <p:txBody>
          <a:bodyPr/>
          <a:lstStyle/>
          <a:p>
            <a:fld id="{28A9F5CF-8439-4EA8-BB16-A2FBA1A87F1A}" type="slidenum">
              <a:rPr lang="en-US" smtClean="0"/>
              <a:pPr/>
              <a:t>4</a:t>
            </a:fld>
            <a:endParaRPr lang="en-US"/>
          </a:p>
        </p:txBody>
      </p:sp>
    </p:spTree>
    <p:custDataLst>
      <p:tags r:id="rId1"/>
    </p:custDataLst>
    <p:extLst>
      <p:ext uri="{BB962C8B-B14F-4D97-AF65-F5344CB8AC3E}">
        <p14:creationId xmlns:p14="http://schemas.microsoft.com/office/powerpoint/2010/main" val="37950953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6-300"/>
          <p:cNvPicPr>
            <a:picLocks noChangeAspect="1" noChangeArrowheads="1"/>
          </p:cNvPicPr>
          <p:nvPr/>
        </p:nvPicPr>
        <p:blipFill>
          <a:blip r:embed="rId4" cstate="print">
            <a:extLst>
              <a:ext uri="{28A0092B-C50C-407E-A947-70E740481C1C}">
                <a14:useLocalDpi xmlns:a14="http://schemas.microsoft.com/office/drawing/2010/main" val="0"/>
              </a:ext>
            </a:extLst>
          </a:blip>
          <a:srcRect l="15480" t="7779" r="21672" b="10371"/>
          <a:stretch>
            <a:fillRect/>
          </a:stretch>
        </p:blipFill>
        <p:spPr bwMode="auto">
          <a:xfrm>
            <a:off x="5638800" y="1389063"/>
            <a:ext cx="2286000" cy="25146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67267" name="Text Box 3"/>
          <p:cNvSpPr txBox="1">
            <a:spLocks noChangeArrowheads="1"/>
          </p:cNvSpPr>
          <p:nvPr/>
        </p:nvSpPr>
        <p:spPr bwMode="auto">
          <a:xfrm>
            <a:off x="488092" y="4057650"/>
            <a:ext cx="11475308" cy="2492375"/>
          </a:xfrm>
          <a:prstGeom prst="rect">
            <a:avLst/>
          </a:prstGeom>
          <a:noFill/>
          <a:ln>
            <a:noFill/>
          </a:ln>
          <a:effectLs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000" dirty="0">
                <a:latin typeface="+mn-lt"/>
              </a:rPr>
              <a:t>Experimental evidence – nephrotoxic serum (</a:t>
            </a:r>
            <a:r>
              <a:rPr lang="en-US" sz="2000" dirty="0" err="1">
                <a:latin typeface="+mn-lt"/>
              </a:rPr>
              <a:t>Masugi</a:t>
            </a:r>
            <a:r>
              <a:rPr lang="en-US" sz="2000" dirty="0">
                <a:latin typeface="+mn-lt"/>
              </a:rPr>
              <a:t>) </a:t>
            </a:r>
            <a:r>
              <a:rPr lang="en-US" sz="2000" dirty="0" err="1">
                <a:latin typeface="+mn-lt"/>
              </a:rPr>
              <a:t>nephrits</a:t>
            </a:r>
            <a:r>
              <a:rPr lang="en-US" sz="2000" dirty="0">
                <a:latin typeface="+mn-lt"/>
              </a:rPr>
              <a:t> in rats: </a:t>
            </a:r>
            <a:r>
              <a:rPr lang="en-US" sz="2000" dirty="0" smtClean="0">
                <a:latin typeface="+mn-lt"/>
              </a:rPr>
              <a:t>inject </a:t>
            </a:r>
            <a:r>
              <a:rPr lang="en-US" sz="2000" dirty="0">
                <a:latin typeface="+mn-lt"/>
              </a:rPr>
              <a:t>anti-rat kidney antibodies (prepared in rabbits) </a:t>
            </a:r>
            <a:r>
              <a:rPr lang="en-US" sz="2000" dirty="0" smtClean="0">
                <a:latin typeface="+mn-lt"/>
              </a:rPr>
              <a:t>linear </a:t>
            </a:r>
            <a:r>
              <a:rPr lang="en-US" sz="2000" dirty="0">
                <a:latin typeface="+mn-lt"/>
              </a:rPr>
              <a:t>IgG deposition</a:t>
            </a:r>
          </a:p>
          <a:p>
            <a:pPr>
              <a:defRPr/>
            </a:pPr>
            <a:endParaRPr lang="en-US" sz="2000" dirty="0">
              <a:latin typeface="+mn-lt"/>
            </a:endParaRPr>
          </a:p>
          <a:p>
            <a:pPr>
              <a:defRPr/>
            </a:pPr>
            <a:r>
              <a:rPr lang="en-US" sz="2000" dirty="0">
                <a:latin typeface="+mn-lt"/>
              </a:rPr>
              <a:t>Human antigen = </a:t>
            </a:r>
            <a:r>
              <a:rPr lang="en-US" sz="2000" dirty="0" err="1">
                <a:latin typeface="+mn-lt"/>
              </a:rPr>
              <a:t>noncollagenous</a:t>
            </a:r>
            <a:r>
              <a:rPr lang="en-US" sz="2000" dirty="0">
                <a:latin typeface="+mn-lt"/>
              </a:rPr>
              <a:t> domain  (NC1) of the </a:t>
            </a:r>
            <a:r>
              <a:rPr lang="el-GR" sz="2000" dirty="0">
                <a:latin typeface="+mn-lt"/>
              </a:rPr>
              <a:t>α</a:t>
            </a:r>
            <a:r>
              <a:rPr lang="en-US" sz="2000" dirty="0">
                <a:latin typeface="+mn-lt"/>
              </a:rPr>
              <a:t>3 chain of </a:t>
            </a:r>
            <a:r>
              <a:rPr lang="en-US" sz="2000" dirty="0" smtClean="0">
                <a:latin typeface="+mn-lt"/>
              </a:rPr>
              <a:t>collagen </a:t>
            </a:r>
            <a:r>
              <a:rPr lang="en-US" sz="2000" dirty="0">
                <a:latin typeface="+mn-lt"/>
              </a:rPr>
              <a:t>type IV </a:t>
            </a:r>
            <a:r>
              <a:rPr lang="en-US" sz="2000" dirty="0" smtClean="0">
                <a:latin typeface="+mn-lt"/>
              </a:rPr>
              <a:t>(</a:t>
            </a:r>
            <a:r>
              <a:rPr lang="en-US" sz="2000" dirty="0">
                <a:latin typeface="+mn-lt"/>
              </a:rPr>
              <a:t>normally encrypted and does not elicit antibody response)</a:t>
            </a:r>
          </a:p>
          <a:p>
            <a:pPr>
              <a:defRPr/>
            </a:pPr>
            <a:r>
              <a:rPr lang="en-US" sz="2000" dirty="0">
                <a:latin typeface="+mn-lt"/>
                <a:cs typeface="Times New Roman" pitchFamily="18" charset="0"/>
              </a:rPr>
              <a:t>Cross-reactivity with pulmonary alveolar basement membrane = </a:t>
            </a:r>
            <a:r>
              <a:rPr lang="en-US" sz="2000" dirty="0" err="1" smtClean="0">
                <a:latin typeface="+mn-lt"/>
                <a:cs typeface="Times New Roman" pitchFamily="18" charset="0"/>
              </a:rPr>
              <a:t>Goodpasture</a:t>
            </a:r>
            <a:r>
              <a:rPr lang="en-US" sz="2000" dirty="0" smtClean="0">
                <a:latin typeface="+mn-lt"/>
                <a:cs typeface="Times New Roman" pitchFamily="18" charset="0"/>
              </a:rPr>
              <a:t> syndrome</a:t>
            </a:r>
          </a:p>
          <a:p>
            <a:pPr>
              <a:defRPr/>
            </a:pPr>
            <a:r>
              <a:rPr lang="en-US" sz="2000" dirty="0" smtClean="0">
                <a:latin typeface="+mn-lt"/>
                <a:cs typeface="Times New Roman" pitchFamily="18" charset="0"/>
              </a:rPr>
              <a:t>(gross hematuria + pulmonary hemorrhage)</a:t>
            </a:r>
            <a:endParaRPr lang="en-US" sz="2000" dirty="0">
              <a:latin typeface="+mn-lt"/>
              <a:cs typeface="Times New Roman" pitchFamily="18" charset="0"/>
            </a:endParaRPr>
          </a:p>
          <a:p>
            <a:pPr eaLnBrk="1" hangingPunct="1">
              <a:defRPr/>
            </a:pPr>
            <a:endParaRPr lang="en-US" sz="1600" dirty="0">
              <a:effectLst>
                <a:outerShdw blurRad="38100" dist="38100" dir="2700000" algn="tl">
                  <a:srgbClr val="C0C0C0"/>
                </a:outerShdw>
              </a:effectLst>
              <a:cs typeface="Times New Roman" pitchFamily="18" charset="0"/>
            </a:endParaRPr>
          </a:p>
        </p:txBody>
      </p:sp>
      <p:sp>
        <p:nvSpPr>
          <p:cNvPr id="67588" name="Text Box 5"/>
          <p:cNvSpPr txBox="1">
            <a:spLocks noChangeArrowheads="1"/>
          </p:cNvSpPr>
          <p:nvPr/>
        </p:nvSpPr>
        <p:spPr bwMode="auto">
          <a:xfrm>
            <a:off x="1128712" y="155575"/>
            <a:ext cx="109108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u="sng" dirty="0">
                <a:latin typeface="+mn-lt"/>
              </a:rPr>
              <a:t>Anti-glomerular basement </a:t>
            </a:r>
            <a:r>
              <a:rPr lang="en-US" altLang="en-US" u="sng" dirty="0" smtClean="0">
                <a:latin typeface="+mn-lt"/>
              </a:rPr>
              <a:t>membrane antibody</a:t>
            </a:r>
            <a:r>
              <a:rPr lang="en-US" altLang="en-US" dirty="0" smtClean="0">
                <a:latin typeface="+mn-lt"/>
              </a:rPr>
              <a:t>-induced </a:t>
            </a:r>
            <a:r>
              <a:rPr lang="en-US" altLang="en-US" dirty="0">
                <a:latin typeface="+mn-lt"/>
              </a:rPr>
              <a:t>glomerulonephritis</a:t>
            </a:r>
          </a:p>
        </p:txBody>
      </p:sp>
      <p:pic>
        <p:nvPicPr>
          <p:cNvPr id="67589" name="Picture 6" descr="020004A"/>
          <p:cNvPicPr>
            <a:picLocks noChangeAspect="1" noChangeArrowheads="1"/>
          </p:cNvPicPr>
          <p:nvPr/>
        </p:nvPicPr>
        <p:blipFill>
          <a:blip r:embed="rId5" cstate="print">
            <a:extLst>
              <a:ext uri="{28A0092B-C50C-407E-A947-70E740481C1C}">
                <a14:useLocalDpi xmlns:a14="http://schemas.microsoft.com/office/drawing/2010/main" val="0"/>
              </a:ext>
            </a:extLst>
          </a:blip>
          <a:srcRect l="45612" t="57663" r="30379" b="4048"/>
          <a:stretch>
            <a:fillRect/>
          </a:stretch>
        </p:blipFill>
        <p:spPr bwMode="auto">
          <a:xfrm>
            <a:off x="3276600" y="1389063"/>
            <a:ext cx="2235200"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a:grpSpLocks/>
          </p:cNvGrpSpPr>
          <p:nvPr/>
        </p:nvGrpSpPr>
        <p:grpSpPr>
          <a:xfrm rot="16200000" flipV="1">
            <a:off x="0" y="-73047"/>
            <a:ext cx="1920240" cy="1920240"/>
            <a:chOff x="10098503" y="4523874"/>
            <a:chExt cx="2164937" cy="2357045"/>
          </a:xfrm>
        </p:grpSpPr>
        <p:sp>
          <p:nvSpPr>
            <p:cNvPr id="8" name="Right Triangle 7"/>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9" name="Straight Connector 8"/>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p:cNvGrpSpPr>
            <a:grpSpLocks/>
          </p:cNvGrpSpPr>
          <p:nvPr/>
        </p:nvGrpSpPr>
        <p:grpSpPr>
          <a:xfrm>
            <a:off x="10319888" y="4919246"/>
            <a:ext cx="1920240" cy="1920240"/>
            <a:chOff x="10098503" y="4523874"/>
            <a:chExt cx="2164937" cy="2357045"/>
          </a:xfrm>
        </p:grpSpPr>
        <p:sp>
          <p:nvSpPr>
            <p:cNvPr id="12" name="Right Triangle 11"/>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3" name="Straight Connector 12"/>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28A9F5CF-8439-4EA8-BB16-A2FBA1A87F1A}" type="slidenum">
              <a:rPr lang="en-US" smtClean="0"/>
              <a:pPr/>
              <a:t>40</a:t>
            </a:fld>
            <a:endParaRPr lang="en-US"/>
          </a:p>
        </p:txBody>
      </p:sp>
    </p:spTree>
    <p:custDataLst>
      <p:tags r:id="rId1"/>
    </p:custDataLst>
    <p:extLst>
      <p:ext uri="{BB962C8B-B14F-4D97-AF65-F5344CB8AC3E}">
        <p14:creationId xmlns:p14="http://schemas.microsoft.com/office/powerpoint/2010/main" val="31908341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2" name="Group 11"/>
          <p:cNvGrpSpPr>
            <a:grpSpLocks/>
          </p:cNvGrpSpPr>
          <p:nvPr/>
        </p:nvGrpSpPr>
        <p:grpSpPr>
          <a:xfrm>
            <a:off x="10319888" y="4919246"/>
            <a:ext cx="1920240" cy="1920240"/>
            <a:chOff x="10098503" y="4523874"/>
            <a:chExt cx="2164937" cy="2357045"/>
          </a:xfrm>
        </p:grpSpPr>
        <p:sp>
          <p:nvSpPr>
            <p:cNvPr id="13" name="Right Triangle 12"/>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4" name="Straight Connector 13"/>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2290" name="Text Box 2"/>
          <p:cNvSpPr txBox="1">
            <a:spLocks noChangeArrowheads="1"/>
          </p:cNvSpPr>
          <p:nvPr/>
        </p:nvSpPr>
        <p:spPr bwMode="auto">
          <a:xfrm>
            <a:off x="1482635" y="967922"/>
            <a:ext cx="84982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dirty="0">
                <a:latin typeface="Calibri" panose="020F0502020204030204" pitchFamily="34" charset="0"/>
              </a:rPr>
              <a:t>Pathogenesis of glomerular diseases</a:t>
            </a:r>
          </a:p>
        </p:txBody>
      </p:sp>
      <p:grpSp>
        <p:nvGrpSpPr>
          <p:cNvPr id="8" name="Group 7"/>
          <p:cNvGrpSpPr>
            <a:grpSpLocks/>
          </p:cNvGrpSpPr>
          <p:nvPr/>
        </p:nvGrpSpPr>
        <p:grpSpPr>
          <a:xfrm rot="16200000" flipV="1">
            <a:off x="0" y="-73047"/>
            <a:ext cx="1920240" cy="1920240"/>
            <a:chOff x="10098503" y="4523874"/>
            <a:chExt cx="2164937" cy="2357045"/>
          </a:xfrm>
        </p:grpSpPr>
        <p:sp>
          <p:nvSpPr>
            <p:cNvPr id="9" name="Right Triangle 8"/>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0" name="Straight Connector 9"/>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graphicFrame>
        <p:nvGraphicFramePr>
          <p:cNvPr id="2" name="Table 1"/>
          <p:cNvGraphicFramePr>
            <a:graphicFrameLocks noGrp="1"/>
          </p:cNvGraphicFramePr>
          <p:nvPr>
            <p:extLst>
              <p:ext uri="{D42A27DB-BD31-4B8C-83A1-F6EECF244321}">
                <p14:modId xmlns:p14="http://schemas.microsoft.com/office/powerpoint/2010/main" val="1411889768"/>
              </p:ext>
            </p:extLst>
          </p:nvPr>
        </p:nvGraphicFramePr>
        <p:xfrm>
          <a:off x="259492" y="1699971"/>
          <a:ext cx="10960443" cy="4674880"/>
        </p:xfrm>
        <a:graphic>
          <a:graphicData uri="http://schemas.openxmlformats.org/drawingml/2006/table">
            <a:tbl>
              <a:tblPr firstRow="1" bandRow="1">
                <a:tableStyleId>{21E4AEA4-8DFA-4A89-87EB-49C32662AFE0}</a:tableStyleId>
              </a:tblPr>
              <a:tblGrid>
                <a:gridCol w="2999907"/>
                <a:gridCol w="3457408"/>
                <a:gridCol w="1679686"/>
                <a:gridCol w="2823442"/>
              </a:tblGrid>
              <a:tr h="370840">
                <a:tc gridSpan="2">
                  <a:txBody>
                    <a:bodyPr/>
                    <a:lstStyle/>
                    <a:p>
                      <a:endParaRPr lang="en-US" sz="2000" dirty="0" smtClean="0"/>
                    </a:p>
                    <a:p>
                      <a:r>
                        <a:rPr lang="en-US" sz="2000" dirty="0" smtClean="0"/>
                        <a:t>IMMUNE MECHANISM-MEDIATED GLOMERULAR INJURY</a:t>
                      </a:r>
                    </a:p>
                    <a:p>
                      <a:endParaRPr lang="en-US" sz="2000" dirty="0"/>
                    </a:p>
                  </a:txBody>
                  <a:tcPr>
                    <a:lnT w="12700" cmpd="sng">
                      <a:noFill/>
                    </a:lnT>
                  </a:tcPr>
                </a:tc>
                <a:tc hMerge="1">
                  <a:txBody>
                    <a:bodyPr/>
                    <a:lstStyle/>
                    <a:p>
                      <a:endParaRPr lang="en-US" dirty="0"/>
                    </a:p>
                  </a:txBody>
                  <a:tcPr/>
                </a:tc>
                <a:tc gridSpan="2">
                  <a:txBody>
                    <a:bodyPr/>
                    <a:lstStyle/>
                    <a:p>
                      <a:endParaRPr lang="en-US" sz="2000" dirty="0" smtClean="0"/>
                    </a:p>
                    <a:p>
                      <a:r>
                        <a:rPr lang="en-US" sz="2000" dirty="0" smtClean="0"/>
                        <a:t>OTHER MECHANISMS</a:t>
                      </a:r>
                      <a:endParaRPr lang="en-US" sz="2000" dirty="0"/>
                    </a:p>
                  </a:txBody>
                  <a:tcPr/>
                </a:tc>
                <a:tc hMerge="1">
                  <a:txBody>
                    <a:bodyPr/>
                    <a:lstStyle/>
                    <a:p>
                      <a:endParaRPr lang="en-US" dirty="0"/>
                    </a:p>
                  </a:txBody>
                  <a:tcPr/>
                </a:tc>
              </a:tr>
              <a:tr h="718246">
                <a:tc rowSpan="2" gridSpan="2">
                  <a:txBody>
                    <a:bodyPr/>
                    <a:lstStyle/>
                    <a:p>
                      <a:endParaRPr lang="en-US" dirty="0" smtClean="0"/>
                    </a:p>
                    <a:p>
                      <a:r>
                        <a:rPr lang="en-US" b="1" dirty="0" smtClean="0"/>
                        <a:t>Circulating</a:t>
                      </a:r>
                      <a:r>
                        <a:rPr lang="en-US" dirty="0" smtClean="0"/>
                        <a:t> immune complexes deposition</a:t>
                      </a:r>
                    </a:p>
                    <a:p>
                      <a:endParaRPr lang="en-US" dirty="0"/>
                    </a:p>
                  </a:txBody>
                  <a:tcPr/>
                </a:tc>
                <a:tc rowSpan="2" hMerge="1">
                  <a:txBody>
                    <a:bodyPr/>
                    <a:lstStyle/>
                    <a:p>
                      <a:endParaRPr lang="en-US" dirty="0"/>
                    </a:p>
                  </a:txBody>
                  <a:tcPr/>
                </a:tc>
                <a:tc gridSpan="2">
                  <a:txBody>
                    <a:bodyPr/>
                    <a:lstStyle/>
                    <a:p>
                      <a:pPr algn="l"/>
                      <a:r>
                        <a:rPr lang="en-US" b="1" dirty="0" smtClean="0"/>
                        <a:t>No</a:t>
                      </a:r>
                      <a:r>
                        <a:rPr lang="en-US" dirty="0" smtClean="0"/>
                        <a:t> immune complexes and </a:t>
                      </a:r>
                    </a:p>
                    <a:p>
                      <a:pPr algn="l"/>
                      <a:r>
                        <a:rPr lang="en-US" dirty="0" smtClean="0"/>
                        <a:t>no antibodies detectable by current methods</a:t>
                      </a:r>
                      <a:endParaRPr lang="en-US" dirty="0"/>
                    </a:p>
                  </a:txBody>
                  <a:tcPr>
                    <a:solidFill>
                      <a:srgbClr val="FCECE8"/>
                    </a:solidFill>
                  </a:tcPr>
                </a:tc>
                <a:tc hMerge="1">
                  <a:txBody>
                    <a:bodyPr/>
                    <a:lstStyle/>
                    <a:p>
                      <a:endParaRPr lang="en-US" dirty="0"/>
                    </a:p>
                  </a:txBody>
                  <a:tcPr/>
                </a:tc>
              </a:tr>
              <a:tr h="481914">
                <a:tc gridSpan="2" vMerge="1">
                  <a:txBody>
                    <a:bodyPr/>
                    <a:lstStyle/>
                    <a:p>
                      <a:endParaRPr lang="en-US" dirty="0"/>
                    </a:p>
                  </a:txBody>
                  <a:tcPr/>
                </a:tc>
                <a:tc hMerge="1" vMerge="1">
                  <a:txBody>
                    <a:bodyPr/>
                    <a:lstStyle/>
                    <a:p>
                      <a:endParaRPr lang="en-US"/>
                    </a:p>
                  </a:txBody>
                  <a:tcPr/>
                </a:tc>
                <a:tc gridSpan="2">
                  <a:txBody>
                    <a:bodyPr/>
                    <a:lstStyle/>
                    <a:p>
                      <a:pPr algn="l"/>
                      <a:r>
                        <a:rPr lang="en-US" dirty="0" smtClean="0"/>
                        <a:t>Nephron loss</a:t>
                      </a:r>
                      <a:endParaRPr lang="en-US" dirty="0"/>
                    </a:p>
                  </a:txBody>
                  <a:tcPr>
                    <a:solidFill>
                      <a:srgbClr val="FCECE8"/>
                    </a:solidFill>
                  </a:tcPr>
                </a:tc>
                <a:tc hMerge="1">
                  <a:txBody>
                    <a:bodyPr/>
                    <a:lstStyle/>
                    <a:p>
                      <a:endParaRPr lang="en-US"/>
                    </a:p>
                  </a:txBody>
                  <a:tcPr/>
                </a:tc>
              </a:tr>
              <a:tr h="747584">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t>In situ </a:t>
                      </a:r>
                      <a:r>
                        <a:rPr lang="en-US" dirty="0" smtClean="0"/>
                        <a:t>binding of antibodies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with immune complex or without immune complex formation</a:t>
                      </a:r>
                      <a:endParaRPr lang="en-US" dirty="0"/>
                    </a:p>
                  </a:txBody>
                  <a:tcPr>
                    <a:solidFill>
                      <a:srgbClr val="F8D7CD"/>
                    </a:solidFill>
                  </a:tcPr>
                </a:tc>
                <a:tc>
                  <a:txBody>
                    <a:bodyPr/>
                    <a:lstStyle/>
                    <a:p>
                      <a:endParaRPr lang="en-US" dirty="0" smtClean="0"/>
                    </a:p>
                    <a:p>
                      <a:r>
                        <a:rPr lang="en-US" dirty="0" smtClean="0"/>
                        <a:t>antibody against antigen on podocytes</a:t>
                      </a:r>
                    </a:p>
                  </a:txBody>
                  <a:tcPr/>
                </a:tc>
                <a:tc rowSpan="4">
                  <a:txBody>
                    <a:bodyPr/>
                    <a:lstStyle/>
                    <a:p>
                      <a:pPr algn="ctr"/>
                      <a:endParaRPr lang="en-US" dirty="0" smtClean="0"/>
                    </a:p>
                    <a:p>
                      <a:pPr algn="l"/>
                      <a:endParaRPr lang="en-US" dirty="0" smtClean="0"/>
                    </a:p>
                    <a:p>
                      <a:pPr algn="l"/>
                      <a:endParaRPr lang="en-US" dirty="0" smtClean="0"/>
                    </a:p>
                    <a:p>
                      <a:pPr algn="l"/>
                      <a:r>
                        <a:rPr lang="en-US" dirty="0" smtClean="0"/>
                        <a:t>Genetics</a:t>
                      </a:r>
                      <a:endParaRPr lang="en-US" dirty="0"/>
                    </a:p>
                  </a:txBody>
                  <a:tcPr>
                    <a:solidFill>
                      <a:srgbClr val="FCECE8"/>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Monogenic diseases</a:t>
                      </a:r>
                    </a:p>
                    <a:p>
                      <a:endParaRPr lang="en-US" dirty="0"/>
                    </a:p>
                  </a:txBody>
                  <a:tcPr>
                    <a:solidFill>
                      <a:srgbClr val="FCECE8"/>
                    </a:solidFill>
                  </a:tcPr>
                </a:tc>
              </a:tr>
              <a:tr h="166816">
                <a:tc vMerge="1">
                  <a:txBody>
                    <a:bodyPr/>
                    <a:lstStyle/>
                    <a:p>
                      <a:endParaRPr lang="en-US"/>
                    </a:p>
                  </a:txBody>
                  <a:tcPr/>
                </a:tc>
                <a:tc rowSpan="2">
                  <a:txBody>
                    <a:bodyPr/>
                    <a:lstStyle/>
                    <a:p>
                      <a:r>
                        <a:rPr lang="en-US" dirty="0" smtClean="0"/>
                        <a:t>anti-glomerular</a:t>
                      </a:r>
                      <a:r>
                        <a:rPr lang="en-US" baseline="0" dirty="0" smtClean="0"/>
                        <a:t> basement membrane antibody</a:t>
                      </a:r>
                      <a:endParaRPr lang="en-US" dirty="0"/>
                    </a:p>
                  </a:txBody>
                  <a:tcPr>
                    <a:solidFill>
                      <a:srgbClr val="F8D7CD"/>
                    </a:solidFill>
                  </a:tcPr>
                </a:tc>
                <a:tc vMerge="1">
                  <a:txBody>
                    <a:bodyPr/>
                    <a:lstStyle/>
                    <a:p>
                      <a:endParaRPr lang="en-US"/>
                    </a:p>
                  </a:txBody>
                  <a:tcPr/>
                </a:tc>
                <a:tc vMerge="1">
                  <a:txBody>
                    <a:bodyPr/>
                    <a:lstStyle/>
                    <a:p>
                      <a:endParaRPr lang="en-US"/>
                    </a:p>
                  </a:txBody>
                  <a:tcPr/>
                </a:tc>
              </a:tr>
              <a:tr h="370840">
                <a:tc vMerge="1">
                  <a:txBody>
                    <a:bodyPr/>
                    <a:lstStyle/>
                    <a:p>
                      <a:endParaRPr lang="en-US" dirty="0"/>
                    </a:p>
                  </a:txBody>
                  <a:tcPr/>
                </a:tc>
                <a:tc vMerge="1">
                  <a:txBody>
                    <a:bodyPr/>
                    <a:lstStyle/>
                    <a:p>
                      <a:endParaRPr lang="en-US" dirty="0"/>
                    </a:p>
                  </a:txBody>
                  <a:tcPr/>
                </a:tc>
                <a:tc vMerge="1">
                  <a:txBody>
                    <a:bodyPr/>
                    <a:lstStyle/>
                    <a:p>
                      <a:endParaRPr lang="en-US"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Polygenic diseases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“risk alleles”</a:t>
                      </a:r>
                      <a:endParaRPr lang="en-US" dirty="0"/>
                    </a:p>
                  </a:txBody>
                  <a:tcPr>
                    <a:solidFill>
                      <a:srgbClr val="FCECE8"/>
                    </a:solidFill>
                  </a:tcPr>
                </a:tc>
              </a:tr>
              <a:tr h="370840">
                <a:tc gridSpan="2">
                  <a:txBody>
                    <a:bodyPr/>
                    <a:lstStyle/>
                    <a:p>
                      <a:endParaRPr lang="en-US" dirty="0" smtClean="0"/>
                    </a:p>
                    <a:p>
                      <a:r>
                        <a:rPr lang="en-US" dirty="0" smtClean="0"/>
                        <a:t>Abnormal activation of </a:t>
                      </a:r>
                      <a:r>
                        <a:rPr lang="en-US" b="1" dirty="0" smtClean="0"/>
                        <a:t>complement</a:t>
                      </a:r>
                      <a:endParaRPr lang="en-US" b="1" baseline="0" dirty="0" smtClean="0"/>
                    </a:p>
                    <a:p>
                      <a:endParaRPr lang="en-US" dirty="0"/>
                    </a:p>
                  </a:txBody>
                  <a:tcPr/>
                </a:tc>
                <a:tc hMerge="1">
                  <a:txBody>
                    <a:bodyPr/>
                    <a:lstStyle/>
                    <a:p>
                      <a:endParaRPr lang="en-US" dirty="0"/>
                    </a:p>
                  </a:txBody>
                  <a:tcPr/>
                </a:tc>
                <a:tc v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lnR w="12700" cap="flat" cmpd="sng" algn="ctr">
                      <a:solidFill>
                        <a:schemeClr val="tx1"/>
                      </a:solidFill>
                      <a:prstDash val="solid"/>
                      <a:round/>
                      <a:headEnd type="none" w="med" len="med"/>
                      <a:tailEnd type="none" w="med" len="med"/>
                    </a:lnR>
                  </a:tcPr>
                </a:tc>
                <a:tc v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solidFill>
                        <a:schemeClr val="tx1"/>
                      </a:solidFill>
                      <a:prstDash val="solid"/>
                      <a:round/>
                      <a:headEnd type="none" w="med" len="med"/>
                      <a:tailEnd type="none" w="med" len="med"/>
                    </a:lnL>
                  </a:tcPr>
                </a:tc>
              </a:tr>
            </a:tbl>
          </a:graphicData>
        </a:graphic>
      </p:graphicFrame>
      <p:sp>
        <p:nvSpPr>
          <p:cNvPr id="3" name="Slide Number Placeholder 2"/>
          <p:cNvSpPr>
            <a:spLocks noGrp="1"/>
          </p:cNvSpPr>
          <p:nvPr>
            <p:ph type="sldNum" sz="quarter" idx="12"/>
          </p:nvPr>
        </p:nvSpPr>
        <p:spPr/>
        <p:txBody>
          <a:bodyPr/>
          <a:lstStyle/>
          <a:p>
            <a:fld id="{28A9F5CF-8439-4EA8-BB16-A2FBA1A87F1A}" type="slidenum">
              <a:rPr lang="en-US" smtClean="0"/>
              <a:pPr/>
              <a:t>41</a:t>
            </a:fld>
            <a:endParaRPr lang="en-US"/>
          </a:p>
        </p:txBody>
      </p:sp>
      <p:sp>
        <p:nvSpPr>
          <p:cNvPr id="4" name="Rectangle 3"/>
          <p:cNvSpPr/>
          <p:nvPr/>
        </p:nvSpPr>
        <p:spPr>
          <a:xfrm>
            <a:off x="253308" y="5486417"/>
            <a:ext cx="6425519" cy="9144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50583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rgbClr val="F0B31F"/>
            </a:gs>
            <a:gs pos="100000">
              <a:srgbClr val="A2204B"/>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9" name="Group 8"/>
          <p:cNvGrpSpPr>
            <a:grpSpLocks/>
          </p:cNvGrpSpPr>
          <p:nvPr/>
        </p:nvGrpSpPr>
        <p:grpSpPr>
          <a:xfrm>
            <a:off x="10319888" y="4919246"/>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Abnormal activation of complement – mediated glomerulonephritis</a:t>
            </a:r>
            <a:endParaRPr lang="en-US" b="1" dirty="0"/>
          </a:p>
        </p:txBody>
      </p:sp>
      <p:grpSp>
        <p:nvGrpSpPr>
          <p:cNvPr id="5" name="Group 4"/>
          <p:cNvGrpSpPr>
            <a:grpSpLocks/>
          </p:cNvGrpSpPr>
          <p:nvPr/>
        </p:nvGrpSpPr>
        <p:grpSpPr>
          <a:xfrm rot="16200000" flipV="1">
            <a:off x="0" y="-73047"/>
            <a:ext cx="1920240" cy="1920240"/>
            <a:chOff x="10098503" y="4523874"/>
            <a:chExt cx="2164937" cy="2357045"/>
          </a:xfrm>
        </p:grpSpPr>
        <p:sp>
          <p:nvSpPr>
            <p:cNvPr id="6" name="Right Triangle 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7" name="Straight Connector 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3" name="Text Placeholder 12"/>
          <p:cNvSpPr>
            <a:spLocks noGrp="1"/>
          </p:cNvSpPr>
          <p:nvPr>
            <p:ph type="body" idx="1"/>
          </p:nvPr>
        </p:nvSpPr>
        <p:spPr/>
        <p:txBody>
          <a:bodyPr/>
          <a:lstStyle/>
          <a:p>
            <a:endParaRPr lang="en-US" dirty="0"/>
          </a:p>
        </p:txBody>
      </p:sp>
      <p:sp>
        <p:nvSpPr>
          <p:cNvPr id="3" name="Slide Number Placeholder 2"/>
          <p:cNvSpPr>
            <a:spLocks noGrp="1"/>
          </p:cNvSpPr>
          <p:nvPr>
            <p:ph type="sldNum" sz="quarter" idx="12"/>
          </p:nvPr>
        </p:nvSpPr>
        <p:spPr/>
        <p:txBody>
          <a:bodyPr/>
          <a:lstStyle/>
          <a:p>
            <a:fld id="{28A9F5CF-8439-4EA8-BB16-A2FBA1A87F1A}" type="slidenum">
              <a:rPr lang="en-US" smtClean="0"/>
              <a:pPr/>
              <a:t>42</a:t>
            </a:fld>
            <a:endParaRPr lang="en-US"/>
          </a:p>
        </p:txBody>
      </p:sp>
    </p:spTree>
    <p:custDataLst>
      <p:tags r:id="rId1"/>
    </p:custDataLst>
    <p:extLst>
      <p:ext uri="{BB962C8B-B14F-4D97-AF65-F5344CB8AC3E}">
        <p14:creationId xmlns:p14="http://schemas.microsoft.com/office/powerpoint/2010/main" val="39983514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p:cNvGrpSpPr>
          <p:nvPr/>
        </p:nvGrpSpPr>
        <p:grpSpPr>
          <a:xfrm>
            <a:off x="10319888" y="4919246"/>
            <a:ext cx="1920240" cy="1920240"/>
            <a:chOff x="10098503" y="4523874"/>
            <a:chExt cx="2164937" cy="2357045"/>
          </a:xfrm>
        </p:grpSpPr>
        <p:sp>
          <p:nvSpPr>
            <p:cNvPr id="9" name="Right Triangle 8"/>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0" name="Straight Connector 9"/>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grpSp>
        <p:nvGrpSpPr>
          <p:cNvPr id="4" name="Group 3"/>
          <p:cNvGrpSpPr>
            <a:grpSpLocks/>
          </p:cNvGrpSpPr>
          <p:nvPr/>
        </p:nvGrpSpPr>
        <p:grpSpPr>
          <a:xfrm rot="16200000" flipV="1">
            <a:off x="0" y="-73047"/>
            <a:ext cx="1920240" cy="1920240"/>
            <a:chOff x="10098503" y="4523874"/>
            <a:chExt cx="2164937" cy="2357045"/>
          </a:xfrm>
        </p:grpSpPr>
        <p:sp>
          <p:nvSpPr>
            <p:cNvPr id="5" name="Right Triangle 4"/>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6" name="Straight Connector 5"/>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311298" name="Text Box 2"/>
          <p:cNvSpPr txBox="1">
            <a:spLocks noChangeArrowheads="1"/>
          </p:cNvSpPr>
          <p:nvPr/>
        </p:nvSpPr>
        <p:spPr bwMode="auto">
          <a:xfrm>
            <a:off x="425789" y="56140"/>
            <a:ext cx="11440471" cy="6617196"/>
          </a:xfrm>
          <a:prstGeom prst="rect">
            <a:avLst/>
          </a:prstGeom>
          <a:noFill/>
          <a:ln>
            <a:noFill/>
          </a:ln>
          <a:effectLs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dirty="0" smtClean="0">
              <a:solidFill>
                <a:schemeClr val="bg1"/>
              </a:solidFill>
              <a:effectLst>
                <a:outerShdw blurRad="38100" dist="38100" dir="2700000" algn="tl">
                  <a:srgbClr val="C0C0C0"/>
                </a:outerShdw>
              </a:effectLst>
            </a:endParaRPr>
          </a:p>
          <a:p>
            <a:pPr>
              <a:defRPr/>
            </a:pPr>
            <a:r>
              <a:rPr lang="en-US" sz="4000" b="1" dirty="0" smtClean="0">
                <a:latin typeface="+mn-lt"/>
              </a:rPr>
              <a:t>Glomerular diseases caused by complement activation in the absence of antibody</a:t>
            </a:r>
            <a:r>
              <a:rPr lang="en-US" sz="4000" dirty="0" smtClean="0">
                <a:latin typeface="+mn-lt"/>
              </a:rPr>
              <a:t>:</a:t>
            </a:r>
          </a:p>
          <a:p>
            <a:pPr>
              <a:defRPr/>
            </a:pPr>
            <a:r>
              <a:rPr lang="en-US" sz="2800" dirty="0" smtClean="0">
                <a:latin typeface="+mn-lt"/>
              </a:rPr>
              <a:t>Unregulated/excessive activation of the alternative complement </a:t>
            </a:r>
          </a:p>
          <a:p>
            <a:pPr>
              <a:defRPr/>
            </a:pPr>
            <a:r>
              <a:rPr lang="en-US" sz="2800" dirty="0" smtClean="0">
                <a:latin typeface="+mn-lt"/>
              </a:rPr>
              <a:t>pathway leading to complement-mediated injury – </a:t>
            </a:r>
          </a:p>
          <a:p>
            <a:pPr>
              <a:defRPr/>
            </a:pPr>
            <a:r>
              <a:rPr lang="en-US" dirty="0" smtClean="0">
                <a:latin typeface="+mn-lt"/>
              </a:rPr>
              <a:t>transformation </a:t>
            </a:r>
            <a:r>
              <a:rPr lang="en-US" dirty="0">
                <a:latin typeface="+mn-lt"/>
              </a:rPr>
              <a:t>from low-grade physiologic activity (“tick-over”) </a:t>
            </a:r>
            <a:r>
              <a:rPr lang="en-US" dirty="0" smtClean="0">
                <a:latin typeface="+mn-lt"/>
              </a:rPr>
              <a:t>to unrestrained hyperactivity</a:t>
            </a:r>
          </a:p>
          <a:p>
            <a:pPr>
              <a:defRPr/>
            </a:pPr>
            <a:endParaRPr lang="en-US" sz="2800" dirty="0" smtClean="0">
              <a:latin typeface="+mn-lt"/>
            </a:endParaRPr>
          </a:p>
          <a:p>
            <a:pPr>
              <a:defRPr/>
            </a:pPr>
            <a:endParaRPr lang="en-US" sz="2800" dirty="0" smtClean="0">
              <a:latin typeface="+mn-lt"/>
            </a:endParaRPr>
          </a:p>
          <a:p>
            <a:pPr>
              <a:defRPr/>
            </a:pPr>
            <a:r>
              <a:rPr lang="en-US" sz="2800" dirty="0" smtClean="0">
                <a:latin typeface="+mn-lt"/>
              </a:rPr>
              <a:t>Triggers: </a:t>
            </a:r>
            <a:r>
              <a:rPr lang="en-US" altLang="en-US" sz="2800" dirty="0">
                <a:latin typeface="+mn-lt"/>
              </a:rPr>
              <a:t>excessive complement activation after minor vascular </a:t>
            </a:r>
            <a:r>
              <a:rPr lang="en-US" altLang="en-US" sz="2800" dirty="0" smtClean="0">
                <a:latin typeface="+mn-lt"/>
              </a:rPr>
              <a:t>injuries</a:t>
            </a:r>
            <a:endParaRPr lang="en-US" sz="2800" dirty="0" smtClean="0">
              <a:latin typeface="+mn-lt"/>
            </a:endParaRPr>
          </a:p>
          <a:p>
            <a:pPr>
              <a:defRPr/>
            </a:pPr>
            <a:r>
              <a:rPr lang="en-US" sz="2800" smtClean="0">
                <a:latin typeface="+mn-lt"/>
              </a:rPr>
              <a:t>- acquired </a:t>
            </a:r>
            <a:r>
              <a:rPr lang="en-US" sz="2800" dirty="0" smtClean="0">
                <a:latin typeface="+mn-lt"/>
              </a:rPr>
              <a:t>autoantibodies against complement components</a:t>
            </a:r>
          </a:p>
          <a:p>
            <a:pPr>
              <a:defRPr/>
            </a:pPr>
            <a:r>
              <a:rPr lang="en-US" sz="2800" smtClean="0">
                <a:latin typeface="+mn-lt"/>
              </a:rPr>
              <a:t>- inherited </a:t>
            </a:r>
            <a:r>
              <a:rPr lang="en-US" sz="2800" dirty="0" smtClean="0">
                <a:latin typeface="+mn-lt"/>
              </a:rPr>
              <a:t>abnormalities of complement regulatory proteins</a:t>
            </a:r>
          </a:p>
          <a:p>
            <a:pPr>
              <a:defRPr/>
            </a:pPr>
            <a:endParaRPr lang="en-US" sz="3200" dirty="0">
              <a:latin typeface="+mn-lt"/>
            </a:endParaRPr>
          </a:p>
          <a:p>
            <a:pPr>
              <a:defRPr/>
            </a:pPr>
            <a:r>
              <a:rPr lang="en-US" sz="2400" dirty="0" smtClean="0">
                <a:latin typeface="+mn-lt"/>
              </a:rPr>
              <a:t>Human diseases </a:t>
            </a:r>
          </a:p>
          <a:p>
            <a:pPr>
              <a:defRPr/>
            </a:pPr>
            <a:r>
              <a:rPr lang="en-US" sz="2400" dirty="0" smtClean="0">
                <a:latin typeface="+mn-lt"/>
              </a:rPr>
              <a:t>Glomerular: dense deposit </a:t>
            </a:r>
            <a:r>
              <a:rPr lang="en-US" sz="2400" smtClean="0">
                <a:latin typeface="+mn-lt"/>
              </a:rPr>
              <a:t>disease/C3 glomerulonephritis (lecture II)</a:t>
            </a:r>
            <a:endParaRPr lang="en-US" sz="2400" dirty="0" smtClean="0">
              <a:latin typeface="+mn-lt"/>
            </a:endParaRPr>
          </a:p>
          <a:p>
            <a:pPr>
              <a:defRPr/>
            </a:pPr>
            <a:r>
              <a:rPr lang="en-US" sz="2400" dirty="0" smtClean="0">
                <a:latin typeface="+mn-lt"/>
              </a:rPr>
              <a:t>Systemic (with significant renal manifestations): thrombotic </a:t>
            </a:r>
            <a:r>
              <a:rPr lang="en-US" sz="2400" dirty="0" err="1" smtClean="0">
                <a:latin typeface="+mn-lt"/>
              </a:rPr>
              <a:t>microangiopathies</a:t>
            </a:r>
            <a:r>
              <a:rPr lang="en-US" sz="2400" dirty="0" smtClean="0">
                <a:latin typeface="+mn-lt"/>
              </a:rPr>
              <a:t> (lecture III)</a:t>
            </a:r>
          </a:p>
        </p:txBody>
      </p:sp>
      <p:sp>
        <p:nvSpPr>
          <p:cNvPr id="2" name="Slide Number Placeholder 1"/>
          <p:cNvSpPr>
            <a:spLocks noGrp="1"/>
          </p:cNvSpPr>
          <p:nvPr>
            <p:ph type="sldNum" sz="quarter" idx="12"/>
          </p:nvPr>
        </p:nvSpPr>
        <p:spPr/>
        <p:txBody>
          <a:bodyPr/>
          <a:lstStyle/>
          <a:p>
            <a:fld id="{28A9F5CF-8439-4EA8-BB16-A2FBA1A87F1A}" type="slidenum">
              <a:rPr lang="en-US" smtClean="0"/>
              <a:pPr/>
              <a:t>43</a:t>
            </a:fld>
            <a:endParaRPr lang="en-US"/>
          </a:p>
        </p:txBody>
      </p:sp>
      <p:pic>
        <p:nvPicPr>
          <p:cNvPr id="12" name="Picture 2" descr="Znalezione obrazy dla zapytania flam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012" t="3623" r="30071" b="3210"/>
          <a:stretch/>
        </p:blipFill>
        <p:spPr bwMode="auto">
          <a:xfrm>
            <a:off x="9308775" y="2276028"/>
            <a:ext cx="302018" cy="523103"/>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2" descr="Znalezione obrazy dla zapytania flame"/>
          <p:cNvPicPr>
            <a:picLocks noChangeAspect="1" noChangeArrowheads="1"/>
          </p:cNvPicPr>
          <p:nvPr/>
        </p:nvPicPr>
        <p:blipFill rotWithShape="1">
          <a:blip r:embed="rId5">
            <a:extLst>
              <a:ext uri="{28A0092B-C50C-407E-A947-70E740481C1C}">
                <a14:useLocalDpi xmlns:a14="http://schemas.microsoft.com/office/drawing/2010/main" val="0"/>
              </a:ext>
            </a:extLst>
          </a:blip>
          <a:srcRect l="31012" t="3623" r="30071" b="3210"/>
          <a:stretch/>
        </p:blipFill>
        <p:spPr bwMode="auto">
          <a:xfrm>
            <a:off x="10240074" y="108088"/>
            <a:ext cx="1869548" cy="3020917"/>
          </a:xfrm>
          <a:prstGeom prst="ellipse">
            <a:avLst/>
          </a:prstGeom>
          <a:noFill/>
          <a:extLst>
            <a:ext uri="{909E8E84-426E-40DD-AFC4-6F175D3DCCD1}">
              <a14:hiddenFill xmlns:a14="http://schemas.microsoft.com/office/drawing/2010/main">
                <a:solidFill>
                  <a:srgbClr val="FFFFFF"/>
                </a:solidFill>
              </a14:hiddenFill>
            </a:ext>
          </a:extLst>
        </p:spPr>
      </p:pic>
      <p:sp>
        <p:nvSpPr>
          <p:cNvPr id="14" name="Right Arrow 13"/>
          <p:cNvSpPr/>
          <p:nvPr/>
        </p:nvSpPr>
        <p:spPr>
          <a:xfrm>
            <a:off x="9758702" y="2578600"/>
            <a:ext cx="439750" cy="65820"/>
          </a:xfrm>
          <a:prstGeom prst="rightArrow">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4234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Box 1"/>
          <p:cNvSpPr txBox="1">
            <a:spLocks noChangeArrowheads="1"/>
          </p:cNvSpPr>
          <p:nvPr/>
        </p:nvSpPr>
        <p:spPr bwMode="auto">
          <a:xfrm>
            <a:off x="1788074" y="3488864"/>
            <a:ext cx="2702778" cy="9233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800" b="1" dirty="0" smtClean="0">
                <a:solidFill>
                  <a:srgbClr val="250BC1"/>
                </a:solidFill>
                <a:latin typeface="+mn-lt"/>
              </a:rPr>
              <a:t>Alternative</a:t>
            </a:r>
            <a:r>
              <a:rPr lang="en-US" altLang="en-US" sz="1800" dirty="0" smtClean="0">
                <a:latin typeface="+mn-lt"/>
              </a:rPr>
              <a:t>, </a:t>
            </a:r>
            <a:r>
              <a:rPr lang="en-US" altLang="en-US" sz="1800" dirty="0"/>
              <a:t>begins @ C3</a:t>
            </a:r>
          </a:p>
          <a:p>
            <a:pPr>
              <a:spcBef>
                <a:spcPct val="0"/>
              </a:spcBef>
              <a:buNone/>
            </a:pPr>
            <a:r>
              <a:rPr lang="en-US" sz="1800" i="1" dirty="0" smtClean="0">
                <a:solidFill>
                  <a:srgbClr val="FF0000"/>
                </a:solidFill>
                <a:latin typeface="+mn-lt"/>
              </a:rPr>
              <a:t>constitutively active</a:t>
            </a:r>
          </a:p>
          <a:p>
            <a:pPr>
              <a:spcBef>
                <a:spcPct val="0"/>
              </a:spcBef>
              <a:buFontTx/>
              <a:buNone/>
            </a:pPr>
            <a:r>
              <a:rPr lang="en-US" altLang="en-US" sz="1800" dirty="0" smtClean="0">
                <a:latin typeface="+mn-lt"/>
              </a:rPr>
              <a:t>innate immunity</a:t>
            </a:r>
            <a:endParaRPr lang="en-US" altLang="en-US" sz="1600" dirty="0">
              <a:latin typeface="+mn-lt"/>
            </a:endParaRPr>
          </a:p>
        </p:txBody>
      </p:sp>
      <p:sp>
        <p:nvSpPr>
          <p:cNvPr id="142339" name="TextBox 3"/>
          <p:cNvSpPr txBox="1">
            <a:spLocks noChangeArrowheads="1"/>
          </p:cNvSpPr>
          <p:nvPr/>
        </p:nvSpPr>
        <p:spPr bwMode="auto">
          <a:xfrm>
            <a:off x="4771295" y="3684642"/>
            <a:ext cx="26452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smtClean="0"/>
              <a:t>C3</a:t>
            </a:r>
            <a:r>
              <a:rPr lang="en-US" altLang="en-US" dirty="0" smtClean="0"/>
              <a:t>         </a:t>
            </a:r>
            <a:r>
              <a:rPr lang="en-US" altLang="en-US" b="1" dirty="0" smtClean="0"/>
              <a:t>C3b</a:t>
            </a:r>
            <a:endParaRPr lang="en-US" altLang="en-US" b="1" dirty="0"/>
          </a:p>
        </p:txBody>
      </p:sp>
      <p:sp>
        <p:nvSpPr>
          <p:cNvPr id="142340" name="TextBox 4"/>
          <p:cNvSpPr txBox="1">
            <a:spLocks noChangeArrowheads="1"/>
          </p:cNvSpPr>
          <p:nvPr/>
        </p:nvSpPr>
        <p:spPr bwMode="auto">
          <a:xfrm>
            <a:off x="7653384" y="3690106"/>
            <a:ext cx="7088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t>C5</a:t>
            </a:r>
          </a:p>
        </p:txBody>
      </p:sp>
      <p:sp>
        <p:nvSpPr>
          <p:cNvPr id="142341" name="TextBox 5"/>
          <p:cNvSpPr txBox="1">
            <a:spLocks noChangeArrowheads="1"/>
          </p:cNvSpPr>
          <p:nvPr/>
        </p:nvSpPr>
        <p:spPr bwMode="auto">
          <a:xfrm>
            <a:off x="5143897" y="4188003"/>
            <a:ext cx="18781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smtClean="0">
                <a:solidFill>
                  <a:srgbClr val="FF0000"/>
                </a:solidFill>
              </a:rPr>
              <a:t>C3 convertase</a:t>
            </a:r>
            <a:endParaRPr lang="en-US" altLang="en-US" sz="1800" b="1" dirty="0">
              <a:solidFill>
                <a:srgbClr val="FF0000"/>
              </a:solidFill>
            </a:endParaRPr>
          </a:p>
        </p:txBody>
      </p:sp>
      <p:sp>
        <p:nvSpPr>
          <p:cNvPr id="142346" name="TextBox 21"/>
          <p:cNvSpPr txBox="1">
            <a:spLocks noChangeArrowheads="1"/>
          </p:cNvSpPr>
          <p:nvPr/>
        </p:nvSpPr>
        <p:spPr bwMode="auto">
          <a:xfrm>
            <a:off x="481635" y="395555"/>
            <a:ext cx="11335763"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250BC1"/>
                </a:solidFill>
              </a:rPr>
              <a:t>Complement </a:t>
            </a:r>
            <a:r>
              <a:rPr lang="en-US" altLang="en-US" b="1" dirty="0" smtClean="0">
                <a:solidFill>
                  <a:srgbClr val="250BC1"/>
                </a:solidFill>
              </a:rPr>
              <a:t>system </a:t>
            </a:r>
            <a:r>
              <a:rPr lang="en-US" altLang="en-US" sz="2000" dirty="0" smtClean="0">
                <a:latin typeface="+mn-lt"/>
              </a:rPr>
              <a:t>(Robbins, pp 75-77)</a:t>
            </a:r>
          </a:p>
          <a:p>
            <a:pPr>
              <a:spcBef>
                <a:spcPct val="0"/>
              </a:spcBef>
              <a:buFontTx/>
              <a:buNone/>
            </a:pPr>
            <a:r>
              <a:rPr lang="en-US" altLang="en-US" sz="1800" dirty="0" smtClean="0">
                <a:latin typeface="+mn-lt"/>
              </a:rPr>
              <a:t>Components (numbered C1-C9) present in plasma in inactive forms; each activated by proteolysis to acquire own proteolytic activity, thus setting up enzymatic cascade.  </a:t>
            </a:r>
            <a:r>
              <a:rPr lang="en-US" altLang="en-US" sz="1800" b="1" dirty="0" smtClean="0">
                <a:latin typeface="+mn-lt"/>
              </a:rPr>
              <a:t>3 initiating pathways</a:t>
            </a:r>
            <a:r>
              <a:rPr lang="en-US" altLang="en-US" sz="1800" dirty="0" smtClean="0">
                <a:latin typeface="+mn-lt"/>
              </a:rPr>
              <a:t>:</a:t>
            </a:r>
            <a:endParaRPr lang="en-US" altLang="en-US" sz="1800" dirty="0">
              <a:latin typeface="+mn-lt"/>
            </a:endParaRPr>
          </a:p>
        </p:txBody>
      </p:sp>
      <p:cxnSp>
        <p:nvCxnSpPr>
          <p:cNvPr id="30" name="Straight Arrow Connector 29"/>
          <p:cNvCxnSpPr/>
          <p:nvPr/>
        </p:nvCxnSpPr>
        <p:spPr>
          <a:xfrm>
            <a:off x="7190506" y="3986195"/>
            <a:ext cx="542656" cy="11776"/>
          </a:xfrm>
          <a:prstGeom prst="straightConnector1">
            <a:avLst/>
          </a:prstGeom>
          <a:ln w="38100">
            <a:solidFill>
              <a:srgbClr val="250BC1"/>
            </a:solidFill>
            <a:tailEnd type="triangle"/>
          </a:ln>
        </p:spPr>
        <p:style>
          <a:lnRef idx="1">
            <a:schemeClr val="accent1"/>
          </a:lnRef>
          <a:fillRef idx="0">
            <a:schemeClr val="accent1"/>
          </a:fillRef>
          <a:effectRef idx="0">
            <a:schemeClr val="accent1"/>
          </a:effectRef>
          <a:fontRef idx="minor">
            <a:schemeClr val="tx1"/>
          </a:fontRef>
        </p:style>
      </p:cxnSp>
      <p:cxnSp>
        <p:nvCxnSpPr>
          <p:cNvPr id="142351" name="Straight Arrow Connector 10"/>
          <p:cNvCxnSpPr>
            <a:cxnSpLocks noChangeShapeType="1"/>
          </p:cNvCxnSpPr>
          <p:nvPr/>
        </p:nvCxnSpPr>
        <p:spPr bwMode="auto">
          <a:xfrm flipH="1" flipV="1">
            <a:off x="5886661" y="4057266"/>
            <a:ext cx="10157" cy="226498"/>
          </a:xfrm>
          <a:prstGeom prst="straightConnector1">
            <a:avLst/>
          </a:prstGeom>
          <a:noFill/>
          <a:ln w="38100" algn="ctr">
            <a:solidFill>
              <a:srgbClr val="250BC1"/>
            </a:solidFill>
            <a:round/>
            <a:headEnd/>
            <a:tailEnd type="triangle" w="med" len="med"/>
          </a:ln>
          <a:extLst>
            <a:ext uri="{909E8E84-426E-40DD-AFC4-6F175D3DCCD1}">
              <a14:hiddenFill xmlns:a14="http://schemas.microsoft.com/office/drawing/2010/main">
                <a:noFill/>
              </a14:hiddenFill>
            </a:ext>
          </a:extLst>
        </p:spPr>
      </p:cxnSp>
      <p:cxnSp>
        <p:nvCxnSpPr>
          <p:cNvPr id="19" name="Straight Arrow Connector 18"/>
          <p:cNvCxnSpPr>
            <a:stCxn id="142340" idx="3"/>
          </p:cNvCxnSpPr>
          <p:nvPr/>
        </p:nvCxnSpPr>
        <p:spPr>
          <a:xfrm>
            <a:off x="8362232" y="3982494"/>
            <a:ext cx="1384771" cy="19692"/>
          </a:xfrm>
          <a:prstGeom prst="straightConnector1">
            <a:avLst/>
          </a:prstGeom>
          <a:ln w="38100">
            <a:solidFill>
              <a:srgbClr val="250BC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752389" y="3726205"/>
            <a:ext cx="708848" cy="584775"/>
          </a:xfrm>
          <a:prstGeom prst="rect">
            <a:avLst/>
          </a:prstGeom>
        </p:spPr>
        <p:txBody>
          <a:bodyPr wrap="none">
            <a:spAutoFit/>
          </a:bodyPr>
          <a:lstStyle/>
          <a:p>
            <a:pPr>
              <a:spcBef>
                <a:spcPct val="0"/>
              </a:spcBef>
              <a:buFontTx/>
              <a:buNone/>
            </a:pPr>
            <a:r>
              <a:rPr lang="en-US" altLang="en-US" sz="3200" b="1" dirty="0" smtClean="0">
                <a:latin typeface="Arial" panose="020B0604020202020204" pitchFamily="34" charset="0"/>
                <a:cs typeface="Arial" panose="020B0604020202020204" pitchFamily="34" charset="0"/>
              </a:rPr>
              <a:t>C9</a:t>
            </a:r>
            <a:endParaRPr lang="en-US" altLang="en-US" sz="3200" b="1" dirty="0">
              <a:latin typeface="Arial" panose="020B0604020202020204" pitchFamily="34" charset="0"/>
              <a:cs typeface="Arial" panose="020B0604020202020204" pitchFamily="34" charset="0"/>
            </a:endParaRPr>
          </a:p>
        </p:txBody>
      </p:sp>
      <p:sp>
        <p:nvSpPr>
          <p:cNvPr id="6" name="Rectangle 5"/>
          <p:cNvSpPr/>
          <p:nvPr/>
        </p:nvSpPr>
        <p:spPr>
          <a:xfrm>
            <a:off x="8697954" y="4189391"/>
            <a:ext cx="2870594" cy="646331"/>
          </a:xfrm>
          <a:prstGeom prst="rect">
            <a:avLst/>
          </a:prstGeom>
        </p:spPr>
        <p:txBody>
          <a:bodyPr wrap="none">
            <a:spAutoFit/>
          </a:bodyPr>
          <a:lstStyle/>
          <a:p>
            <a:pPr algn="ctr"/>
            <a:r>
              <a:rPr lang="en-US" dirty="0" smtClean="0"/>
              <a:t>MAC</a:t>
            </a:r>
          </a:p>
          <a:p>
            <a:pPr algn="ctr"/>
            <a:r>
              <a:rPr lang="en-US" dirty="0" smtClean="0"/>
              <a:t>(membrane </a:t>
            </a:r>
            <a:r>
              <a:rPr lang="en-US" dirty="0"/>
              <a:t>attack complex )</a:t>
            </a:r>
          </a:p>
        </p:txBody>
      </p:sp>
      <p:sp>
        <p:nvSpPr>
          <p:cNvPr id="13" name="Rectangle 12"/>
          <p:cNvSpPr/>
          <p:nvPr/>
        </p:nvSpPr>
        <p:spPr>
          <a:xfrm>
            <a:off x="7907199" y="3506833"/>
            <a:ext cx="1766574" cy="523220"/>
          </a:xfrm>
          <a:prstGeom prst="rect">
            <a:avLst/>
          </a:prstGeom>
        </p:spPr>
        <p:txBody>
          <a:bodyPr wrap="none">
            <a:spAutoFit/>
          </a:bodyPr>
          <a:lstStyle/>
          <a:p>
            <a:pPr algn="ctr"/>
            <a:r>
              <a:rPr lang="en-US" sz="1400" dirty="0"/>
              <a:t>terminal </a:t>
            </a:r>
            <a:r>
              <a:rPr lang="en-US" sz="1400" dirty="0" smtClean="0"/>
              <a:t>complement</a:t>
            </a:r>
          </a:p>
          <a:p>
            <a:pPr algn="ctr"/>
            <a:r>
              <a:rPr lang="en-US" sz="1400" dirty="0" smtClean="0"/>
              <a:t> </a:t>
            </a:r>
            <a:r>
              <a:rPr lang="en-US" sz="1400" dirty="0"/>
              <a:t>cascade </a:t>
            </a:r>
          </a:p>
        </p:txBody>
      </p:sp>
      <p:sp>
        <p:nvSpPr>
          <p:cNvPr id="42" name="Right Arrow 41"/>
          <p:cNvSpPr/>
          <p:nvPr/>
        </p:nvSpPr>
        <p:spPr>
          <a:xfrm>
            <a:off x="5414945" y="3984333"/>
            <a:ext cx="962822" cy="45719"/>
          </a:xfrm>
          <a:prstGeom prst="rightArrow">
            <a:avLst/>
          </a:prstGeom>
          <a:solidFill>
            <a:srgbClr val="250BC1"/>
          </a:solidFill>
          <a:ln w="38100">
            <a:solidFill>
              <a:srgbClr val="250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951402" y="3503636"/>
            <a:ext cx="535724" cy="369332"/>
          </a:xfrm>
          <a:prstGeom prst="rect">
            <a:avLst/>
          </a:prstGeom>
        </p:spPr>
        <p:txBody>
          <a:bodyPr wrap="none">
            <a:spAutoFit/>
          </a:bodyPr>
          <a:lstStyle/>
          <a:p>
            <a:pPr>
              <a:spcBef>
                <a:spcPct val="0"/>
              </a:spcBef>
              <a:buFontTx/>
              <a:buNone/>
            </a:pPr>
            <a:r>
              <a:rPr lang="en-US" altLang="en-US" dirty="0" smtClean="0"/>
              <a:t>C3a</a:t>
            </a:r>
            <a:endParaRPr lang="en-US" altLang="en-US" dirty="0"/>
          </a:p>
        </p:txBody>
      </p:sp>
      <p:pic>
        <p:nvPicPr>
          <p:cNvPr id="24" name="Picture 2" descr="Znalezione obrazy dla zapytania flam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012" t="3623" r="30071" b="3210"/>
          <a:stretch/>
        </p:blipFill>
        <p:spPr bwMode="auto">
          <a:xfrm>
            <a:off x="4518477" y="3768443"/>
            <a:ext cx="203403" cy="352299"/>
          </a:xfrm>
          <a:prstGeom prst="ellipse">
            <a:avLst/>
          </a:prstGeom>
          <a:noFill/>
          <a:extLst>
            <a:ext uri="{909E8E84-426E-40DD-AFC4-6F175D3DCCD1}">
              <a14:hiddenFill xmlns:a14="http://schemas.microsoft.com/office/drawing/2010/main">
                <a:solidFill>
                  <a:srgbClr val="FFFFFF"/>
                </a:solidFill>
              </a14:hiddenFill>
            </a:ext>
          </a:extLst>
        </p:spPr>
      </p:pic>
      <p:pic>
        <p:nvPicPr>
          <p:cNvPr id="25" name="Picture 2" descr="Znalezione obrazy dla zapytania flame"/>
          <p:cNvPicPr>
            <a:picLocks noChangeAspect="1" noChangeArrowheads="1"/>
          </p:cNvPicPr>
          <p:nvPr/>
        </p:nvPicPr>
        <p:blipFill rotWithShape="1">
          <a:blip r:embed="rId4">
            <a:extLst>
              <a:ext uri="{28A0092B-C50C-407E-A947-70E740481C1C}">
                <a14:useLocalDpi xmlns:a14="http://schemas.microsoft.com/office/drawing/2010/main" val="0"/>
              </a:ext>
            </a:extLst>
          </a:blip>
          <a:srcRect l="31012" t="3623" r="30071" b="3210"/>
          <a:stretch/>
        </p:blipFill>
        <p:spPr bwMode="auto">
          <a:xfrm>
            <a:off x="10215367" y="1127031"/>
            <a:ext cx="1967809" cy="3179693"/>
          </a:xfrm>
          <a:prstGeom prst="ellipse">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28A9F5CF-8439-4EA8-BB16-A2FBA1A87F1A}" type="slidenum">
              <a:rPr lang="en-US" smtClean="0"/>
              <a:pPr/>
              <a:t>44</a:t>
            </a:fld>
            <a:endParaRPr lang="en-US"/>
          </a:p>
        </p:txBody>
      </p:sp>
      <p:sp>
        <p:nvSpPr>
          <p:cNvPr id="2" name="TextBox 1"/>
          <p:cNvSpPr txBox="1"/>
          <p:nvPr/>
        </p:nvSpPr>
        <p:spPr>
          <a:xfrm>
            <a:off x="2885303" y="1841156"/>
            <a:ext cx="2000165" cy="923330"/>
          </a:xfrm>
          <a:prstGeom prst="rect">
            <a:avLst/>
          </a:prstGeom>
          <a:noFill/>
          <a:ln>
            <a:solidFill>
              <a:schemeClr val="tx1"/>
            </a:solidFill>
          </a:ln>
        </p:spPr>
        <p:txBody>
          <a:bodyPr wrap="square" rtlCol="0">
            <a:spAutoFit/>
          </a:bodyPr>
          <a:lstStyle/>
          <a:p>
            <a:r>
              <a:rPr lang="en-US" b="1" dirty="0" smtClean="0">
                <a:solidFill>
                  <a:srgbClr val="250BC1"/>
                </a:solidFill>
              </a:rPr>
              <a:t>Classical</a:t>
            </a:r>
          </a:p>
          <a:p>
            <a:r>
              <a:rPr lang="en-US" dirty="0"/>
              <a:t>t</a:t>
            </a:r>
            <a:r>
              <a:rPr lang="en-US" dirty="0" smtClean="0"/>
              <a:t>rigger: </a:t>
            </a:r>
            <a:r>
              <a:rPr lang="en-US" dirty="0" err="1" smtClean="0"/>
              <a:t>Ab+Ag</a:t>
            </a:r>
            <a:endParaRPr lang="en-US" dirty="0" smtClean="0"/>
          </a:p>
          <a:p>
            <a:r>
              <a:rPr lang="en-US" dirty="0" smtClean="0"/>
              <a:t>adaptive immunity</a:t>
            </a:r>
            <a:endParaRPr lang="en-US" dirty="0"/>
          </a:p>
        </p:txBody>
      </p:sp>
      <p:sp>
        <p:nvSpPr>
          <p:cNvPr id="9" name="TextBox 8"/>
          <p:cNvSpPr txBox="1"/>
          <p:nvPr/>
        </p:nvSpPr>
        <p:spPr>
          <a:xfrm>
            <a:off x="5288692" y="1845831"/>
            <a:ext cx="3645244" cy="923330"/>
          </a:xfrm>
          <a:prstGeom prst="rect">
            <a:avLst/>
          </a:prstGeom>
          <a:noFill/>
          <a:ln>
            <a:solidFill>
              <a:schemeClr val="tx1"/>
            </a:solidFill>
          </a:ln>
        </p:spPr>
        <p:txBody>
          <a:bodyPr wrap="square" rtlCol="0">
            <a:spAutoFit/>
          </a:bodyPr>
          <a:lstStyle/>
          <a:p>
            <a:r>
              <a:rPr lang="en-US" b="1" dirty="0" smtClean="0">
                <a:solidFill>
                  <a:srgbClr val="250BC1"/>
                </a:solidFill>
              </a:rPr>
              <a:t>MBL</a:t>
            </a:r>
            <a:r>
              <a:rPr lang="en-US" dirty="0" smtClean="0"/>
              <a:t> (mannose-binding Lectin) </a:t>
            </a:r>
          </a:p>
          <a:p>
            <a:r>
              <a:rPr lang="en-US" dirty="0"/>
              <a:t>t</a:t>
            </a:r>
            <a:r>
              <a:rPr lang="en-US" dirty="0" smtClean="0"/>
              <a:t>rigger: lectin to mannose of bacteria innate immunity</a:t>
            </a:r>
            <a:endParaRPr lang="en-US" dirty="0"/>
          </a:p>
        </p:txBody>
      </p:sp>
      <p:cxnSp>
        <p:nvCxnSpPr>
          <p:cNvPr id="15" name="Straight Arrow Connector 14"/>
          <p:cNvCxnSpPr>
            <a:stCxn id="2" idx="2"/>
          </p:cNvCxnSpPr>
          <p:nvPr/>
        </p:nvCxnSpPr>
        <p:spPr>
          <a:xfrm>
            <a:off x="3885386" y="2764486"/>
            <a:ext cx="1119904" cy="103032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5053921" y="2764486"/>
            <a:ext cx="1705225" cy="103032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Isosceles Triangle 32"/>
          <p:cNvSpPr/>
          <p:nvPr/>
        </p:nvSpPr>
        <p:spPr>
          <a:xfrm rot="5400000">
            <a:off x="4216899" y="3813078"/>
            <a:ext cx="892436" cy="305802"/>
          </a:xfrm>
          <a:prstGeom prst="triangl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54219" y="5595724"/>
            <a:ext cx="11773937" cy="646331"/>
          </a:xfrm>
          <a:prstGeom prst="rect">
            <a:avLst/>
          </a:prstGeom>
        </p:spPr>
        <p:txBody>
          <a:bodyPr wrap="square">
            <a:spAutoFit/>
          </a:bodyPr>
          <a:lstStyle/>
          <a:p>
            <a:r>
              <a:rPr lang="en-US" dirty="0"/>
              <a:t>both classical &amp; lectin pathways begin with engagement of early complement </a:t>
            </a:r>
            <a:r>
              <a:rPr lang="en-US" dirty="0" smtClean="0"/>
              <a:t>components C1/C2, MASP</a:t>
            </a:r>
          </a:p>
          <a:p>
            <a:r>
              <a:rPr lang="en-US" sz="1600" i="1" dirty="0"/>
              <a:t>MASP (</a:t>
            </a:r>
            <a:r>
              <a:rPr lang="en-US" sz="1600" b="1" i="1" dirty="0"/>
              <a:t>M</a:t>
            </a:r>
            <a:r>
              <a:rPr lang="en-US" sz="1600" i="1" dirty="0"/>
              <a:t>annose-binding lectin-</a:t>
            </a:r>
            <a:r>
              <a:rPr lang="en-US" sz="1600" b="1" i="1" dirty="0"/>
              <a:t>A</a:t>
            </a:r>
            <a:r>
              <a:rPr lang="en-US" sz="1600" i="1" dirty="0"/>
              <a:t>ssociated </a:t>
            </a:r>
            <a:r>
              <a:rPr lang="en-US" sz="1600" b="1" i="1" dirty="0"/>
              <a:t>S</a:t>
            </a:r>
            <a:r>
              <a:rPr lang="en-US" sz="1600" i="1" dirty="0"/>
              <a:t>erine </a:t>
            </a:r>
            <a:r>
              <a:rPr lang="en-US" sz="1600" b="1" i="1" dirty="0"/>
              <a:t>P</a:t>
            </a:r>
            <a:r>
              <a:rPr lang="en-US" sz="1600" i="1" dirty="0"/>
              <a:t>rotease), very similar to C1 molecules of the classical complement </a:t>
            </a:r>
            <a:r>
              <a:rPr lang="en-US" sz="1600" i="1" dirty="0" smtClean="0"/>
              <a:t>pathway</a:t>
            </a:r>
            <a:r>
              <a:rPr lang="en-US" dirty="0" smtClean="0"/>
              <a:t> </a:t>
            </a:r>
            <a:endParaRPr lang="en-US" dirty="0"/>
          </a:p>
        </p:txBody>
      </p:sp>
      <p:grpSp>
        <p:nvGrpSpPr>
          <p:cNvPr id="4" name="Group 3"/>
          <p:cNvGrpSpPr/>
          <p:nvPr/>
        </p:nvGrpSpPr>
        <p:grpSpPr>
          <a:xfrm>
            <a:off x="5765223" y="3734448"/>
            <a:ext cx="468209" cy="254940"/>
            <a:chOff x="5765223" y="3734448"/>
            <a:chExt cx="468209" cy="254940"/>
          </a:xfrm>
        </p:grpSpPr>
        <p:sp>
          <p:nvSpPr>
            <p:cNvPr id="23" name="Curved Up Arrow 22"/>
            <p:cNvSpPr/>
            <p:nvPr/>
          </p:nvSpPr>
          <p:spPr>
            <a:xfrm>
              <a:off x="5896818" y="3762755"/>
              <a:ext cx="336614" cy="226633"/>
            </a:xfrm>
            <a:prstGeom prst="curvedUpArrow">
              <a:avLst/>
            </a:prstGeom>
            <a:solidFill>
              <a:srgbClr val="250BC1"/>
            </a:solidFill>
            <a:ln w="3175">
              <a:solidFill>
                <a:srgbClr val="250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5765223" y="3734448"/>
              <a:ext cx="282030" cy="244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Curved Down Arrow 26"/>
          <p:cNvSpPr/>
          <p:nvPr/>
        </p:nvSpPr>
        <p:spPr>
          <a:xfrm flipH="1" flipV="1">
            <a:off x="4816017" y="4193416"/>
            <a:ext cx="2248841" cy="79748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urved Down Arrow 27"/>
          <p:cNvSpPr/>
          <p:nvPr/>
        </p:nvSpPr>
        <p:spPr>
          <a:xfrm rot="10860000" flipH="1" flipV="1">
            <a:off x="4933517" y="2901308"/>
            <a:ext cx="2248841" cy="79748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5079315" y="5059184"/>
            <a:ext cx="1879810" cy="369332"/>
          </a:xfrm>
          <a:prstGeom prst="rect">
            <a:avLst/>
          </a:prstGeom>
        </p:spPr>
        <p:txBody>
          <a:bodyPr wrap="none">
            <a:spAutoFit/>
          </a:bodyPr>
          <a:lstStyle/>
          <a:p>
            <a:r>
              <a:rPr lang="en-US"/>
              <a:t>amplification loop</a:t>
            </a:r>
            <a:endParaRPr lang="en-US" dirty="0"/>
          </a:p>
        </p:txBody>
      </p:sp>
    </p:spTree>
    <p:custDataLst>
      <p:tags r:id="rId1"/>
    </p:custDataLst>
    <p:extLst>
      <p:ext uri="{BB962C8B-B14F-4D97-AF65-F5344CB8AC3E}">
        <p14:creationId xmlns:p14="http://schemas.microsoft.com/office/powerpoint/2010/main" val="228849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Box 1"/>
          <p:cNvSpPr txBox="1">
            <a:spLocks noChangeArrowheads="1"/>
          </p:cNvSpPr>
          <p:nvPr/>
        </p:nvSpPr>
        <p:spPr bwMode="auto">
          <a:xfrm>
            <a:off x="1800225" y="2825751"/>
            <a:ext cx="298816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Alternative </a:t>
            </a:r>
            <a:r>
              <a:rPr lang="en-US" altLang="en-US" sz="1800" dirty="0" smtClean="0"/>
              <a:t>pathway</a:t>
            </a:r>
          </a:p>
          <a:p>
            <a:pPr>
              <a:spcBef>
                <a:spcPct val="0"/>
              </a:spcBef>
              <a:buNone/>
            </a:pPr>
            <a:r>
              <a:rPr lang="en-US" sz="1600" dirty="0">
                <a:latin typeface="+mn-lt"/>
              </a:rPr>
              <a:t>low-grade physiologic activity (“tick-over”)</a:t>
            </a:r>
            <a:endParaRPr lang="en-US" altLang="en-US" sz="1600" dirty="0">
              <a:latin typeface="+mn-lt"/>
            </a:endParaRPr>
          </a:p>
          <a:p>
            <a:pPr>
              <a:spcBef>
                <a:spcPct val="0"/>
              </a:spcBef>
              <a:buFontTx/>
              <a:buNone/>
            </a:pPr>
            <a:endParaRPr lang="en-US" altLang="en-US" sz="1800" dirty="0"/>
          </a:p>
        </p:txBody>
      </p:sp>
      <p:sp>
        <p:nvSpPr>
          <p:cNvPr id="142339" name="TextBox 3"/>
          <p:cNvSpPr txBox="1">
            <a:spLocks noChangeArrowheads="1"/>
          </p:cNvSpPr>
          <p:nvPr/>
        </p:nvSpPr>
        <p:spPr bwMode="auto">
          <a:xfrm>
            <a:off x="5345114" y="2879725"/>
            <a:ext cx="1131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C3→C3b</a:t>
            </a:r>
          </a:p>
        </p:txBody>
      </p:sp>
      <p:sp>
        <p:nvSpPr>
          <p:cNvPr id="142340" name="TextBox 4"/>
          <p:cNvSpPr txBox="1">
            <a:spLocks noChangeArrowheads="1"/>
          </p:cNvSpPr>
          <p:nvPr/>
        </p:nvSpPr>
        <p:spPr bwMode="auto">
          <a:xfrm>
            <a:off x="8283576" y="2905125"/>
            <a:ext cx="47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C5</a:t>
            </a:r>
          </a:p>
        </p:txBody>
      </p:sp>
      <p:sp>
        <p:nvSpPr>
          <p:cNvPr id="142341" name="TextBox 5"/>
          <p:cNvSpPr txBox="1">
            <a:spLocks noChangeArrowheads="1"/>
          </p:cNvSpPr>
          <p:nvPr/>
        </p:nvSpPr>
        <p:spPr bwMode="auto">
          <a:xfrm>
            <a:off x="4645026" y="4740275"/>
            <a:ext cx="2646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solidFill>
                  <a:srgbClr val="00B050"/>
                </a:solidFill>
              </a:rPr>
              <a:t>↑↑↑ </a:t>
            </a:r>
            <a:r>
              <a:rPr lang="en-US" altLang="en-US" sz="1800" b="1" dirty="0">
                <a:solidFill>
                  <a:srgbClr val="FF0000"/>
                </a:solidFill>
              </a:rPr>
              <a:t>C3 convertase  ↓↓↓</a:t>
            </a:r>
          </a:p>
        </p:txBody>
      </p:sp>
      <p:sp>
        <p:nvSpPr>
          <p:cNvPr id="142343" name="TextBox 7"/>
          <p:cNvSpPr txBox="1">
            <a:spLocks noChangeArrowheads="1"/>
          </p:cNvSpPr>
          <p:nvPr/>
        </p:nvSpPr>
        <p:spPr bwMode="auto">
          <a:xfrm>
            <a:off x="8292426" y="4740275"/>
            <a:ext cx="3963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H </a:t>
            </a:r>
            <a:r>
              <a:rPr lang="en-US" altLang="en-US" sz="1800" dirty="0" smtClean="0"/>
              <a:t>factor </a:t>
            </a:r>
            <a:endParaRPr lang="en-US" altLang="en-US" sz="1600" dirty="0"/>
          </a:p>
        </p:txBody>
      </p:sp>
      <p:sp>
        <p:nvSpPr>
          <p:cNvPr id="142344" name="TextBox 18"/>
          <p:cNvSpPr txBox="1">
            <a:spLocks noChangeArrowheads="1"/>
          </p:cNvSpPr>
          <p:nvPr/>
        </p:nvSpPr>
        <p:spPr bwMode="auto">
          <a:xfrm>
            <a:off x="3300035" y="4588733"/>
            <a:ext cx="8826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500" dirty="0"/>
              <a:t>stabilize</a:t>
            </a:r>
          </a:p>
        </p:txBody>
      </p:sp>
      <p:sp>
        <p:nvSpPr>
          <p:cNvPr id="142345" name="TextBox 19"/>
          <p:cNvSpPr txBox="1">
            <a:spLocks noChangeArrowheads="1"/>
          </p:cNvSpPr>
          <p:nvPr/>
        </p:nvSpPr>
        <p:spPr bwMode="auto">
          <a:xfrm>
            <a:off x="7433281" y="4606901"/>
            <a:ext cx="89376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500" dirty="0"/>
              <a:t>degrade</a:t>
            </a:r>
          </a:p>
        </p:txBody>
      </p:sp>
      <p:sp>
        <p:nvSpPr>
          <p:cNvPr id="142346" name="TextBox 21"/>
          <p:cNvSpPr txBox="1">
            <a:spLocks noChangeArrowheads="1"/>
          </p:cNvSpPr>
          <p:nvPr/>
        </p:nvSpPr>
        <p:spPr bwMode="auto">
          <a:xfrm>
            <a:off x="1637271" y="709666"/>
            <a:ext cx="84767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dirty="0" smtClean="0"/>
              <a:t>Alternative Complement pathway </a:t>
            </a:r>
            <a:endParaRPr lang="en-US" altLang="en-US" sz="4000" b="1" dirty="0"/>
          </a:p>
        </p:txBody>
      </p:sp>
      <p:cxnSp>
        <p:nvCxnSpPr>
          <p:cNvPr id="28" name="Straight Arrow Connector 27"/>
          <p:cNvCxnSpPr>
            <a:endCxn id="142339" idx="1"/>
          </p:cNvCxnSpPr>
          <p:nvPr/>
        </p:nvCxnSpPr>
        <p:spPr>
          <a:xfrm flipV="1">
            <a:off x="4268789" y="3063876"/>
            <a:ext cx="1076325" cy="11113"/>
          </a:xfrm>
          <a:prstGeom prst="straightConnector1">
            <a:avLst/>
          </a:prstGeom>
          <a:ln w="38100">
            <a:solidFill>
              <a:srgbClr val="0000F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532564" y="3052764"/>
            <a:ext cx="1620837" cy="22225"/>
          </a:xfrm>
          <a:prstGeom prst="straightConnector1">
            <a:avLst/>
          </a:prstGeom>
          <a:ln w="38100">
            <a:solidFill>
              <a:srgbClr val="0000F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3328988" y="4953001"/>
            <a:ext cx="1014412" cy="317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7257433" y="4961593"/>
            <a:ext cx="1006475" cy="0"/>
          </a:xfrm>
          <a:prstGeom prst="straightConnector1">
            <a:avLst/>
          </a:prstGeom>
          <a:ln w="7620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142351" name="Straight Arrow Connector 10"/>
          <p:cNvCxnSpPr>
            <a:cxnSpLocks noChangeShapeType="1"/>
            <a:endCxn id="142339" idx="2"/>
          </p:cNvCxnSpPr>
          <p:nvPr/>
        </p:nvCxnSpPr>
        <p:spPr bwMode="auto">
          <a:xfrm flipH="1" flipV="1">
            <a:off x="5911058" y="3248025"/>
            <a:ext cx="34342" cy="1487945"/>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4" name="Rectangle 3"/>
          <p:cNvSpPr/>
          <p:nvPr/>
        </p:nvSpPr>
        <p:spPr>
          <a:xfrm>
            <a:off x="2150076" y="1548455"/>
            <a:ext cx="7648831" cy="830997"/>
          </a:xfrm>
          <a:prstGeom prst="rect">
            <a:avLst/>
          </a:prstGeom>
        </p:spPr>
        <p:txBody>
          <a:bodyPr wrap="square">
            <a:spAutoFit/>
          </a:bodyPr>
          <a:lstStyle/>
          <a:p>
            <a:pPr algn="ctr">
              <a:spcBef>
                <a:spcPct val="0"/>
              </a:spcBef>
            </a:pPr>
            <a:r>
              <a:rPr lang="en-US" altLang="en-US" dirty="0" smtClean="0"/>
              <a:t> </a:t>
            </a:r>
            <a:r>
              <a:rPr lang="en-US" altLang="en-US" sz="2400" b="1" dirty="0">
                <a:solidFill>
                  <a:srgbClr val="FF0000"/>
                </a:solidFill>
              </a:rPr>
              <a:t>C3 convertase </a:t>
            </a:r>
            <a:r>
              <a:rPr lang="en-US" altLang="en-US" sz="2400" b="1" dirty="0" smtClean="0">
                <a:solidFill>
                  <a:srgbClr val="FF0000"/>
                </a:solidFill>
              </a:rPr>
              <a:t>activity must be tightly controlled</a:t>
            </a:r>
          </a:p>
          <a:p>
            <a:pPr algn="ctr">
              <a:spcBef>
                <a:spcPct val="0"/>
              </a:spcBef>
            </a:pPr>
            <a:r>
              <a:rPr lang="en-US" altLang="en-US" sz="2400" b="1" dirty="0">
                <a:solidFill>
                  <a:srgbClr val="FF0000"/>
                </a:solidFill>
              </a:rPr>
              <a:t>i</a:t>
            </a:r>
            <a:r>
              <a:rPr lang="en-US" altLang="en-US" sz="2400" b="1" dirty="0" smtClean="0">
                <a:solidFill>
                  <a:srgbClr val="FF0000"/>
                </a:solidFill>
              </a:rPr>
              <a:t>n order to prevent excessive activation of complement</a:t>
            </a:r>
            <a:endParaRPr lang="en-US" altLang="en-US" sz="2400" b="1" dirty="0">
              <a:solidFill>
                <a:srgbClr val="FF0000"/>
              </a:solidFill>
            </a:endParaRPr>
          </a:p>
        </p:txBody>
      </p:sp>
      <p:sp>
        <p:nvSpPr>
          <p:cNvPr id="5" name="Rectangle 4"/>
          <p:cNvSpPr/>
          <p:nvPr/>
        </p:nvSpPr>
        <p:spPr>
          <a:xfrm>
            <a:off x="829531" y="4715907"/>
            <a:ext cx="4656870" cy="1107996"/>
          </a:xfrm>
          <a:prstGeom prst="rect">
            <a:avLst/>
          </a:prstGeom>
        </p:spPr>
        <p:txBody>
          <a:bodyPr wrap="square">
            <a:spAutoFit/>
          </a:bodyPr>
          <a:lstStyle/>
          <a:p>
            <a:pPr>
              <a:spcBef>
                <a:spcPct val="0"/>
              </a:spcBef>
            </a:pPr>
            <a:r>
              <a:rPr lang="en-US" altLang="en-US" dirty="0"/>
              <a:t>C3NeF</a:t>
            </a:r>
            <a:r>
              <a:rPr lang="en-US" altLang="en-US" sz="1600" dirty="0"/>
              <a:t>(C3 nephritic factor</a:t>
            </a:r>
            <a:r>
              <a:rPr lang="en-US" altLang="en-US" sz="1600" dirty="0" smtClean="0"/>
              <a:t>)</a:t>
            </a:r>
          </a:p>
          <a:p>
            <a:pPr>
              <a:spcBef>
                <a:spcPct val="0"/>
              </a:spcBef>
            </a:pPr>
            <a:r>
              <a:rPr lang="en-US" altLang="en-US" sz="1600" dirty="0" smtClean="0"/>
              <a:t>an </a:t>
            </a:r>
            <a:r>
              <a:rPr lang="en-US" altLang="en-US" sz="1600" dirty="0"/>
              <a:t>autoantibody against C3 convertase,</a:t>
            </a:r>
          </a:p>
          <a:p>
            <a:pPr>
              <a:spcBef>
                <a:spcPct val="0"/>
              </a:spcBef>
              <a:buNone/>
            </a:pPr>
            <a:r>
              <a:rPr lang="en-US" altLang="en-US" sz="1600" dirty="0" smtClean="0"/>
              <a:t>binds </a:t>
            </a:r>
            <a:r>
              <a:rPr lang="en-US" altLang="en-US" sz="1600" dirty="0"/>
              <a:t>to </a:t>
            </a:r>
            <a:r>
              <a:rPr lang="en-US" altLang="en-US" sz="1600" dirty="0" smtClean="0"/>
              <a:t>C3 </a:t>
            </a:r>
            <a:r>
              <a:rPr lang="en-US" altLang="en-US" sz="1600" dirty="0"/>
              <a:t>convertase </a:t>
            </a:r>
            <a:r>
              <a:rPr lang="en-US" altLang="en-US" sz="1600" dirty="0" smtClean="0"/>
              <a:t>&amp; </a:t>
            </a:r>
            <a:r>
              <a:rPr lang="en-US" altLang="en-US" sz="1600" dirty="0"/>
              <a:t>prevents its degradation </a:t>
            </a:r>
            <a:endParaRPr lang="en-US" altLang="en-US" sz="1600" dirty="0" smtClean="0"/>
          </a:p>
          <a:p>
            <a:pPr>
              <a:spcBef>
                <a:spcPct val="0"/>
              </a:spcBef>
              <a:buNone/>
            </a:pPr>
            <a:r>
              <a:rPr lang="en-US" altLang="en-US" sz="1600" dirty="0" smtClean="0"/>
              <a:t>(</a:t>
            </a:r>
            <a:r>
              <a:rPr lang="en-US" altLang="en-US" sz="1600" dirty="0"/>
              <a:t>stabilizes it) </a:t>
            </a:r>
            <a:r>
              <a:rPr lang="en-US" altLang="en-US" sz="1600" dirty="0" smtClean="0"/>
              <a:t>causing </a:t>
            </a:r>
            <a:r>
              <a:rPr lang="en-US" altLang="en-US" sz="1600" dirty="0"/>
              <a:t>sustained complement </a:t>
            </a:r>
            <a:r>
              <a:rPr lang="en-US" altLang="en-US" sz="1600" dirty="0" smtClean="0"/>
              <a:t>activation</a:t>
            </a:r>
            <a:endParaRPr lang="en-US" altLang="en-US" sz="1600" dirty="0"/>
          </a:p>
        </p:txBody>
      </p:sp>
      <p:sp>
        <p:nvSpPr>
          <p:cNvPr id="6" name="Rectangle 5"/>
          <p:cNvSpPr/>
          <p:nvPr/>
        </p:nvSpPr>
        <p:spPr>
          <a:xfrm>
            <a:off x="8248226" y="5126414"/>
            <a:ext cx="3750652" cy="830997"/>
          </a:xfrm>
          <a:prstGeom prst="rect">
            <a:avLst/>
          </a:prstGeom>
        </p:spPr>
        <p:txBody>
          <a:bodyPr wrap="square">
            <a:spAutoFit/>
          </a:bodyPr>
          <a:lstStyle/>
          <a:p>
            <a:pPr>
              <a:spcBef>
                <a:spcPct val="0"/>
              </a:spcBef>
            </a:pPr>
            <a:r>
              <a:rPr lang="en-US" altLang="en-US" sz="1600" dirty="0" smtClean="0"/>
              <a:t>- mutations </a:t>
            </a:r>
            <a:r>
              <a:rPr lang="en-US" altLang="en-US" sz="1600" dirty="0"/>
              <a:t>in </a:t>
            </a:r>
            <a:r>
              <a:rPr lang="en-US" altLang="en-US" sz="1600" dirty="0" smtClean="0"/>
              <a:t>gene </a:t>
            </a:r>
            <a:r>
              <a:rPr lang="en-US" altLang="en-US" sz="1600" dirty="0"/>
              <a:t>encoding </a:t>
            </a:r>
            <a:r>
              <a:rPr lang="en-US" altLang="en-US" sz="1600" dirty="0" smtClean="0"/>
              <a:t>factor H</a:t>
            </a:r>
            <a:endParaRPr lang="en-US" altLang="en-US" sz="1600" dirty="0"/>
          </a:p>
          <a:p>
            <a:pPr>
              <a:spcBef>
                <a:spcPct val="0"/>
              </a:spcBef>
              <a:buFontTx/>
              <a:buChar char="-"/>
            </a:pPr>
            <a:r>
              <a:rPr lang="en-US" altLang="en-US" sz="1600" dirty="0"/>
              <a:t> autoantibodies to factor H</a:t>
            </a:r>
          </a:p>
          <a:p>
            <a:pPr>
              <a:spcBef>
                <a:spcPct val="0"/>
              </a:spcBef>
              <a:buFontTx/>
              <a:buChar char="-"/>
            </a:pPr>
            <a:r>
              <a:rPr lang="en-US" altLang="en-US" sz="1600" dirty="0"/>
              <a:t> factor H </a:t>
            </a:r>
            <a:r>
              <a:rPr lang="en-US" altLang="en-US" sz="1600" dirty="0" smtClean="0"/>
              <a:t>deficiency</a:t>
            </a:r>
            <a:endParaRPr lang="en-US" altLang="en-US" sz="1600" dirty="0"/>
          </a:p>
        </p:txBody>
      </p:sp>
      <p:sp>
        <p:nvSpPr>
          <p:cNvPr id="3" name="Slide Number Placeholder 2"/>
          <p:cNvSpPr>
            <a:spLocks noGrp="1"/>
          </p:cNvSpPr>
          <p:nvPr>
            <p:ph type="sldNum" sz="quarter" idx="12"/>
          </p:nvPr>
        </p:nvSpPr>
        <p:spPr/>
        <p:txBody>
          <a:bodyPr/>
          <a:lstStyle/>
          <a:p>
            <a:fld id="{28A9F5CF-8439-4EA8-BB16-A2FBA1A87F1A}" type="slidenum">
              <a:rPr lang="en-US" smtClean="0"/>
              <a:pPr/>
              <a:t>45</a:t>
            </a:fld>
            <a:endParaRPr lang="en-US"/>
          </a:p>
        </p:txBody>
      </p:sp>
      <p:pic>
        <p:nvPicPr>
          <p:cNvPr id="21" name="Picture 2" descr="Znalezione obrazy dla zapytania flam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012" t="3623" r="30071" b="3210"/>
          <a:stretch/>
        </p:blipFill>
        <p:spPr bwMode="auto">
          <a:xfrm>
            <a:off x="1270706" y="2974186"/>
            <a:ext cx="302018" cy="523103"/>
          </a:xfrm>
          <a:prstGeom prst="ellipse">
            <a:avLst/>
          </a:prstGeom>
          <a:noFill/>
          <a:extLst>
            <a:ext uri="{909E8E84-426E-40DD-AFC4-6F175D3DCCD1}">
              <a14:hiddenFill xmlns:a14="http://schemas.microsoft.com/office/drawing/2010/main">
                <a:solidFill>
                  <a:srgbClr val="FFFFFF"/>
                </a:solidFill>
              </a14:hiddenFill>
            </a:ext>
          </a:extLst>
        </p:spPr>
      </p:pic>
      <p:pic>
        <p:nvPicPr>
          <p:cNvPr id="22" name="Picture 2" descr="Znalezione obrazy dla zapytania flame"/>
          <p:cNvPicPr>
            <a:picLocks noChangeAspect="1" noChangeArrowheads="1"/>
          </p:cNvPicPr>
          <p:nvPr/>
        </p:nvPicPr>
        <p:blipFill rotWithShape="1">
          <a:blip r:embed="rId4">
            <a:extLst>
              <a:ext uri="{28A0092B-C50C-407E-A947-70E740481C1C}">
                <a14:useLocalDpi xmlns:a14="http://schemas.microsoft.com/office/drawing/2010/main" val="0"/>
              </a:ext>
            </a:extLst>
          </a:blip>
          <a:srcRect l="31012" t="3623" r="30071" b="3210"/>
          <a:stretch/>
        </p:blipFill>
        <p:spPr bwMode="auto">
          <a:xfrm>
            <a:off x="9254149" y="904617"/>
            <a:ext cx="2026508" cy="3274542"/>
          </a:xfrm>
          <a:prstGeom prst="ellipse">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flipV="1">
            <a:off x="7421028" y="5363523"/>
            <a:ext cx="809837" cy="369332"/>
          </a:xfrm>
          <a:prstGeom prst="rect">
            <a:avLst/>
          </a:prstGeom>
        </p:spPr>
        <p:txBody>
          <a:bodyPr wrap="none">
            <a:spAutoFit/>
          </a:bodyPr>
          <a:lstStyle/>
          <a:p>
            <a:pPr>
              <a:spcBef>
                <a:spcPct val="0"/>
              </a:spcBef>
              <a:buFontTx/>
              <a:buNone/>
            </a:pPr>
            <a:r>
              <a:rPr lang="en-US" altLang="en-US" b="1" dirty="0">
                <a:solidFill>
                  <a:srgbClr val="FF0000"/>
                </a:solidFill>
              </a:rPr>
              <a:t>↓↓↓</a:t>
            </a:r>
          </a:p>
        </p:txBody>
      </p:sp>
    </p:spTree>
    <p:custDataLst>
      <p:tags r:id="rId1"/>
    </p:custDataLst>
    <p:extLst>
      <p:ext uri="{BB962C8B-B14F-4D97-AF65-F5344CB8AC3E}">
        <p14:creationId xmlns:p14="http://schemas.microsoft.com/office/powerpoint/2010/main" val="334441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234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rgbClr val="F0B31F"/>
            </a:gs>
            <a:gs pos="100000">
              <a:srgbClr val="A2204B"/>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9" name="Group 8"/>
          <p:cNvGrpSpPr>
            <a:grpSpLocks/>
          </p:cNvGrpSpPr>
          <p:nvPr/>
        </p:nvGrpSpPr>
        <p:grpSpPr>
          <a:xfrm>
            <a:off x="10319888" y="4919246"/>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b="1" dirty="0" smtClean="0"/>
              <a:t>Other Mechanisms of glomerular injury</a:t>
            </a:r>
            <a:endParaRPr lang="en-US" b="1" dirty="0"/>
          </a:p>
        </p:txBody>
      </p:sp>
      <p:grpSp>
        <p:nvGrpSpPr>
          <p:cNvPr id="5" name="Group 4"/>
          <p:cNvGrpSpPr>
            <a:grpSpLocks/>
          </p:cNvGrpSpPr>
          <p:nvPr/>
        </p:nvGrpSpPr>
        <p:grpSpPr>
          <a:xfrm rot="16200000" flipV="1">
            <a:off x="0" y="-73047"/>
            <a:ext cx="1920240" cy="1920240"/>
            <a:chOff x="10098503" y="4523874"/>
            <a:chExt cx="2164937" cy="2357045"/>
          </a:xfrm>
        </p:grpSpPr>
        <p:sp>
          <p:nvSpPr>
            <p:cNvPr id="6" name="Right Triangle 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7" name="Straight Connector 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3" name="Text Placeholder 12"/>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p:txBody>
          <a:bodyPr/>
          <a:lstStyle/>
          <a:p>
            <a:fld id="{28A9F5CF-8439-4EA8-BB16-A2FBA1A87F1A}" type="slidenum">
              <a:rPr lang="en-US" smtClean="0"/>
              <a:pPr/>
              <a:t>46</a:t>
            </a:fld>
            <a:endParaRPr lang="en-US"/>
          </a:p>
        </p:txBody>
      </p:sp>
    </p:spTree>
    <p:custDataLst>
      <p:tags r:id="rId1"/>
    </p:custDataLst>
    <p:extLst>
      <p:ext uri="{BB962C8B-B14F-4D97-AF65-F5344CB8AC3E}">
        <p14:creationId xmlns:p14="http://schemas.microsoft.com/office/powerpoint/2010/main" val="13828448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2" name="Group 11"/>
          <p:cNvGrpSpPr>
            <a:grpSpLocks/>
          </p:cNvGrpSpPr>
          <p:nvPr/>
        </p:nvGrpSpPr>
        <p:grpSpPr>
          <a:xfrm>
            <a:off x="10319888" y="4919246"/>
            <a:ext cx="1920240" cy="1920240"/>
            <a:chOff x="10098503" y="4523874"/>
            <a:chExt cx="2164937" cy="2357045"/>
          </a:xfrm>
        </p:grpSpPr>
        <p:sp>
          <p:nvSpPr>
            <p:cNvPr id="13" name="Right Triangle 12"/>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4" name="Straight Connector 13"/>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2290" name="Text Box 2"/>
          <p:cNvSpPr txBox="1">
            <a:spLocks noChangeArrowheads="1"/>
          </p:cNvSpPr>
          <p:nvPr/>
        </p:nvSpPr>
        <p:spPr bwMode="auto">
          <a:xfrm>
            <a:off x="1482635" y="967922"/>
            <a:ext cx="84982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dirty="0">
                <a:latin typeface="Calibri" panose="020F0502020204030204" pitchFamily="34" charset="0"/>
              </a:rPr>
              <a:t>Pathogenesis of glomerular diseases</a:t>
            </a:r>
          </a:p>
        </p:txBody>
      </p:sp>
      <p:grpSp>
        <p:nvGrpSpPr>
          <p:cNvPr id="8" name="Group 7"/>
          <p:cNvGrpSpPr>
            <a:grpSpLocks/>
          </p:cNvGrpSpPr>
          <p:nvPr/>
        </p:nvGrpSpPr>
        <p:grpSpPr>
          <a:xfrm rot="16200000" flipV="1">
            <a:off x="0" y="-73047"/>
            <a:ext cx="1920240" cy="1920240"/>
            <a:chOff x="10098503" y="4523874"/>
            <a:chExt cx="2164937" cy="2357045"/>
          </a:xfrm>
        </p:grpSpPr>
        <p:sp>
          <p:nvSpPr>
            <p:cNvPr id="9" name="Right Triangle 8"/>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0" name="Straight Connector 9"/>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graphicFrame>
        <p:nvGraphicFramePr>
          <p:cNvPr id="2" name="Table 1"/>
          <p:cNvGraphicFramePr>
            <a:graphicFrameLocks noGrp="1"/>
          </p:cNvGraphicFramePr>
          <p:nvPr>
            <p:extLst>
              <p:ext uri="{D42A27DB-BD31-4B8C-83A1-F6EECF244321}">
                <p14:modId xmlns:p14="http://schemas.microsoft.com/office/powerpoint/2010/main" val="691629648"/>
              </p:ext>
            </p:extLst>
          </p:nvPr>
        </p:nvGraphicFramePr>
        <p:xfrm>
          <a:off x="265670" y="1699970"/>
          <a:ext cx="10972801" cy="4959371"/>
        </p:xfrm>
        <a:graphic>
          <a:graphicData uri="http://schemas.openxmlformats.org/drawingml/2006/table">
            <a:tbl>
              <a:tblPr firstRow="1" bandRow="1">
                <a:tableStyleId>{21E4AEA4-8DFA-4A89-87EB-49C32662AFE0}</a:tableStyleId>
              </a:tblPr>
              <a:tblGrid>
                <a:gridCol w="3003289"/>
                <a:gridCol w="3461307"/>
                <a:gridCol w="1681580"/>
                <a:gridCol w="2826625"/>
              </a:tblGrid>
              <a:tr h="702848">
                <a:tc gridSpan="2">
                  <a:txBody>
                    <a:bodyPr/>
                    <a:lstStyle/>
                    <a:p>
                      <a:endParaRPr lang="en-US" sz="2000" dirty="0" smtClean="0"/>
                    </a:p>
                    <a:p>
                      <a:r>
                        <a:rPr lang="en-US" sz="2000" dirty="0" smtClean="0"/>
                        <a:t>IMMUNE MECHANISM-MEDIATED GLOMERULAR INJURY</a:t>
                      </a:r>
                    </a:p>
                    <a:p>
                      <a:endParaRPr lang="en-US" sz="2000" dirty="0"/>
                    </a:p>
                  </a:txBody>
                  <a:tcPr>
                    <a:lnT w="12700" cmpd="sng">
                      <a:noFill/>
                    </a:lnT>
                  </a:tcPr>
                </a:tc>
                <a:tc hMerge="1">
                  <a:txBody>
                    <a:bodyPr/>
                    <a:lstStyle/>
                    <a:p>
                      <a:endParaRPr lang="en-US" dirty="0"/>
                    </a:p>
                  </a:txBody>
                  <a:tcPr/>
                </a:tc>
                <a:tc gridSpan="2">
                  <a:txBody>
                    <a:bodyPr/>
                    <a:lstStyle/>
                    <a:p>
                      <a:endParaRPr lang="en-US" sz="2000" dirty="0" smtClean="0"/>
                    </a:p>
                    <a:p>
                      <a:r>
                        <a:rPr lang="en-US" sz="2000" dirty="0" smtClean="0"/>
                        <a:t>OTHER MECHANISMS</a:t>
                      </a:r>
                      <a:endParaRPr lang="en-US" sz="2000" dirty="0"/>
                    </a:p>
                  </a:txBody>
                  <a:tcPr/>
                </a:tc>
                <a:tc hMerge="1">
                  <a:txBody>
                    <a:bodyPr/>
                    <a:lstStyle/>
                    <a:p>
                      <a:endParaRPr lang="en-US" dirty="0"/>
                    </a:p>
                  </a:txBody>
                  <a:tcPr/>
                </a:tc>
              </a:tr>
              <a:tr h="720099">
                <a:tc rowSpan="2" gridSpan="2">
                  <a:txBody>
                    <a:bodyPr/>
                    <a:lstStyle/>
                    <a:p>
                      <a:endParaRPr lang="en-US" dirty="0" smtClean="0"/>
                    </a:p>
                    <a:p>
                      <a:r>
                        <a:rPr lang="en-US" b="1" dirty="0" smtClean="0"/>
                        <a:t>Circulating</a:t>
                      </a:r>
                      <a:r>
                        <a:rPr lang="en-US" dirty="0" smtClean="0"/>
                        <a:t> immune complexes deposition</a:t>
                      </a:r>
                    </a:p>
                    <a:p>
                      <a:endParaRPr lang="en-US" dirty="0"/>
                    </a:p>
                  </a:txBody>
                  <a:tcPr/>
                </a:tc>
                <a:tc rowSpan="2" hMerge="1">
                  <a:txBody>
                    <a:bodyPr/>
                    <a:lstStyle/>
                    <a:p>
                      <a:endParaRPr lang="en-US" dirty="0"/>
                    </a:p>
                  </a:txBody>
                  <a:tcPr/>
                </a:tc>
                <a:tc gridSpan="2">
                  <a:txBody>
                    <a:bodyPr/>
                    <a:lstStyle/>
                    <a:p>
                      <a:pPr algn="l"/>
                      <a:r>
                        <a:rPr lang="en-US" b="1" dirty="0" smtClean="0"/>
                        <a:t>No</a:t>
                      </a:r>
                      <a:r>
                        <a:rPr lang="en-US" dirty="0" smtClean="0"/>
                        <a:t> immune complexes and </a:t>
                      </a:r>
                    </a:p>
                    <a:p>
                      <a:pPr algn="l"/>
                      <a:r>
                        <a:rPr lang="en-US" dirty="0" smtClean="0"/>
                        <a:t>no antibodies detectable by current methods</a:t>
                      </a:r>
                      <a:endParaRPr lang="en-US" dirty="0"/>
                    </a:p>
                  </a:txBody>
                  <a:tcPr>
                    <a:solidFill>
                      <a:srgbClr val="FCECE8"/>
                    </a:solidFill>
                  </a:tcPr>
                </a:tc>
                <a:tc hMerge="1">
                  <a:txBody>
                    <a:bodyPr/>
                    <a:lstStyle/>
                    <a:p>
                      <a:endParaRPr lang="en-US" dirty="0"/>
                    </a:p>
                  </a:txBody>
                  <a:tcPr/>
                </a:tc>
              </a:tr>
              <a:tr h="483157">
                <a:tc gridSpan="2" vMerge="1">
                  <a:txBody>
                    <a:bodyPr/>
                    <a:lstStyle/>
                    <a:p>
                      <a:endParaRPr lang="en-US" dirty="0"/>
                    </a:p>
                  </a:txBody>
                  <a:tcPr/>
                </a:tc>
                <a:tc hMerge="1" vMerge="1">
                  <a:txBody>
                    <a:bodyPr/>
                    <a:lstStyle/>
                    <a:p>
                      <a:endParaRPr lang="en-US"/>
                    </a:p>
                  </a:txBody>
                  <a:tcPr/>
                </a:tc>
                <a:tc gridSpan="2">
                  <a:txBody>
                    <a:bodyPr/>
                    <a:lstStyle/>
                    <a:p>
                      <a:pPr algn="l"/>
                      <a:r>
                        <a:rPr lang="en-US" dirty="0" smtClean="0"/>
                        <a:t>Nephron loss</a:t>
                      </a:r>
                      <a:endParaRPr lang="en-US" dirty="0"/>
                    </a:p>
                  </a:txBody>
                  <a:tcPr>
                    <a:solidFill>
                      <a:srgbClr val="FCECE8"/>
                    </a:solidFill>
                  </a:tcPr>
                </a:tc>
                <a:tc hMerge="1">
                  <a:txBody>
                    <a:bodyPr/>
                    <a:lstStyle/>
                    <a:p>
                      <a:endParaRPr lang="en-US"/>
                    </a:p>
                  </a:txBody>
                  <a:tcPr/>
                </a:tc>
              </a:tr>
              <a:tr h="1191786">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t>In situ </a:t>
                      </a:r>
                      <a:r>
                        <a:rPr lang="en-US" dirty="0" smtClean="0"/>
                        <a:t>binding of antibodies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with immune complex or without immune complex formation</a:t>
                      </a:r>
                      <a:endParaRPr lang="en-US" dirty="0"/>
                    </a:p>
                  </a:txBody>
                  <a:tcPr>
                    <a:solidFill>
                      <a:srgbClr val="F8D7C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anti-glomerular</a:t>
                      </a:r>
                      <a:r>
                        <a:rPr lang="en-US" baseline="0" dirty="0" smtClean="0"/>
                        <a:t> basement membrane antibody</a:t>
                      </a:r>
                      <a:endParaRPr lang="en-US" dirty="0" smtClean="0"/>
                    </a:p>
                    <a:p>
                      <a:endParaRPr lang="en-US" dirty="0" smtClean="0"/>
                    </a:p>
                  </a:txBody>
                  <a:tcPr/>
                </a:tc>
                <a:tc rowSpan="4">
                  <a:txBody>
                    <a:bodyPr/>
                    <a:lstStyle/>
                    <a:p>
                      <a:pPr algn="ctr"/>
                      <a:endParaRPr lang="en-US" dirty="0" smtClean="0"/>
                    </a:p>
                    <a:p>
                      <a:pPr algn="l"/>
                      <a:endParaRPr lang="en-US" dirty="0" smtClean="0"/>
                    </a:p>
                    <a:p>
                      <a:pPr algn="l"/>
                      <a:endParaRPr lang="en-US" dirty="0" smtClean="0"/>
                    </a:p>
                    <a:p>
                      <a:pPr algn="l"/>
                      <a:r>
                        <a:rPr lang="en-US" dirty="0" smtClean="0"/>
                        <a:t>Genetics</a:t>
                      </a:r>
                      <a:endParaRPr lang="en-US" dirty="0"/>
                    </a:p>
                  </a:txBody>
                  <a:tcPr>
                    <a:solidFill>
                      <a:srgbClr val="FCECE8"/>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Monogenic diseases</a:t>
                      </a:r>
                    </a:p>
                    <a:p>
                      <a:endParaRPr lang="en-US" dirty="0"/>
                    </a:p>
                  </a:txBody>
                  <a:tcPr>
                    <a:solidFill>
                      <a:srgbClr val="FCECE8"/>
                    </a:solidFill>
                  </a:tcPr>
                </a:tc>
              </a:tr>
              <a:tr h="167246">
                <a:tc vMerge="1">
                  <a:txBody>
                    <a:bodyPr/>
                    <a:lstStyle/>
                    <a:p>
                      <a:endParaRPr lang="en-US"/>
                    </a:p>
                  </a:txBody>
                  <a:tcPr/>
                </a:tc>
                <a:tc rowSpan="2">
                  <a:txBody>
                    <a:bodyPr/>
                    <a:lstStyle/>
                    <a:p>
                      <a:r>
                        <a:rPr lang="en-US" dirty="0" smtClean="0"/>
                        <a:t>antibody against antigen on podocytes</a:t>
                      </a:r>
                    </a:p>
                  </a:txBody>
                  <a:tcPr>
                    <a:solidFill>
                      <a:srgbClr val="F8D7CD"/>
                    </a:solidFill>
                  </a:tcPr>
                </a:tc>
                <a:tc vMerge="1">
                  <a:txBody>
                    <a:bodyPr/>
                    <a:lstStyle/>
                    <a:p>
                      <a:endParaRPr lang="en-US"/>
                    </a:p>
                  </a:txBody>
                  <a:tcPr/>
                </a:tc>
                <a:tc vMerge="1">
                  <a:txBody>
                    <a:bodyPr/>
                    <a:lstStyle/>
                    <a:p>
                      <a:endParaRPr lang="en-US"/>
                    </a:p>
                  </a:txBody>
                  <a:tcPr/>
                </a:tc>
              </a:tr>
              <a:tr h="474485">
                <a:tc vMerge="1">
                  <a:txBody>
                    <a:bodyPr/>
                    <a:lstStyle/>
                    <a:p>
                      <a:endParaRPr lang="en-US" dirty="0"/>
                    </a:p>
                  </a:txBody>
                  <a:tcPr/>
                </a:tc>
                <a:tc vMerge="1">
                  <a:txBody>
                    <a:bodyPr/>
                    <a:lstStyle/>
                    <a:p>
                      <a:endParaRPr lang="en-US" dirty="0"/>
                    </a:p>
                  </a:txBody>
                  <a:tcPr/>
                </a:tc>
                <a:tc vMerge="1">
                  <a:txBody>
                    <a:bodyPr/>
                    <a:lstStyle/>
                    <a:p>
                      <a:endParaRPr lang="en-US"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Polygenic diseases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“risk alleles”</a:t>
                      </a:r>
                      <a:endParaRPr lang="en-US" dirty="0"/>
                    </a:p>
                  </a:txBody>
                  <a:tcPr>
                    <a:solidFill>
                      <a:srgbClr val="FCECE8"/>
                    </a:solidFill>
                  </a:tcPr>
                </a:tc>
              </a:tr>
              <a:tr h="916758">
                <a:tc gridSpan="2">
                  <a:txBody>
                    <a:bodyPr/>
                    <a:lstStyle/>
                    <a:p>
                      <a:endParaRPr lang="en-US" dirty="0" smtClean="0"/>
                    </a:p>
                    <a:p>
                      <a:r>
                        <a:rPr lang="en-US" dirty="0" smtClean="0"/>
                        <a:t>Abnormal activation of </a:t>
                      </a:r>
                      <a:r>
                        <a:rPr lang="en-US" b="1" dirty="0" smtClean="0"/>
                        <a:t>complement</a:t>
                      </a:r>
                      <a:endParaRPr lang="en-US" b="1" baseline="0" dirty="0" smtClean="0"/>
                    </a:p>
                    <a:p>
                      <a:endParaRPr lang="en-US" dirty="0"/>
                    </a:p>
                  </a:txBody>
                  <a:tcPr>
                    <a:solidFill>
                      <a:srgbClr val="F8D7CD"/>
                    </a:solidFill>
                  </a:tcPr>
                </a:tc>
                <a:tc hMerge="1">
                  <a:txBody>
                    <a:bodyPr/>
                    <a:lstStyle/>
                    <a:p>
                      <a:endParaRPr lang="en-US" dirty="0"/>
                    </a:p>
                  </a:txBody>
                  <a:tcPr/>
                </a:tc>
                <a:tc v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lnR w="12700" cap="flat" cmpd="sng" algn="ctr">
                      <a:solidFill>
                        <a:schemeClr val="tx1"/>
                      </a:solidFill>
                      <a:prstDash val="solid"/>
                      <a:round/>
                      <a:headEnd type="none" w="med" len="med"/>
                      <a:tailEnd type="none" w="med" len="med"/>
                    </a:lnR>
                  </a:tcPr>
                </a:tc>
                <a:tc v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solidFill>
                        <a:schemeClr val="tx1"/>
                      </a:solidFill>
                      <a:prstDash val="solid"/>
                      <a:round/>
                      <a:headEnd type="none" w="med" len="med"/>
                      <a:tailEnd type="none" w="med" len="med"/>
                    </a:lnL>
                  </a:tcPr>
                </a:tc>
              </a:tr>
            </a:tbl>
          </a:graphicData>
        </a:graphic>
      </p:graphicFrame>
      <p:sp>
        <p:nvSpPr>
          <p:cNvPr id="3" name="Slide Number Placeholder 2"/>
          <p:cNvSpPr>
            <a:spLocks noGrp="1"/>
          </p:cNvSpPr>
          <p:nvPr>
            <p:ph type="sldNum" sz="quarter" idx="12"/>
          </p:nvPr>
        </p:nvSpPr>
        <p:spPr/>
        <p:txBody>
          <a:bodyPr/>
          <a:lstStyle/>
          <a:p>
            <a:fld id="{28A9F5CF-8439-4EA8-BB16-A2FBA1A87F1A}" type="slidenum">
              <a:rPr lang="en-US" smtClean="0"/>
              <a:pPr/>
              <a:t>47</a:t>
            </a:fld>
            <a:endParaRPr lang="en-US"/>
          </a:p>
        </p:txBody>
      </p:sp>
      <p:sp>
        <p:nvSpPr>
          <p:cNvPr id="4" name="Rectangle 3"/>
          <p:cNvSpPr/>
          <p:nvPr/>
        </p:nvSpPr>
        <p:spPr>
          <a:xfrm>
            <a:off x="6730856" y="1718691"/>
            <a:ext cx="4466968" cy="4940649"/>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31193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p:cNvGrpSpPr>
          <p:nvPr/>
        </p:nvGrpSpPr>
        <p:grpSpPr>
          <a:xfrm>
            <a:off x="10319888" y="4919246"/>
            <a:ext cx="1920240" cy="1920240"/>
            <a:chOff x="10098503" y="4523874"/>
            <a:chExt cx="2164937" cy="2357045"/>
          </a:xfrm>
        </p:grpSpPr>
        <p:sp>
          <p:nvSpPr>
            <p:cNvPr id="9" name="Right Triangle 8"/>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0" name="Straight Connector 9"/>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grpSp>
        <p:nvGrpSpPr>
          <p:cNvPr id="4" name="Group 3"/>
          <p:cNvGrpSpPr>
            <a:grpSpLocks/>
          </p:cNvGrpSpPr>
          <p:nvPr/>
        </p:nvGrpSpPr>
        <p:grpSpPr>
          <a:xfrm rot="16200000" flipV="1">
            <a:off x="0" y="-73047"/>
            <a:ext cx="1920240" cy="1920240"/>
            <a:chOff x="10098503" y="4523874"/>
            <a:chExt cx="2164937" cy="2357045"/>
          </a:xfrm>
        </p:grpSpPr>
        <p:sp>
          <p:nvSpPr>
            <p:cNvPr id="5" name="Right Triangle 4"/>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6" name="Straight Connector 5"/>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311298" name="Text Box 2"/>
          <p:cNvSpPr txBox="1">
            <a:spLocks noChangeArrowheads="1"/>
          </p:cNvSpPr>
          <p:nvPr/>
        </p:nvSpPr>
        <p:spPr bwMode="auto">
          <a:xfrm>
            <a:off x="1230617" y="1558191"/>
            <a:ext cx="10290884" cy="2954655"/>
          </a:xfrm>
          <a:prstGeom prst="rect">
            <a:avLst/>
          </a:prstGeom>
          <a:noFill/>
          <a:ln>
            <a:noFill/>
          </a:ln>
          <a:effectLs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dirty="0" smtClean="0">
              <a:solidFill>
                <a:schemeClr val="bg1"/>
              </a:solidFill>
              <a:effectLst>
                <a:outerShdw blurRad="38100" dist="38100" dir="2700000" algn="tl">
                  <a:srgbClr val="C0C0C0"/>
                </a:outerShdw>
              </a:effectLst>
            </a:endParaRPr>
          </a:p>
          <a:p>
            <a:pPr>
              <a:defRPr/>
            </a:pPr>
            <a:r>
              <a:rPr lang="en-US" sz="4000" b="1" dirty="0">
                <a:latin typeface="+mn-lt"/>
              </a:rPr>
              <a:t>Other </a:t>
            </a:r>
            <a:r>
              <a:rPr lang="en-US" sz="4000" b="1" dirty="0" smtClean="0">
                <a:latin typeface="+mn-lt"/>
              </a:rPr>
              <a:t>mechanisms </a:t>
            </a:r>
            <a:r>
              <a:rPr lang="en-US" sz="4000" dirty="0" smtClean="0">
                <a:latin typeface="+mn-lt"/>
              </a:rPr>
              <a:t>of </a:t>
            </a:r>
            <a:r>
              <a:rPr lang="en-US" sz="4000" dirty="0">
                <a:latin typeface="+mn-lt"/>
              </a:rPr>
              <a:t>glomerular </a:t>
            </a:r>
            <a:r>
              <a:rPr lang="en-US" sz="4000" dirty="0" smtClean="0">
                <a:latin typeface="+mn-lt"/>
              </a:rPr>
              <a:t>injury:</a:t>
            </a:r>
            <a:r>
              <a:rPr lang="en-US" sz="3200" dirty="0" smtClean="0">
                <a:latin typeface="+mn-lt"/>
              </a:rPr>
              <a:t> </a:t>
            </a:r>
          </a:p>
          <a:p>
            <a:pPr>
              <a:defRPr/>
            </a:pPr>
            <a:endParaRPr lang="en-US" sz="3200" dirty="0" smtClean="0">
              <a:latin typeface="+mn-lt"/>
            </a:endParaRPr>
          </a:p>
          <a:p>
            <a:pPr marL="457200" indent="-457200">
              <a:buFontTx/>
              <a:buChar char="-"/>
              <a:defRPr/>
            </a:pPr>
            <a:r>
              <a:rPr lang="en-US" sz="3200" dirty="0" smtClean="0">
                <a:latin typeface="+mn-lt"/>
              </a:rPr>
              <a:t>NOT able to detect </a:t>
            </a:r>
            <a:r>
              <a:rPr lang="en-US" sz="3200" dirty="0">
                <a:latin typeface="+mn-lt"/>
              </a:rPr>
              <a:t>immune complexes/antibodies by </a:t>
            </a:r>
            <a:r>
              <a:rPr lang="en-US" sz="3200" dirty="0" smtClean="0">
                <a:latin typeface="+mn-lt"/>
              </a:rPr>
              <a:t>current techniques (</a:t>
            </a:r>
            <a:r>
              <a:rPr lang="en-US" sz="3200" dirty="0" err="1">
                <a:latin typeface="+mn-lt"/>
              </a:rPr>
              <a:t>immunstains</a:t>
            </a:r>
            <a:r>
              <a:rPr lang="en-US" sz="3200" dirty="0">
                <a:latin typeface="+mn-lt"/>
              </a:rPr>
              <a:t>, electron microscopy</a:t>
            </a:r>
            <a:r>
              <a:rPr lang="en-US" sz="3200" dirty="0" smtClean="0">
                <a:latin typeface="+mn-lt"/>
              </a:rPr>
              <a:t>)</a:t>
            </a:r>
          </a:p>
          <a:p>
            <a:pPr marL="457200" indent="-457200">
              <a:buFontTx/>
              <a:buChar char="-"/>
              <a:defRPr/>
            </a:pPr>
            <a:r>
              <a:rPr lang="en-US" sz="3200" dirty="0" smtClean="0">
                <a:latin typeface="+mn-lt"/>
              </a:rPr>
              <a:t>less </a:t>
            </a:r>
            <a:r>
              <a:rPr lang="en-US" sz="3200" dirty="0">
                <a:latin typeface="+mn-lt"/>
              </a:rPr>
              <a:t>well </a:t>
            </a:r>
            <a:r>
              <a:rPr lang="en-US" sz="3200" dirty="0" smtClean="0">
                <a:latin typeface="+mn-lt"/>
              </a:rPr>
              <a:t>known</a:t>
            </a:r>
            <a:endParaRPr lang="en-US" sz="3200" dirty="0">
              <a:latin typeface="+mn-lt"/>
            </a:endParaRPr>
          </a:p>
        </p:txBody>
      </p:sp>
      <p:sp>
        <p:nvSpPr>
          <p:cNvPr id="2" name="Slide Number Placeholder 1"/>
          <p:cNvSpPr>
            <a:spLocks noGrp="1"/>
          </p:cNvSpPr>
          <p:nvPr>
            <p:ph type="sldNum" sz="quarter" idx="12"/>
          </p:nvPr>
        </p:nvSpPr>
        <p:spPr/>
        <p:txBody>
          <a:bodyPr/>
          <a:lstStyle/>
          <a:p>
            <a:fld id="{28A9F5CF-8439-4EA8-BB16-A2FBA1A87F1A}" type="slidenum">
              <a:rPr lang="en-US" smtClean="0"/>
              <a:pPr/>
              <a:t>48</a:t>
            </a:fld>
            <a:endParaRPr lang="en-US"/>
          </a:p>
        </p:txBody>
      </p:sp>
    </p:spTree>
    <p:custDataLst>
      <p:tags r:id="rId1"/>
    </p:custDataLst>
    <p:extLst>
      <p:ext uri="{BB962C8B-B14F-4D97-AF65-F5344CB8AC3E}">
        <p14:creationId xmlns:p14="http://schemas.microsoft.com/office/powerpoint/2010/main" val="16713926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p:cNvGrpSpPr>
          <p:nvPr/>
        </p:nvGrpSpPr>
        <p:grpSpPr>
          <a:xfrm>
            <a:off x="10319888" y="4919246"/>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73730" name="Rectangle 2"/>
          <p:cNvSpPr>
            <a:spLocks noGrp="1" noChangeArrowheads="1"/>
          </p:cNvSpPr>
          <p:nvPr>
            <p:ph type="title"/>
          </p:nvPr>
        </p:nvSpPr>
        <p:spPr>
          <a:xfrm>
            <a:off x="838200" y="679385"/>
            <a:ext cx="10515600" cy="1325563"/>
          </a:xfrm>
        </p:spPr>
        <p:txBody>
          <a:bodyPr>
            <a:normAutofit/>
          </a:bodyPr>
          <a:lstStyle/>
          <a:p>
            <a:pPr algn="ctr" eaLnBrk="1" hangingPunct="1"/>
            <a:r>
              <a:rPr lang="en-US" altLang="en-US" sz="4000" dirty="0" smtClean="0">
                <a:solidFill>
                  <a:schemeClr val="tx1"/>
                </a:solidFill>
                <a:latin typeface="+mn-lt"/>
              </a:rPr>
              <a:t>Podocyte injury non immune complex/antibody mediated: “</a:t>
            </a:r>
            <a:r>
              <a:rPr lang="en-US" altLang="en-US" sz="4000" dirty="0" err="1" smtClean="0">
                <a:solidFill>
                  <a:schemeClr val="tx1"/>
                </a:solidFill>
                <a:latin typeface="+mn-lt"/>
              </a:rPr>
              <a:t>podocytopathies</a:t>
            </a:r>
            <a:r>
              <a:rPr lang="en-US" altLang="en-US" sz="4000" dirty="0" smtClean="0">
                <a:solidFill>
                  <a:schemeClr val="tx1"/>
                </a:solidFill>
                <a:latin typeface="+mn-lt"/>
              </a:rPr>
              <a:t>”</a:t>
            </a:r>
          </a:p>
        </p:txBody>
      </p:sp>
      <p:sp>
        <p:nvSpPr>
          <p:cNvPr id="84995" name="Rectangle 3"/>
          <p:cNvSpPr>
            <a:spLocks noGrp="1" noChangeArrowheads="1"/>
          </p:cNvSpPr>
          <p:nvPr>
            <p:ph type="body" idx="1"/>
          </p:nvPr>
        </p:nvSpPr>
        <p:spPr>
          <a:xfrm>
            <a:off x="240957" y="2296841"/>
            <a:ext cx="11951043" cy="4525962"/>
          </a:xfrm>
        </p:spPr>
        <p:txBody>
          <a:bodyPr>
            <a:normAutofit/>
          </a:bodyPr>
          <a:lstStyle/>
          <a:p>
            <a:pPr>
              <a:lnSpc>
                <a:spcPct val="80000"/>
              </a:lnSpc>
              <a:defRPr/>
            </a:pPr>
            <a:r>
              <a:rPr lang="en-US" sz="2400" dirty="0" smtClean="0"/>
              <a:t>circulating </a:t>
            </a:r>
            <a:r>
              <a:rPr lang="en-US" sz="2400" dirty="0"/>
              <a:t>“permeability </a:t>
            </a:r>
            <a:r>
              <a:rPr lang="en-US" sz="2400" dirty="0" smtClean="0"/>
              <a:t>factor” not as yet identified – recurrence in transplants</a:t>
            </a:r>
          </a:p>
          <a:p>
            <a:pPr>
              <a:lnSpc>
                <a:spcPct val="80000"/>
              </a:lnSpc>
              <a:defRPr/>
            </a:pPr>
            <a:r>
              <a:rPr lang="en-US" sz="2400" dirty="0"/>
              <a:t>v</a:t>
            </a:r>
            <a:r>
              <a:rPr lang="en-US" sz="2400" dirty="0" smtClean="0"/>
              <a:t>iruses</a:t>
            </a:r>
          </a:p>
          <a:p>
            <a:pPr>
              <a:lnSpc>
                <a:spcPct val="80000"/>
              </a:lnSpc>
              <a:defRPr/>
            </a:pPr>
            <a:r>
              <a:rPr lang="en-US" sz="2400" dirty="0"/>
              <a:t>d</a:t>
            </a:r>
            <a:r>
              <a:rPr lang="en-US" sz="2400" dirty="0" smtClean="0"/>
              <a:t>rugs</a:t>
            </a:r>
          </a:p>
          <a:p>
            <a:pPr>
              <a:lnSpc>
                <a:spcPct val="80000"/>
              </a:lnSpc>
              <a:defRPr/>
            </a:pPr>
            <a:r>
              <a:rPr lang="en-US" sz="2400" dirty="0"/>
              <a:t>a</a:t>
            </a:r>
            <a:r>
              <a:rPr lang="en-US" sz="2400" dirty="0" smtClean="0"/>
              <a:t>daptation to elevated glomerular capillary pressures &amp; flow rates (glomerular hypertension)</a:t>
            </a:r>
          </a:p>
          <a:p>
            <a:pPr>
              <a:lnSpc>
                <a:spcPct val="80000"/>
              </a:lnSpc>
              <a:defRPr/>
            </a:pPr>
            <a:r>
              <a:rPr lang="en-US" sz="2400" dirty="0"/>
              <a:t>g</a:t>
            </a:r>
            <a:r>
              <a:rPr lang="en-US" sz="2400" dirty="0" smtClean="0"/>
              <a:t>enetic defects</a:t>
            </a:r>
          </a:p>
          <a:p>
            <a:pPr>
              <a:lnSpc>
                <a:spcPct val="80000"/>
              </a:lnSpc>
              <a:defRPr/>
            </a:pPr>
            <a:r>
              <a:rPr lang="en-US" sz="2400" dirty="0"/>
              <a:t>experimental models of </a:t>
            </a:r>
            <a:r>
              <a:rPr lang="en-US" sz="2400" dirty="0" smtClean="0"/>
              <a:t>podocyte </a:t>
            </a:r>
            <a:r>
              <a:rPr lang="en-US" sz="2400" dirty="0"/>
              <a:t>injury: </a:t>
            </a:r>
            <a:r>
              <a:rPr lang="en-US" sz="2400" dirty="0" smtClean="0"/>
              <a:t>toxins </a:t>
            </a:r>
            <a:r>
              <a:rPr lang="en-US" sz="2400" dirty="0"/>
              <a:t>(</a:t>
            </a:r>
            <a:r>
              <a:rPr lang="en-US" sz="2400" dirty="0" err="1"/>
              <a:t>puromycin</a:t>
            </a:r>
            <a:r>
              <a:rPr lang="en-US" sz="2400" dirty="0" smtClean="0"/>
              <a:t>)</a:t>
            </a:r>
            <a:endParaRPr lang="en-US" sz="2400" dirty="0"/>
          </a:p>
        </p:txBody>
      </p:sp>
      <p:grpSp>
        <p:nvGrpSpPr>
          <p:cNvPr id="5" name="Group 4"/>
          <p:cNvGrpSpPr>
            <a:grpSpLocks/>
          </p:cNvGrpSpPr>
          <p:nvPr/>
        </p:nvGrpSpPr>
        <p:grpSpPr>
          <a:xfrm rot="16200000" flipV="1">
            <a:off x="0" y="-73047"/>
            <a:ext cx="1920240" cy="1920240"/>
            <a:chOff x="10098503" y="4523874"/>
            <a:chExt cx="2164937" cy="2357045"/>
          </a:xfrm>
        </p:grpSpPr>
        <p:sp>
          <p:nvSpPr>
            <p:cNvPr id="6" name="Right Triangle 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7" name="Straight Connector 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28A9F5CF-8439-4EA8-BB16-A2FBA1A87F1A}" type="slidenum">
              <a:rPr lang="en-US" smtClean="0"/>
              <a:pPr/>
              <a:t>49</a:t>
            </a:fld>
            <a:endParaRPr lang="en-US"/>
          </a:p>
        </p:txBody>
      </p:sp>
    </p:spTree>
    <p:custDataLst>
      <p:tags r:id="rId1"/>
    </p:custDataLst>
    <p:extLst>
      <p:ext uri="{BB962C8B-B14F-4D97-AF65-F5344CB8AC3E}">
        <p14:creationId xmlns:p14="http://schemas.microsoft.com/office/powerpoint/2010/main" val="23782731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rgbClr val="F0B31F"/>
            </a:gs>
            <a:gs pos="100000">
              <a:srgbClr val="A2204B"/>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9" name="Group 8"/>
          <p:cNvGrpSpPr>
            <a:grpSpLocks/>
          </p:cNvGrpSpPr>
          <p:nvPr/>
        </p:nvGrpSpPr>
        <p:grpSpPr>
          <a:xfrm>
            <a:off x="10319888" y="4919246"/>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b="1" dirty="0" smtClean="0"/>
              <a:t>Kidney Diseases</a:t>
            </a:r>
            <a:endParaRPr lang="en-US" b="1" dirty="0"/>
          </a:p>
        </p:txBody>
      </p:sp>
      <p:grpSp>
        <p:nvGrpSpPr>
          <p:cNvPr id="5" name="Group 4"/>
          <p:cNvGrpSpPr>
            <a:grpSpLocks/>
          </p:cNvGrpSpPr>
          <p:nvPr/>
        </p:nvGrpSpPr>
        <p:grpSpPr>
          <a:xfrm rot="16200000" flipV="1">
            <a:off x="0" y="-73047"/>
            <a:ext cx="1920240" cy="1920240"/>
            <a:chOff x="10098503" y="4523874"/>
            <a:chExt cx="2164937" cy="2357045"/>
          </a:xfrm>
        </p:grpSpPr>
        <p:sp>
          <p:nvSpPr>
            <p:cNvPr id="6" name="Right Triangle 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7" name="Straight Connector 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3" name="Text Placeholder 12"/>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p:txBody>
          <a:bodyPr/>
          <a:lstStyle/>
          <a:p>
            <a:fld id="{28A9F5CF-8439-4EA8-BB16-A2FBA1A87F1A}" type="slidenum">
              <a:rPr lang="en-US" smtClean="0"/>
              <a:pPr/>
              <a:t>5</a:t>
            </a:fld>
            <a:endParaRPr lang="en-US"/>
          </a:p>
        </p:txBody>
      </p:sp>
    </p:spTree>
    <p:custDataLst>
      <p:tags r:id="rId1"/>
    </p:custDataLst>
    <p:extLst>
      <p:ext uri="{BB962C8B-B14F-4D97-AF65-F5344CB8AC3E}">
        <p14:creationId xmlns:p14="http://schemas.microsoft.com/office/powerpoint/2010/main" val="36661586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p:cNvGrpSpPr>
          <p:nvPr/>
        </p:nvGrpSpPr>
        <p:grpSpPr>
          <a:xfrm>
            <a:off x="10319888" y="4919246"/>
            <a:ext cx="1920240" cy="1920240"/>
            <a:chOff x="10098503" y="4523874"/>
            <a:chExt cx="2164937" cy="2357045"/>
          </a:xfrm>
        </p:grpSpPr>
        <p:sp>
          <p:nvSpPr>
            <p:cNvPr id="12" name="Right Triangle 11"/>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3" name="Straight Connector 12"/>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pic>
        <p:nvPicPr>
          <p:cNvPr id="75778" name="Picture 6" descr="show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398"/>
          <a:stretch/>
        </p:blipFill>
        <p:spPr bwMode="auto">
          <a:xfrm>
            <a:off x="2209800" y="930280"/>
            <a:ext cx="6870700" cy="320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7"/>
          <p:cNvSpPr txBox="1">
            <a:spLocks noChangeArrowheads="1"/>
          </p:cNvSpPr>
          <p:nvPr/>
        </p:nvSpPr>
        <p:spPr bwMode="auto">
          <a:xfrm>
            <a:off x="467498" y="4244803"/>
            <a:ext cx="1170926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pPr>
            <a:r>
              <a:rPr lang="en-US" altLang="en-US" sz="2000" dirty="0" smtClean="0">
                <a:latin typeface="+mn-lt"/>
              </a:rPr>
              <a:t>podocyte </a:t>
            </a:r>
            <a:r>
              <a:rPr lang="en-US" altLang="en-US" sz="2000" dirty="0">
                <a:latin typeface="+mn-lt"/>
              </a:rPr>
              <a:t>foot process effacement </a:t>
            </a:r>
            <a:r>
              <a:rPr lang="en-US" altLang="en-US" sz="2000" dirty="0" smtClean="0">
                <a:latin typeface="+mn-lt"/>
              </a:rPr>
              <a:t>and loss of slit diaphragms can be reversible or not reversible</a:t>
            </a:r>
          </a:p>
          <a:p>
            <a:pPr marL="342900" indent="-342900">
              <a:spcBef>
                <a:spcPct val="0"/>
              </a:spcBef>
            </a:pPr>
            <a:r>
              <a:rPr lang="en-US" altLang="en-US" sz="2000" dirty="0" smtClean="0">
                <a:latin typeface="+mn-lt"/>
              </a:rPr>
              <a:t>Irreversible podocyte injury leads to podocyte detachment and loss</a:t>
            </a:r>
          </a:p>
          <a:p>
            <a:pPr marL="342900" indent="-342900">
              <a:spcBef>
                <a:spcPct val="0"/>
              </a:spcBef>
            </a:pPr>
            <a:r>
              <a:rPr lang="en-US" sz="2000" dirty="0">
                <a:latin typeface="+mn-lt"/>
              </a:rPr>
              <a:t>mature podocytes have limited capacity to replicate, hence </a:t>
            </a:r>
            <a:r>
              <a:rPr lang="en-US" sz="2000" dirty="0" smtClean="0">
                <a:latin typeface="+mn-lt"/>
              </a:rPr>
              <a:t>podocyte depletion leads to </a:t>
            </a:r>
            <a:r>
              <a:rPr lang="en-US" sz="2000" dirty="0">
                <a:latin typeface="+mn-lt"/>
              </a:rPr>
              <a:t>scarring (sclerosis)</a:t>
            </a:r>
          </a:p>
          <a:p>
            <a:pPr marL="342900" indent="-342900">
              <a:spcBef>
                <a:spcPct val="0"/>
              </a:spcBef>
            </a:pPr>
            <a:r>
              <a:rPr lang="en-US" altLang="en-US" sz="2000" dirty="0" smtClean="0">
                <a:latin typeface="+mn-lt"/>
              </a:rPr>
              <a:t>loss of slit diaphragms/foot process effacement is most highly associated with proteinuria</a:t>
            </a:r>
          </a:p>
          <a:p>
            <a:pPr marL="342900" indent="-342900">
              <a:lnSpc>
                <a:spcPct val="80000"/>
              </a:lnSpc>
              <a:defRPr/>
            </a:pPr>
            <a:r>
              <a:rPr lang="en-US" sz="2000" dirty="0" smtClean="0">
                <a:latin typeface="+mn-lt"/>
              </a:rPr>
              <a:t>clinically</a:t>
            </a:r>
            <a:r>
              <a:rPr lang="en-US" sz="2000" dirty="0">
                <a:latin typeface="+mn-lt"/>
              </a:rPr>
              <a:t>: </a:t>
            </a:r>
            <a:r>
              <a:rPr lang="en-US" sz="2000" dirty="0" smtClean="0">
                <a:latin typeface="+mn-lt"/>
              </a:rPr>
              <a:t>heavy proteinuria with NEPHROTIC SYNDROME</a:t>
            </a:r>
          </a:p>
          <a:p>
            <a:pPr marL="342900" indent="-342900">
              <a:lnSpc>
                <a:spcPct val="80000"/>
              </a:lnSpc>
              <a:defRPr/>
            </a:pPr>
            <a:r>
              <a:rPr lang="en-US" sz="2000" dirty="0" smtClean="0">
                <a:latin typeface="+mn-lt"/>
              </a:rPr>
              <a:t>reversible nephrotic syndrome: minimal change disease</a:t>
            </a:r>
          </a:p>
          <a:p>
            <a:pPr marL="342900" indent="-342900">
              <a:lnSpc>
                <a:spcPct val="80000"/>
              </a:lnSpc>
              <a:defRPr/>
            </a:pPr>
            <a:r>
              <a:rPr lang="en-US" sz="2000" dirty="0" smtClean="0">
                <a:latin typeface="+mn-lt"/>
              </a:rPr>
              <a:t>irreversible nephrotic syndrome: FSGS [Focal and Segmental Glomerular Sclerosis]</a:t>
            </a:r>
            <a:endParaRPr lang="en-US" altLang="en-US" sz="1600" dirty="0">
              <a:latin typeface="+mn-lt"/>
            </a:endParaRPr>
          </a:p>
        </p:txBody>
      </p:sp>
      <p:sp>
        <p:nvSpPr>
          <p:cNvPr id="75780" name="TextBox 1"/>
          <p:cNvSpPr txBox="1">
            <a:spLocks noChangeArrowheads="1"/>
          </p:cNvSpPr>
          <p:nvPr/>
        </p:nvSpPr>
        <p:spPr bwMode="auto">
          <a:xfrm>
            <a:off x="2451830" y="97972"/>
            <a:ext cx="690734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dirty="0">
                <a:latin typeface="+mn-lt"/>
              </a:rPr>
              <a:t>Pathology of podocyte injury </a:t>
            </a:r>
          </a:p>
          <a:p>
            <a:pPr>
              <a:spcBef>
                <a:spcPct val="0"/>
              </a:spcBef>
              <a:buFontTx/>
              <a:buNone/>
            </a:pPr>
            <a:endParaRPr lang="en-US" altLang="en-US" sz="1800" dirty="0"/>
          </a:p>
        </p:txBody>
      </p:sp>
      <p:grpSp>
        <p:nvGrpSpPr>
          <p:cNvPr id="7" name="Group 6"/>
          <p:cNvGrpSpPr>
            <a:grpSpLocks/>
          </p:cNvGrpSpPr>
          <p:nvPr/>
        </p:nvGrpSpPr>
        <p:grpSpPr>
          <a:xfrm rot="16200000" flipV="1">
            <a:off x="0" y="-73047"/>
            <a:ext cx="1920240" cy="1920240"/>
            <a:chOff x="10098503" y="4523874"/>
            <a:chExt cx="2164937" cy="2357045"/>
          </a:xfrm>
        </p:grpSpPr>
        <p:sp>
          <p:nvSpPr>
            <p:cNvPr id="8" name="Right Triangle 7"/>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9" name="Straight Connector 8"/>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28A9F5CF-8439-4EA8-BB16-A2FBA1A87F1A}" type="slidenum">
              <a:rPr lang="en-US" smtClean="0"/>
              <a:pPr/>
              <a:t>50</a:t>
            </a:fld>
            <a:endParaRPr lang="en-US"/>
          </a:p>
        </p:txBody>
      </p:sp>
    </p:spTree>
    <p:custDataLst>
      <p:tags r:id="rId1"/>
    </p:custDataLst>
    <p:extLst>
      <p:ext uri="{BB962C8B-B14F-4D97-AF65-F5344CB8AC3E}">
        <p14:creationId xmlns:p14="http://schemas.microsoft.com/office/powerpoint/2010/main" val="32542947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a:xfrm>
            <a:off x="10319888" y="4919246"/>
            <a:ext cx="1920240" cy="1920240"/>
            <a:chOff x="10098503" y="4523874"/>
            <a:chExt cx="2164937" cy="2357045"/>
          </a:xfrm>
        </p:grpSpPr>
        <p:sp>
          <p:nvSpPr>
            <p:cNvPr id="14" name="Right Triangle 13"/>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5" name="Straight Connector 14"/>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76803" name="Text Box 4"/>
          <p:cNvSpPr txBox="1">
            <a:spLocks noChangeArrowheads="1"/>
          </p:cNvSpPr>
          <p:nvPr/>
        </p:nvSpPr>
        <p:spPr bwMode="auto">
          <a:xfrm>
            <a:off x="2080756" y="4075613"/>
            <a:ext cx="3279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latin typeface="+mn-lt"/>
              </a:rPr>
              <a:t>Normal: </a:t>
            </a:r>
            <a:r>
              <a:rPr lang="en-US" altLang="en-US" sz="1800" dirty="0" smtClean="0">
                <a:latin typeface="+mn-lt"/>
              </a:rPr>
              <a:t>podocyte </a:t>
            </a:r>
            <a:r>
              <a:rPr lang="en-US" altLang="en-US" sz="1800" dirty="0">
                <a:latin typeface="+mn-lt"/>
              </a:rPr>
              <a:t>foot processes </a:t>
            </a:r>
            <a:endParaRPr lang="en-US" altLang="en-US" sz="1800" dirty="0" smtClean="0">
              <a:latin typeface="+mn-lt"/>
            </a:endParaRPr>
          </a:p>
          <a:p>
            <a:pPr eaLnBrk="1" hangingPunct="1">
              <a:spcBef>
                <a:spcPct val="0"/>
              </a:spcBef>
              <a:buFontTx/>
              <a:buNone/>
            </a:pPr>
            <a:r>
              <a:rPr lang="en-US" altLang="en-US" sz="1800" dirty="0">
                <a:latin typeface="+mn-lt"/>
              </a:rPr>
              <a:t>a</a:t>
            </a:r>
            <a:r>
              <a:rPr lang="en-US" altLang="en-US" sz="1800" dirty="0" smtClean="0">
                <a:latin typeface="+mn-lt"/>
              </a:rPr>
              <a:t>nd slit </a:t>
            </a:r>
            <a:r>
              <a:rPr lang="en-US" altLang="en-US" sz="1800" dirty="0">
                <a:latin typeface="+mn-lt"/>
              </a:rPr>
              <a:t>diaphragms preserved</a:t>
            </a:r>
          </a:p>
        </p:txBody>
      </p:sp>
      <p:sp>
        <p:nvSpPr>
          <p:cNvPr id="76804" name="Text Box 5"/>
          <p:cNvSpPr txBox="1">
            <a:spLocks noChangeArrowheads="1"/>
          </p:cNvSpPr>
          <p:nvPr/>
        </p:nvSpPr>
        <p:spPr bwMode="auto">
          <a:xfrm>
            <a:off x="5434363" y="4066677"/>
            <a:ext cx="40533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smtClean="0">
                <a:latin typeface="+mn-lt"/>
              </a:rPr>
              <a:t>Podocyte foot </a:t>
            </a:r>
            <a:r>
              <a:rPr lang="en-US" altLang="en-US" sz="1800" dirty="0">
                <a:latin typeface="+mn-lt"/>
              </a:rPr>
              <a:t>processes </a:t>
            </a:r>
            <a:r>
              <a:rPr lang="en-US" altLang="en-US" sz="1800" dirty="0" smtClean="0">
                <a:latin typeface="+mn-lt"/>
              </a:rPr>
              <a:t>effacement with </a:t>
            </a:r>
          </a:p>
          <a:p>
            <a:pPr algn="ctr" eaLnBrk="1" hangingPunct="1">
              <a:spcBef>
                <a:spcPct val="0"/>
              </a:spcBef>
              <a:buFontTx/>
              <a:buNone/>
            </a:pPr>
            <a:r>
              <a:rPr lang="en-US" altLang="en-US" sz="1800" dirty="0" smtClean="0">
                <a:latin typeface="+mn-lt"/>
              </a:rPr>
              <a:t>loss </a:t>
            </a:r>
            <a:r>
              <a:rPr lang="en-US" altLang="en-US" sz="1800" dirty="0">
                <a:latin typeface="+mn-lt"/>
              </a:rPr>
              <a:t>of slit </a:t>
            </a:r>
            <a:r>
              <a:rPr lang="en-US" altLang="en-US" sz="1800" dirty="0" smtClean="0">
                <a:latin typeface="+mn-lt"/>
              </a:rPr>
              <a:t>diaphragms &amp; PROTEINURIA</a:t>
            </a:r>
            <a:endParaRPr lang="en-US" altLang="en-US" sz="1800" dirty="0">
              <a:latin typeface="+mn-lt"/>
            </a:endParaRPr>
          </a:p>
        </p:txBody>
      </p:sp>
      <p:sp>
        <p:nvSpPr>
          <p:cNvPr id="76805" name="Text Box 6"/>
          <p:cNvSpPr txBox="1">
            <a:spLocks noChangeArrowheads="1"/>
          </p:cNvSpPr>
          <p:nvPr/>
        </p:nvSpPr>
        <p:spPr bwMode="auto">
          <a:xfrm>
            <a:off x="1377344" y="266982"/>
            <a:ext cx="97184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dirty="0">
                <a:latin typeface="+mn-lt"/>
              </a:rPr>
              <a:t>Podocyte injury </a:t>
            </a:r>
            <a:r>
              <a:rPr lang="en-US" altLang="en-US" sz="3600" dirty="0" smtClean="0">
                <a:latin typeface="+mn-lt"/>
              </a:rPr>
              <a:t>as </a:t>
            </a:r>
            <a:r>
              <a:rPr lang="en-US" altLang="en-US" sz="3600" dirty="0">
                <a:latin typeface="+mn-lt"/>
              </a:rPr>
              <a:t>seen by electron microscopy</a:t>
            </a:r>
          </a:p>
        </p:txBody>
      </p:sp>
      <p:sp>
        <p:nvSpPr>
          <p:cNvPr id="76806" name="Text Box 8"/>
          <p:cNvSpPr txBox="1">
            <a:spLocks noChangeArrowheads="1"/>
          </p:cNvSpPr>
          <p:nvPr/>
        </p:nvSpPr>
        <p:spPr bwMode="auto">
          <a:xfrm>
            <a:off x="1392115" y="5066213"/>
            <a:ext cx="86027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smtClean="0">
                <a:latin typeface="+mn-lt"/>
              </a:rPr>
              <a:t>NO </a:t>
            </a:r>
            <a:r>
              <a:rPr lang="en-US" altLang="en-US" sz="1800" dirty="0">
                <a:latin typeface="+mn-lt"/>
              </a:rPr>
              <a:t>immune complexes that we can </a:t>
            </a:r>
            <a:r>
              <a:rPr lang="en-US" altLang="en-US" sz="1800" dirty="0" smtClean="0">
                <a:latin typeface="+mn-lt"/>
              </a:rPr>
              <a:t>see, NO inflammatory response</a:t>
            </a:r>
            <a:endParaRPr lang="en-US" altLang="en-US" sz="1800" dirty="0">
              <a:latin typeface="+mn-lt"/>
            </a:endParaRPr>
          </a:p>
          <a:p>
            <a:pPr>
              <a:spcBef>
                <a:spcPct val="0"/>
              </a:spcBef>
              <a:buFontTx/>
              <a:buNone/>
            </a:pPr>
            <a:r>
              <a:rPr lang="en-US" altLang="en-US" sz="1800" dirty="0" smtClean="0">
                <a:latin typeface="+mn-lt"/>
              </a:rPr>
              <a:t>Reversible disease = </a:t>
            </a:r>
            <a:r>
              <a:rPr lang="en-US" altLang="en-US" sz="1800" dirty="0">
                <a:latin typeface="+mn-lt"/>
              </a:rPr>
              <a:t>minimal change disease</a:t>
            </a:r>
          </a:p>
          <a:p>
            <a:pPr>
              <a:spcBef>
                <a:spcPct val="0"/>
              </a:spcBef>
              <a:buFontTx/>
              <a:buNone/>
            </a:pPr>
            <a:r>
              <a:rPr lang="en-US" altLang="en-US" sz="1800" dirty="0" smtClean="0">
                <a:latin typeface="+mn-lt"/>
              </a:rPr>
              <a:t>Irreversible disease = </a:t>
            </a:r>
            <a:r>
              <a:rPr lang="en-US" altLang="en-US" sz="1800" dirty="0">
                <a:latin typeface="+mn-lt"/>
              </a:rPr>
              <a:t>focal and segmental glomerular sclerosis (FSGS</a:t>
            </a:r>
            <a:r>
              <a:rPr lang="en-US" altLang="en-US" sz="1800" dirty="0" smtClean="0">
                <a:latin typeface="+mn-lt"/>
              </a:rPr>
              <a:t>) … more lecture #2</a:t>
            </a:r>
          </a:p>
          <a:p>
            <a:pPr>
              <a:spcBef>
                <a:spcPct val="0"/>
              </a:spcBef>
              <a:buFontTx/>
              <a:buNone/>
            </a:pPr>
            <a:r>
              <a:rPr lang="en-US" altLang="en-US" sz="1800" dirty="0" smtClean="0">
                <a:latin typeface="+mn-lt"/>
              </a:rPr>
              <a:t>BOTH diseases begin with podocyte effacement with loss of slit diaphragms</a:t>
            </a:r>
            <a:endParaRPr lang="en-US" altLang="en-US" sz="1800" dirty="0">
              <a:latin typeface="+mn-lt"/>
            </a:endParaRPr>
          </a:p>
        </p:txBody>
      </p:sp>
      <p:pic>
        <p:nvPicPr>
          <p:cNvPr id="76808" name="Picture 3" descr="bbmapAss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2915" y="937507"/>
            <a:ext cx="31242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a:xfrm rot="16200000" flipV="1">
            <a:off x="0" y="-73047"/>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pic>
        <p:nvPicPr>
          <p:cNvPr id="8194" name="Picture 2" descr="Znalezione obrazy dla zapytania minimal change disease and electron micros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4363" y="925669"/>
            <a:ext cx="4053385" cy="304004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8A9F5CF-8439-4EA8-BB16-A2FBA1A87F1A}" type="slidenum">
              <a:rPr lang="en-US" smtClean="0"/>
              <a:pPr/>
              <a:t>51</a:t>
            </a:fld>
            <a:endParaRPr lang="en-US"/>
          </a:p>
        </p:txBody>
      </p:sp>
    </p:spTree>
    <p:custDataLst>
      <p:tags r:id="rId1"/>
    </p:custDataLst>
    <p:extLst>
      <p:ext uri="{BB962C8B-B14F-4D97-AF65-F5344CB8AC3E}">
        <p14:creationId xmlns:p14="http://schemas.microsoft.com/office/powerpoint/2010/main" val="15009790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655" y="1102495"/>
            <a:ext cx="3420769" cy="4124206"/>
          </a:xfrm>
          <a:prstGeom prst="rect">
            <a:avLst/>
          </a:prstGeom>
        </p:spPr>
        <p:txBody>
          <a:bodyPr wrap="square">
            <a:spAutoFit/>
          </a:bodyPr>
          <a:lstStyle/>
          <a:p>
            <a:pPr algn="ctr"/>
            <a:r>
              <a:rPr lang="en-US" sz="2400" b="1" dirty="0"/>
              <a:t>Minimal change disease </a:t>
            </a:r>
            <a:endParaRPr lang="en-US" sz="2400" b="1" dirty="0" smtClean="0"/>
          </a:p>
          <a:p>
            <a:pPr algn="ctr"/>
            <a:r>
              <a:rPr lang="en-US" sz="2400" b="1" dirty="0" smtClean="0"/>
              <a:t>and </a:t>
            </a:r>
            <a:r>
              <a:rPr lang="en-US" sz="2400" b="1" dirty="0"/>
              <a:t>FSGS:</a:t>
            </a:r>
          </a:p>
          <a:p>
            <a:pPr algn="ctr"/>
            <a:r>
              <a:rPr lang="en-US" dirty="0" smtClean="0"/>
              <a:t>one </a:t>
            </a:r>
            <a:r>
              <a:rPr lang="en-US" dirty="0"/>
              <a:t>disease </a:t>
            </a:r>
            <a:r>
              <a:rPr lang="en-US" dirty="0" smtClean="0"/>
              <a:t>at opposite </a:t>
            </a:r>
            <a:r>
              <a:rPr lang="en-US" dirty="0"/>
              <a:t>ends of a </a:t>
            </a:r>
            <a:r>
              <a:rPr lang="en-US" dirty="0" smtClean="0"/>
              <a:t>spectrum </a:t>
            </a:r>
          </a:p>
          <a:p>
            <a:pPr algn="ctr"/>
            <a:endParaRPr lang="en-US" dirty="0" smtClean="0"/>
          </a:p>
          <a:p>
            <a:pPr algn="ctr"/>
            <a:r>
              <a:rPr lang="en-US" dirty="0" smtClean="0"/>
              <a:t>OR</a:t>
            </a:r>
            <a:endParaRPr lang="en-US" dirty="0"/>
          </a:p>
          <a:p>
            <a:pPr algn="ctr"/>
            <a:endParaRPr lang="en-US" dirty="0" smtClean="0"/>
          </a:p>
          <a:p>
            <a:pPr algn="ctr"/>
            <a:r>
              <a:rPr lang="en-US" dirty="0" smtClean="0"/>
              <a:t>two </a:t>
            </a:r>
            <a:r>
              <a:rPr lang="en-US" dirty="0"/>
              <a:t>different diseases </a:t>
            </a:r>
            <a:endParaRPr lang="en-US" dirty="0" smtClean="0"/>
          </a:p>
          <a:p>
            <a:pPr algn="ctr"/>
            <a:endParaRPr lang="en-US" dirty="0" smtClean="0"/>
          </a:p>
          <a:p>
            <a:pPr algn="ctr"/>
            <a:r>
              <a:rPr lang="en-US" sz="8800" dirty="0"/>
              <a:t>?</a:t>
            </a:r>
          </a:p>
        </p:txBody>
      </p:sp>
      <p:grpSp>
        <p:nvGrpSpPr>
          <p:cNvPr id="6" name="Group 5"/>
          <p:cNvGrpSpPr/>
          <p:nvPr/>
        </p:nvGrpSpPr>
        <p:grpSpPr>
          <a:xfrm>
            <a:off x="3169018" y="56283"/>
            <a:ext cx="8870418" cy="5631302"/>
            <a:chOff x="3169018" y="56283"/>
            <a:chExt cx="8870418" cy="5631302"/>
          </a:xfrm>
        </p:grpSpPr>
        <p:sp>
          <p:nvSpPr>
            <p:cNvPr id="17" name="Rectangle 16"/>
            <p:cNvSpPr/>
            <p:nvPr/>
          </p:nvSpPr>
          <p:spPr>
            <a:xfrm>
              <a:off x="7367471" y="56283"/>
              <a:ext cx="2486258" cy="369332"/>
            </a:xfrm>
            <a:prstGeom prst="rect">
              <a:avLst/>
            </a:prstGeom>
          </p:spPr>
          <p:txBody>
            <a:bodyPr wrap="square">
              <a:spAutoFit/>
            </a:bodyPr>
            <a:lstStyle/>
            <a:p>
              <a:r>
                <a:rPr lang="en-US" b="1" dirty="0"/>
                <a:t>Minimal change disease </a:t>
              </a:r>
            </a:p>
          </p:txBody>
        </p:sp>
        <p:grpSp>
          <p:nvGrpSpPr>
            <p:cNvPr id="5" name="Group 4"/>
            <p:cNvGrpSpPr/>
            <p:nvPr/>
          </p:nvGrpSpPr>
          <p:grpSpPr>
            <a:xfrm>
              <a:off x="3169018" y="257180"/>
              <a:ext cx="8870418" cy="5430405"/>
              <a:chOff x="3169018" y="257180"/>
              <a:chExt cx="8870418" cy="5430405"/>
            </a:xfrm>
          </p:grpSpPr>
          <p:sp>
            <p:nvSpPr>
              <p:cNvPr id="18" name="Rectangle 17"/>
              <p:cNvSpPr/>
              <p:nvPr/>
            </p:nvSpPr>
            <p:spPr>
              <a:xfrm>
                <a:off x="8455087" y="2910697"/>
                <a:ext cx="652936" cy="369332"/>
              </a:xfrm>
              <a:prstGeom prst="rect">
                <a:avLst/>
              </a:prstGeom>
            </p:spPr>
            <p:txBody>
              <a:bodyPr wrap="none">
                <a:spAutoFit/>
              </a:bodyPr>
              <a:lstStyle/>
              <a:p>
                <a:r>
                  <a:rPr lang="en-US" b="1" dirty="0"/>
                  <a:t>FSGS</a:t>
                </a:r>
              </a:p>
            </p:txBody>
          </p:sp>
          <p:grpSp>
            <p:nvGrpSpPr>
              <p:cNvPr id="4" name="Group 3"/>
              <p:cNvGrpSpPr/>
              <p:nvPr/>
            </p:nvGrpSpPr>
            <p:grpSpPr>
              <a:xfrm>
                <a:off x="3169018" y="257180"/>
                <a:ext cx="8870418" cy="5430405"/>
                <a:chOff x="3169018" y="257180"/>
                <a:chExt cx="8870418" cy="5430405"/>
              </a:xfrm>
            </p:grpSpPr>
            <p:grpSp>
              <p:nvGrpSpPr>
                <p:cNvPr id="2" name="Group 1"/>
                <p:cNvGrpSpPr/>
                <p:nvPr/>
              </p:nvGrpSpPr>
              <p:grpSpPr>
                <a:xfrm>
                  <a:off x="3169018" y="257180"/>
                  <a:ext cx="8870418" cy="5430405"/>
                  <a:chOff x="3169018" y="257180"/>
                  <a:chExt cx="8870418" cy="5430405"/>
                </a:xfrm>
              </p:grpSpPr>
              <p:pic>
                <p:nvPicPr>
                  <p:cNvPr id="8" name="Picture 6" descr="show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864" b="7398"/>
                  <a:stretch/>
                </p:blipFill>
                <p:spPr bwMode="auto">
                  <a:xfrm>
                    <a:off x="3169018" y="3225114"/>
                    <a:ext cx="5418932" cy="22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l="19096" t="14961" r="9187" b="40465"/>
                  <a:stretch>
                    <a:fillRect/>
                  </a:stretch>
                </p:blipFill>
                <p:spPr bwMode="auto">
                  <a:xfrm>
                    <a:off x="9426011" y="257180"/>
                    <a:ext cx="2609490" cy="2308906"/>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2" descr="Znalezione obrazy dla zapytania fsgs imag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036" t="10099" r="14932" b="12329"/>
                  <a:stretch/>
                </p:blipFill>
                <p:spPr bwMode="auto">
                  <a:xfrm flipH="1">
                    <a:off x="9473025" y="3086825"/>
                    <a:ext cx="2566411" cy="260076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266307" y="345990"/>
                    <a:ext cx="6128814" cy="2420474"/>
                    <a:chOff x="893804" y="1589752"/>
                    <a:chExt cx="9010137" cy="2863410"/>
                  </a:xfrm>
                </p:grpSpPr>
                <p:sp>
                  <p:nvSpPr>
                    <p:cNvPr id="13" name="TextBox 12"/>
                    <p:cNvSpPr txBox="1"/>
                    <p:nvPr/>
                  </p:nvSpPr>
                  <p:spPr>
                    <a:xfrm>
                      <a:off x="6383927" y="3225122"/>
                      <a:ext cx="1182563" cy="1092295"/>
                    </a:xfrm>
                    <a:prstGeom prst="rect">
                      <a:avLst/>
                    </a:prstGeom>
                    <a:solidFill>
                      <a:schemeClr val="bg1"/>
                    </a:solidFill>
                  </p:spPr>
                  <p:txBody>
                    <a:bodyPr wrap="square" rtlCol="0">
                      <a:spAutoFit/>
                    </a:bodyPr>
                    <a:lstStyle/>
                    <a:p>
                      <a:r>
                        <a:rPr lang="en-US" dirty="0" smtClean="0"/>
                        <a:t>Treatment</a:t>
                      </a:r>
                    </a:p>
                    <a:p>
                      <a:endParaRPr lang="en-US" dirty="0"/>
                    </a:p>
                  </p:txBody>
                </p:sp>
                <p:pic>
                  <p:nvPicPr>
                    <p:cNvPr id="14" name="Picture 6" descr="show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297" r="22816" b="7398"/>
                    <a:stretch/>
                  </p:blipFill>
                  <p:spPr bwMode="auto">
                    <a:xfrm>
                      <a:off x="893804" y="1600200"/>
                      <a:ext cx="5303110" cy="28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show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054" t="41132" r="49613" b="40152"/>
                    <a:stretch/>
                  </p:blipFill>
                  <p:spPr bwMode="auto">
                    <a:xfrm>
                      <a:off x="6363731" y="2712310"/>
                      <a:ext cx="1328352" cy="60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show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297" r="69216" b="7398"/>
                    <a:stretch/>
                  </p:blipFill>
                  <p:spPr bwMode="auto">
                    <a:xfrm>
                      <a:off x="7795051" y="1589752"/>
                      <a:ext cx="2108890" cy="28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9" name="Picture 6" descr="show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054" t="41132" r="49613" b="40152"/>
                <a:stretch/>
              </p:blipFill>
              <p:spPr bwMode="auto">
                <a:xfrm>
                  <a:off x="8520767" y="4086835"/>
                  <a:ext cx="903563" cy="51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8328453" y="4683223"/>
                  <a:ext cx="1335302" cy="923330"/>
                </a:xfrm>
                <a:prstGeom prst="rect">
                  <a:avLst/>
                </a:prstGeom>
                <a:noFill/>
              </p:spPr>
              <p:txBody>
                <a:bodyPr wrap="none" rtlCol="0">
                  <a:spAutoFit/>
                </a:bodyPr>
                <a:lstStyle/>
                <a:p>
                  <a:pPr algn="ctr"/>
                  <a:r>
                    <a:rPr lang="en-US" dirty="0"/>
                    <a:t>p</a:t>
                  </a:r>
                  <a:r>
                    <a:rPr lang="en-US" dirty="0" smtClean="0"/>
                    <a:t>rogression </a:t>
                  </a:r>
                </a:p>
                <a:p>
                  <a:pPr algn="ctr"/>
                  <a:r>
                    <a:rPr lang="en-US" dirty="0" smtClean="0"/>
                    <a:t>despite </a:t>
                  </a:r>
                </a:p>
                <a:p>
                  <a:pPr algn="ctr"/>
                  <a:r>
                    <a:rPr lang="en-US" dirty="0" smtClean="0"/>
                    <a:t>treatment</a:t>
                  </a:r>
                  <a:endParaRPr lang="en-US" dirty="0"/>
                </a:p>
              </p:txBody>
            </p:sp>
          </p:grpSp>
        </p:grpSp>
      </p:grpSp>
      <p:sp>
        <p:nvSpPr>
          <p:cNvPr id="3" name="Slide Number Placeholder 2"/>
          <p:cNvSpPr>
            <a:spLocks noGrp="1"/>
          </p:cNvSpPr>
          <p:nvPr>
            <p:ph type="sldNum" sz="quarter" idx="12"/>
          </p:nvPr>
        </p:nvSpPr>
        <p:spPr/>
        <p:txBody>
          <a:bodyPr/>
          <a:lstStyle/>
          <a:p>
            <a:fld id="{28A9F5CF-8439-4EA8-BB16-A2FBA1A87F1A}" type="slidenum">
              <a:rPr lang="en-US" smtClean="0"/>
              <a:pPr/>
              <a:t>52</a:t>
            </a:fld>
            <a:endParaRPr lang="en-US"/>
          </a:p>
        </p:txBody>
      </p:sp>
    </p:spTree>
    <p:extLst>
      <p:ext uri="{BB962C8B-B14F-4D97-AF65-F5344CB8AC3E}">
        <p14:creationId xmlns:p14="http://schemas.microsoft.com/office/powerpoint/2010/main" val="311261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9243" y="2413338"/>
            <a:ext cx="9230498" cy="2923877"/>
          </a:xfrm>
          <a:prstGeom prst="rect">
            <a:avLst/>
          </a:prstGeom>
        </p:spPr>
        <p:txBody>
          <a:bodyPr wrap="square">
            <a:spAutoFit/>
          </a:bodyPr>
          <a:lstStyle/>
          <a:p>
            <a:r>
              <a:rPr lang="en-US" sz="4000" dirty="0"/>
              <a:t>Nephron loss</a:t>
            </a:r>
          </a:p>
          <a:p>
            <a:endParaRPr lang="en-US" b="0" i="0" dirty="0" smtClean="0">
              <a:solidFill>
                <a:srgbClr val="000000"/>
              </a:solidFill>
              <a:effectLst/>
              <a:latin typeface="arial" panose="020B0604020202020204" pitchFamily="34" charset="0"/>
            </a:endParaRPr>
          </a:p>
          <a:p>
            <a:r>
              <a:rPr lang="en-US" b="0" i="0" dirty="0" smtClean="0">
                <a:solidFill>
                  <a:srgbClr val="000000"/>
                </a:solidFill>
                <a:effectLst/>
                <a:latin typeface="arial" panose="020B0604020202020204" pitchFamily="34" charset="0"/>
              </a:rPr>
              <a:t>Once renal disease, glomerular or otherwise, destroys sufficient nephrons to reduce</a:t>
            </a:r>
          </a:p>
          <a:p>
            <a:r>
              <a:rPr lang="en-US" dirty="0">
                <a:solidFill>
                  <a:srgbClr val="000000"/>
                </a:solidFill>
                <a:latin typeface="arial" panose="020B0604020202020204" pitchFamily="34" charset="0"/>
              </a:rPr>
              <a:t>t</a:t>
            </a:r>
            <a:r>
              <a:rPr lang="en-US" dirty="0" smtClean="0">
                <a:solidFill>
                  <a:srgbClr val="000000"/>
                </a:solidFill>
                <a:latin typeface="arial" panose="020B0604020202020204" pitchFamily="34" charset="0"/>
              </a:rPr>
              <a:t>he glomerular filtration rate to 30-50% of normal, progression to end stage renal disease proceeds at varying rates via scarring, called glomerulosclerosis</a:t>
            </a:r>
          </a:p>
          <a:p>
            <a:endParaRPr lang="en-US" dirty="0">
              <a:solidFill>
                <a:srgbClr val="000000"/>
              </a:solidFill>
              <a:latin typeface="arial" panose="020B0604020202020204" pitchFamily="34" charset="0"/>
            </a:endParaRPr>
          </a:p>
          <a:p>
            <a:r>
              <a:rPr lang="en-US" dirty="0" smtClean="0">
                <a:solidFill>
                  <a:srgbClr val="000000"/>
                </a:solidFill>
                <a:latin typeface="arial" panose="020B0604020202020204" pitchFamily="34" charset="0"/>
              </a:rPr>
              <a:t>Adaptive changes in response to the loss of nephrons at this stage are ultimately maladaptive and exacerbate progressive sclerosis</a:t>
            </a:r>
          </a:p>
          <a:p>
            <a:endParaRPr lang="en-US" b="0" i="0" dirty="0">
              <a:solidFill>
                <a:srgbClr val="000000"/>
              </a:solidFill>
              <a:effectLst/>
              <a:latin typeface="arial" panose="020B0604020202020204" pitchFamily="34" charset="0"/>
            </a:endParaRPr>
          </a:p>
        </p:txBody>
      </p:sp>
      <p:grpSp>
        <p:nvGrpSpPr>
          <p:cNvPr id="3" name="Group 2"/>
          <p:cNvGrpSpPr>
            <a:grpSpLocks/>
          </p:cNvGrpSpPr>
          <p:nvPr/>
        </p:nvGrpSpPr>
        <p:grpSpPr>
          <a:xfrm>
            <a:off x="10319888" y="4919246"/>
            <a:ext cx="1920240" cy="1920240"/>
            <a:chOff x="10098503" y="4523874"/>
            <a:chExt cx="2164937" cy="2357045"/>
          </a:xfrm>
        </p:grpSpPr>
        <p:sp>
          <p:nvSpPr>
            <p:cNvPr id="4" name="Right Triangle 3"/>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5" name="Straight Connector 4"/>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grpSp>
        <p:nvGrpSpPr>
          <p:cNvPr id="7" name="Group 6"/>
          <p:cNvGrpSpPr>
            <a:grpSpLocks/>
          </p:cNvGrpSpPr>
          <p:nvPr/>
        </p:nvGrpSpPr>
        <p:grpSpPr>
          <a:xfrm rot="16200000" flipV="1">
            <a:off x="0" y="-73047"/>
            <a:ext cx="1920240" cy="1920240"/>
            <a:chOff x="10098503" y="4523874"/>
            <a:chExt cx="2164937" cy="2357045"/>
          </a:xfrm>
        </p:grpSpPr>
        <p:sp>
          <p:nvSpPr>
            <p:cNvPr id="8" name="Right Triangle 7"/>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9" name="Straight Connector 8"/>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2" name="Slide Number Placeholder 11"/>
          <p:cNvSpPr>
            <a:spLocks noGrp="1"/>
          </p:cNvSpPr>
          <p:nvPr>
            <p:ph type="sldNum" sz="quarter" idx="12"/>
          </p:nvPr>
        </p:nvSpPr>
        <p:spPr/>
        <p:txBody>
          <a:bodyPr/>
          <a:lstStyle/>
          <a:p>
            <a:fld id="{28A9F5CF-8439-4EA8-BB16-A2FBA1A87F1A}" type="slidenum">
              <a:rPr lang="en-US" smtClean="0"/>
              <a:pPr/>
              <a:t>53</a:t>
            </a:fld>
            <a:endParaRPr lang="en-US"/>
          </a:p>
        </p:txBody>
      </p:sp>
    </p:spTree>
    <p:extLst>
      <p:ext uri="{BB962C8B-B14F-4D97-AF65-F5344CB8AC3E}">
        <p14:creationId xmlns:p14="http://schemas.microsoft.com/office/powerpoint/2010/main" val="14192044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rgbClr val="F0B31F"/>
            </a:gs>
            <a:gs pos="100000">
              <a:srgbClr val="A2204B"/>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9" name="Group 8"/>
          <p:cNvGrpSpPr>
            <a:grpSpLocks/>
          </p:cNvGrpSpPr>
          <p:nvPr/>
        </p:nvGrpSpPr>
        <p:grpSpPr>
          <a:xfrm>
            <a:off x="10319888" y="4919246"/>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b="1" dirty="0" smtClean="0"/>
              <a:t>Genetics</a:t>
            </a:r>
            <a:endParaRPr lang="en-US" b="1" dirty="0"/>
          </a:p>
        </p:txBody>
      </p:sp>
      <p:grpSp>
        <p:nvGrpSpPr>
          <p:cNvPr id="5" name="Group 4"/>
          <p:cNvGrpSpPr>
            <a:grpSpLocks/>
          </p:cNvGrpSpPr>
          <p:nvPr/>
        </p:nvGrpSpPr>
        <p:grpSpPr>
          <a:xfrm rot="16200000" flipV="1">
            <a:off x="0" y="-73047"/>
            <a:ext cx="1920240" cy="1920240"/>
            <a:chOff x="10098503" y="4523874"/>
            <a:chExt cx="2164937" cy="2357045"/>
          </a:xfrm>
        </p:grpSpPr>
        <p:sp>
          <p:nvSpPr>
            <p:cNvPr id="6" name="Right Triangle 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7" name="Straight Connector 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3" name="Text Placeholder 12"/>
          <p:cNvSpPr>
            <a:spLocks noGrp="1"/>
          </p:cNvSpPr>
          <p:nvPr>
            <p:ph type="body" idx="1"/>
          </p:nvPr>
        </p:nvSpPr>
        <p:spPr/>
        <p:txBody>
          <a:bodyPr/>
          <a:lstStyle/>
          <a:p>
            <a:r>
              <a:rPr lang="en-US" b="1" dirty="0" smtClean="0">
                <a:solidFill>
                  <a:schemeClr val="tx1"/>
                </a:solidFill>
              </a:rPr>
              <a:t>Monogenic</a:t>
            </a:r>
          </a:p>
          <a:p>
            <a:r>
              <a:rPr lang="en-US" b="1" dirty="0" smtClean="0">
                <a:solidFill>
                  <a:schemeClr val="tx1"/>
                </a:solidFill>
              </a:rPr>
              <a:t>Polygenic diseases and “risk alleles”</a:t>
            </a:r>
            <a:endParaRPr lang="en-US" b="1" dirty="0">
              <a:solidFill>
                <a:schemeClr val="tx1"/>
              </a:solidFill>
            </a:endParaRPr>
          </a:p>
        </p:txBody>
      </p:sp>
      <p:sp>
        <p:nvSpPr>
          <p:cNvPr id="3" name="Slide Number Placeholder 2"/>
          <p:cNvSpPr>
            <a:spLocks noGrp="1"/>
          </p:cNvSpPr>
          <p:nvPr>
            <p:ph type="sldNum" sz="quarter" idx="12"/>
          </p:nvPr>
        </p:nvSpPr>
        <p:spPr/>
        <p:txBody>
          <a:bodyPr/>
          <a:lstStyle/>
          <a:p>
            <a:fld id="{28A9F5CF-8439-4EA8-BB16-A2FBA1A87F1A}" type="slidenum">
              <a:rPr lang="en-US" smtClean="0"/>
              <a:pPr/>
              <a:t>54</a:t>
            </a:fld>
            <a:endParaRPr lang="en-US"/>
          </a:p>
        </p:txBody>
      </p:sp>
    </p:spTree>
    <p:custDataLst>
      <p:tags r:id="rId1"/>
    </p:custDataLst>
    <p:extLst>
      <p:ext uri="{BB962C8B-B14F-4D97-AF65-F5344CB8AC3E}">
        <p14:creationId xmlns:p14="http://schemas.microsoft.com/office/powerpoint/2010/main" val="10578976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p:cNvGrpSpPr>
          <p:nvPr/>
        </p:nvGrpSpPr>
        <p:grpSpPr>
          <a:xfrm>
            <a:off x="10319888" y="4919246"/>
            <a:ext cx="1920240" cy="1920240"/>
            <a:chOff x="10098503" y="4523874"/>
            <a:chExt cx="2164937" cy="2357045"/>
          </a:xfrm>
        </p:grpSpPr>
        <p:sp>
          <p:nvSpPr>
            <p:cNvPr id="16" name="Right Triangle 1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7" name="Straight Connector 1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pic>
        <p:nvPicPr>
          <p:cNvPr id="79875" name="Picture 4" descr="2-bbmapAss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899" y="2969847"/>
            <a:ext cx="3840894" cy="226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1" name="Text Box 5"/>
          <p:cNvSpPr txBox="1">
            <a:spLocks noChangeArrowheads="1"/>
          </p:cNvSpPr>
          <p:nvPr/>
        </p:nvSpPr>
        <p:spPr bwMode="auto">
          <a:xfrm>
            <a:off x="1806201" y="182933"/>
            <a:ext cx="8561118" cy="2616101"/>
          </a:xfrm>
          <a:prstGeom prst="rect">
            <a:avLst/>
          </a:prstGeom>
          <a:noFill/>
          <a:ln>
            <a:noFill/>
          </a:ln>
          <a:effectLs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3200" dirty="0" smtClean="0"/>
              <a:t>      	</a:t>
            </a:r>
            <a:r>
              <a:rPr lang="en-US" sz="3200" dirty="0" smtClean="0">
                <a:latin typeface="+mn-lt"/>
              </a:rPr>
              <a:t>Genetic </a:t>
            </a:r>
            <a:r>
              <a:rPr lang="en-US" sz="3200" dirty="0">
                <a:latin typeface="+mn-lt"/>
              </a:rPr>
              <a:t>defects</a:t>
            </a:r>
            <a:r>
              <a:rPr lang="en-US" sz="3200" dirty="0" smtClean="0">
                <a:latin typeface="+mn-lt"/>
              </a:rPr>
              <a:t>: monogenic</a:t>
            </a:r>
            <a:endParaRPr lang="en-US" sz="3200" dirty="0">
              <a:latin typeface="+mn-lt"/>
            </a:endParaRPr>
          </a:p>
          <a:p>
            <a:pPr>
              <a:defRPr/>
            </a:pPr>
            <a:r>
              <a:rPr lang="en-US" dirty="0" smtClean="0">
                <a:latin typeface="+mn-lt"/>
              </a:rPr>
              <a:t>	</a:t>
            </a:r>
          </a:p>
          <a:p>
            <a:pPr>
              <a:defRPr/>
            </a:pPr>
            <a:r>
              <a:rPr lang="en-US" dirty="0" smtClean="0">
                <a:latin typeface="+mn-lt"/>
              </a:rPr>
              <a:t> 	</a:t>
            </a:r>
            <a:r>
              <a:rPr lang="en-US" sz="2400" dirty="0" smtClean="0">
                <a:latin typeface="+mn-lt"/>
              </a:rPr>
              <a:t>germline mutations in genes encoding: </a:t>
            </a:r>
          </a:p>
          <a:p>
            <a:pPr>
              <a:defRPr/>
            </a:pPr>
            <a:r>
              <a:rPr lang="en-US" sz="2400" dirty="0">
                <a:latin typeface="+mn-lt"/>
              </a:rPr>
              <a:t>	</a:t>
            </a:r>
            <a:r>
              <a:rPr lang="en-US" sz="2400" dirty="0" smtClean="0">
                <a:latin typeface="+mn-lt"/>
              </a:rPr>
              <a:t>- slit diaphragm proteins with nephrotic syndrome</a:t>
            </a:r>
          </a:p>
          <a:p>
            <a:pPr>
              <a:defRPr/>
            </a:pPr>
            <a:r>
              <a:rPr lang="en-US" sz="2400" dirty="0">
                <a:effectLst>
                  <a:outerShdw blurRad="38100" dist="38100" dir="2700000" algn="tl">
                    <a:srgbClr val="C0C0C0"/>
                  </a:outerShdw>
                </a:effectLst>
                <a:latin typeface="+mn-lt"/>
              </a:rPr>
              <a:t>	</a:t>
            </a:r>
            <a:r>
              <a:rPr lang="en-US" sz="2400" dirty="0">
                <a:latin typeface="+mn-lt"/>
              </a:rPr>
              <a:t>- type IV collagen with hematuria (</a:t>
            </a:r>
            <a:r>
              <a:rPr lang="en-US" sz="2400" dirty="0" err="1">
                <a:latin typeface="+mn-lt"/>
              </a:rPr>
              <a:t>Alport</a:t>
            </a:r>
            <a:r>
              <a:rPr lang="en-US" sz="2400" dirty="0">
                <a:latin typeface="+mn-lt"/>
              </a:rPr>
              <a:t> syndrome)</a:t>
            </a:r>
          </a:p>
          <a:p>
            <a:pPr>
              <a:defRPr/>
            </a:pPr>
            <a:endParaRPr lang="en-US" sz="2400" dirty="0" smtClean="0">
              <a:effectLst>
                <a:outerShdw blurRad="38100" dist="38100" dir="2700000" algn="tl">
                  <a:srgbClr val="C0C0C0"/>
                </a:outerShdw>
              </a:effectLst>
              <a:latin typeface="+mn-lt"/>
            </a:endParaRPr>
          </a:p>
          <a:p>
            <a:pPr>
              <a:defRPr/>
            </a:pPr>
            <a:endParaRPr lang="en-US" dirty="0" smtClean="0">
              <a:effectLst>
                <a:outerShdw blurRad="38100" dist="38100" dir="2700000" algn="tl">
                  <a:srgbClr val="C0C0C0"/>
                </a:outerShdw>
              </a:effectLst>
            </a:endParaRPr>
          </a:p>
        </p:txBody>
      </p:sp>
      <p:pic>
        <p:nvPicPr>
          <p:cNvPr id="79878" name="Picture 3" descr="bbmapAsset"/>
          <p:cNvPicPr>
            <a:picLocks noChangeAspect="1" noChangeArrowheads="1"/>
          </p:cNvPicPr>
          <p:nvPr/>
        </p:nvPicPr>
        <p:blipFill>
          <a:blip r:embed="rId5" cstate="print">
            <a:extLst>
              <a:ext uri="{28A0092B-C50C-407E-A947-70E740481C1C}">
                <a14:useLocalDpi xmlns:a14="http://schemas.microsoft.com/office/drawing/2010/main" val="0"/>
              </a:ext>
            </a:extLst>
          </a:blip>
          <a:srcRect l="21428" t="30334" r="41429" b="27924"/>
          <a:stretch>
            <a:fillRect/>
          </a:stretch>
        </p:blipFill>
        <p:spPr bwMode="auto">
          <a:xfrm>
            <a:off x="5001461" y="3375918"/>
            <a:ext cx="2103675" cy="172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s://classconnection.s3.amazonaws.com/526/flashcards/2528526/jpg/hereditary_nephritis_alport_syndrome_basket_weave_gbm-145FB9E063C47391CF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9459" b="47217"/>
          <a:stretch/>
        </p:blipFill>
        <p:spPr bwMode="auto">
          <a:xfrm>
            <a:off x="7576755" y="3375918"/>
            <a:ext cx="3451649" cy="168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739400" y="5320686"/>
            <a:ext cx="856325" cy="369332"/>
          </a:xfrm>
          <a:prstGeom prst="rect">
            <a:avLst/>
          </a:prstGeom>
          <a:noFill/>
        </p:spPr>
        <p:txBody>
          <a:bodyPr wrap="none" rtlCol="0">
            <a:spAutoFit/>
          </a:bodyPr>
          <a:lstStyle/>
          <a:p>
            <a:r>
              <a:rPr lang="en-US" dirty="0" smtClean="0"/>
              <a:t>normal</a:t>
            </a:r>
            <a:endParaRPr lang="en-US" dirty="0"/>
          </a:p>
        </p:txBody>
      </p:sp>
      <p:sp>
        <p:nvSpPr>
          <p:cNvPr id="4" name="TextBox 3"/>
          <p:cNvSpPr txBox="1"/>
          <p:nvPr/>
        </p:nvSpPr>
        <p:spPr>
          <a:xfrm>
            <a:off x="7889610" y="5332400"/>
            <a:ext cx="2904578" cy="369332"/>
          </a:xfrm>
          <a:prstGeom prst="rect">
            <a:avLst/>
          </a:prstGeom>
          <a:noFill/>
        </p:spPr>
        <p:txBody>
          <a:bodyPr wrap="none" rtlCol="0">
            <a:spAutoFit/>
          </a:bodyPr>
          <a:lstStyle/>
          <a:p>
            <a:r>
              <a:rPr lang="en-US" dirty="0" err="1" smtClean="0"/>
              <a:t>Alport</a:t>
            </a:r>
            <a:r>
              <a:rPr lang="en-US" dirty="0" smtClean="0"/>
              <a:t> syndrome - hematuria</a:t>
            </a:r>
            <a:endParaRPr lang="en-US" dirty="0"/>
          </a:p>
        </p:txBody>
      </p:sp>
      <p:sp>
        <p:nvSpPr>
          <p:cNvPr id="5" name="TextBox 4"/>
          <p:cNvSpPr txBox="1"/>
          <p:nvPr/>
        </p:nvSpPr>
        <p:spPr>
          <a:xfrm>
            <a:off x="389792" y="5330351"/>
            <a:ext cx="5023491" cy="646331"/>
          </a:xfrm>
          <a:prstGeom prst="rect">
            <a:avLst/>
          </a:prstGeom>
          <a:noFill/>
        </p:spPr>
        <p:txBody>
          <a:bodyPr wrap="none" rtlCol="0">
            <a:spAutoFit/>
          </a:bodyPr>
          <a:lstStyle/>
          <a:p>
            <a:pPr>
              <a:defRPr/>
            </a:pPr>
            <a:r>
              <a:rPr lang="en-US" i="1" dirty="0" smtClean="0"/>
              <a:t>NPHS1</a:t>
            </a:r>
            <a:r>
              <a:rPr lang="en-US" dirty="0" smtClean="0"/>
              <a:t> </a:t>
            </a:r>
            <a:r>
              <a:rPr lang="en-US" dirty="0"/>
              <a:t>encoding </a:t>
            </a:r>
            <a:r>
              <a:rPr lang="en-US" i="1" dirty="0" err="1" smtClean="0"/>
              <a:t>nephrin</a:t>
            </a:r>
            <a:r>
              <a:rPr lang="en-US" i="1" dirty="0" smtClean="0"/>
              <a:t>, NPHS2 </a:t>
            </a:r>
            <a:r>
              <a:rPr lang="en-US" dirty="0"/>
              <a:t>encoding</a:t>
            </a:r>
            <a:r>
              <a:rPr lang="en-US" i="1" dirty="0"/>
              <a:t> </a:t>
            </a:r>
            <a:r>
              <a:rPr lang="en-US" i="1" dirty="0" err="1" smtClean="0"/>
              <a:t>podocin</a:t>
            </a:r>
            <a:endParaRPr lang="en-US" i="1" dirty="0" smtClean="0"/>
          </a:p>
          <a:p>
            <a:pPr>
              <a:defRPr/>
            </a:pPr>
            <a:r>
              <a:rPr lang="en-US" dirty="0"/>
              <a:t>r</a:t>
            </a:r>
            <a:r>
              <a:rPr lang="en-US" dirty="0" smtClean="0"/>
              <a:t>are hereditary forms of the nephrotic syndrome</a:t>
            </a:r>
            <a:endParaRPr lang="en-US" dirty="0"/>
          </a:p>
        </p:txBody>
      </p:sp>
      <p:grpSp>
        <p:nvGrpSpPr>
          <p:cNvPr id="11" name="Group 10"/>
          <p:cNvGrpSpPr>
            <a:grpSpLocks/>
          </p:cNvGrpSpPr>
          <p:nvPr/>
        </p:nvGrpSpPr>
        <p:grpSpPr>
          <a:xfrm rot="16200000" flipV="1">
            <a:off x="8164" y="-64883"/>
            <a:ext cx="1920240" cy="1920240"/>
            <a:chOff x="10098503" y="4523874"/>
            <a:chExt cx="2164937" cy="2357045"/>
          </a:xfrm>
        </p:grpSpPr>
        <p:sp>
          <p:nvSpPr>
            <p:cNvPr id="12" name="Right Triangle 11"/>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3" name="Straight Connector 12"/>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28A9F5CF-8439-4EA8-BB16-A2FBA1A87F1A}" type="slidenum">
              <a:rPr lang="en-US" smtClean="0"/>
              <a:pPr/>
              <a:t>55</a:t>
            </a:fld>
            <a:endParaRPr lang="en-US"/>
          </a:p>
        </p:txBody>
      </p:sp>
    </p:spTree>
    <p:custDataLst>
      <p:tags r:id="rId1"/>
    </p:custDataLst>
    <p:extLst>
      <p:ext uri="{BB962C8B-B14F-4D97-AF65-F5344CB8AC3E}">
        <p14:creationId xmlns:p14="http://schemas.microsoft.com/office/powerpoint/2010/main" val="6693433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200" y="386140"/>
            <a:ext cx="11101859" cy="1569660"/>
          </a:xfrm>
          <a:prstGeom prst="rect">
            <a:avLst/>
          </a:prstGeom>
        </p:spPr>
        <p:txBody>
          <a:bodyPr wrap="square">
            <a:spAutoFit/>
          </a:bodyPr>
          <a:lstStyle/>
          <a:p>
            <a:r>
              <a:rPr lang="en-US" sz="3200" i="1" dirty="0"/>
              <a:t>Genetic variants in the </a:t>
            </a:r>
            <a:r>
              <a:rPr lang="en-US" sz="3200" i="1" dirty="0" smtClean="0"/>
              <a:t>APOL1 </a:t>
            </a:r>
            <a:r>
              <a:rPr lang="en-US" sz="3200" i="1" dirty="0"/>
              <a:t>gene account for a large fraction of the high rates of nondiabetic kidney disease in African </a:t>
            </a:r>
            <a:r>
              <a:rPr lang="en-US" sz="3200" i="1" dirty="0" smtClean="0"/>
              <a:t>Americans  </a:t>
            </a:r>
            <a:endParaRPr lang="en-US" sz="3200" i="1" dirty="0"/>
          </a:p>
          <a:p>
            <a:endParaRPr lang="en-US" sz="3200" i="1" dirty="0" smtClean="0"/>
          </a:p>
        </p:txBody>
      </p:sp>
      <p:sp>
        <p:nvSpPr>
          <p:cNvPr id="4" name="Rectangle 3"/>
          <p:cNvSpPr/>
          <p:nvPr/>
        </p:nvSpPr>
        <p:spPr>
          <a:xfrm>
            <a:off x="533395" y="1551563"/>
            <a:ext cx="5216374" cy="2739211"/>
          </a:xfrm>
          <a:prstGeom prst="rect">
            <a:avLst/>
          </a:prstGeom>
        </p:spPr>
        <p:txBody>
          <a:bodyPr wrap="square">
            <a:spAutoFit/>
          </a:bodyPr>
          <a:lstStyle/>
          <a:p>
            <a:pPr>
              <a:spcBef>
                <a:spcPts val="1200"/>
              </a:spcBef>
            </a:pPr>
            <a:r>
              <a:rPr lang="en-US" dirty="0"/>
              <a:t>APOL1 risk variants have large effects on several different types of kidney disease previously thought to be distinct </a:t>
            </a:r>
            <a:r>
              <a:rPr lang="en-US" dirty="0" smtClean="0"/>
              <a:t>entities, often </a:t>
            </a:r>
            <a:r>
              <a:rPr lang="en-US" dirty="0"/>
              <a:t>previously labelled as “hypertensive nephropathy in African Americans” </a:t>
            </a:r>
          </a:p>
          <a:p>
            <a:pPr>
              <a:spcBef>
                <a:spcPts val="1200"/>
              </a:spcBef>
            </a:pPr>
            <a:r>
              <a:rPr lang="en-US" dirty="0"/>
              <a:t>These variants, found only in individuals with recent African ancestry, (&lt;10,000 years) confer enhanced innate immunity against African trypanosomes. These alleles are nearly absent in populations of European and Asian ancestry</a:t>
            </a:r>
          </a:p>
        </p:txBody>
      </p:sp>
      <p:pic>
        <p:nvPicPr>
          <p:cNvPr id="5" name="Picture 2" descr="http://dm5migu4zj3pb.cloudfront.net/manuscripts/46000/46263/large/JCI46263.f1.jpg"/>
          <p:cNvPicPr>
            <a:picLocks noChangeAspect="1" noChangeArrowheads="1"/>
          </p:cNvPicPr>
          <p:nvPr/>
        </p:nvPicPr>
        <p:blipFill rotWithShape="1">
          <a:blip r:embed="rId3">
            <a:extLst>
              <a:ext uri="{28A0092B-C50C-407E-A947-70E740481C1C}">
                <a14:useLocalDpi xmlns:a14="http://schemas.microsoft.com/office/drawing/2010/main" val="0"/>
              </a:ext>
            </a:extLst>
          </a:blip>
          <a:srcRect t="2557" b="54144"/>
          <a:stretch/>
        </p:blipFill>
        <p:spPr bwMode="auto">
          <a:xfrm>
            <a:off x="6262129" y="1610583"/>
            <a:ext cx="5126434" cy="2545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353436" y="4190141"/>
            <a:ext cx="5533763" cy="2308324"/>
          </a:xfrm>
          <a:prstGeom prst="rect">
            <a:avLst/>
          </a:prstGeom>
        </p:spPr>
        <p:txBody>
          <a:bodyPr wrap="square">
            <a:spAutoFit/>
          </a:bodyPr>
          <a:lstStyle/>
          <a:p>
            <a:r>
              <a:rPr lang="en-US" dirty="0" smtClean="0"/>
              <a:t>APOL1 risk variants arose approximately 4,000 years ago </a:t>
            </a:r>
          </a:p>
          <a:p>
            <a:r>
              <a:rPr lang="en-US" dirty="0" smtClean="0"/>
              <a:t>in Africa and rose quickly to high frequency.  In Nigeria, approximately 46% of chromosomes contain either the G1 or G2 allele. The ancestors of modern Europeans left Africa many millennia before the origin of these risk alleles, so the risk alleles are not found in Europeans. Today, approximately 36% of all African Americans carry the G1 or G2 alleles </a:t>
            </a:r>
            <a:endParaRPr lang="en-US" dirty="0"/>
          </a:p>
        </p:txBody>
      </p:sp>
      <p:sp>
        <p:nvSpPr>
          <p:cNvPr id="7" name="Slide Number Placeholder 6"/>
          <p:cNvSpPr>
            <a:spLocks noGrp="1"/>
          </p:cNvSpPr>
          <p:nvPr>
            <p:ph type="sldNum" sz="quarter" idx="12"/>
          </p:nvPr>
        </p:nvSpPr>
        <p:spPr/>
        <p:txBody>
          <a:bodyPr/>
          <a:lstStyle/>
          <a:p>
            <a:fld id="{28A9F5CF-8439-4EA8-BB16-A2FBA1A87F1A}" type="slidenum">
              <a:rPr lang="en-US" smtClean="0"/>
              <a:pPr/>
              <a:t>56</a:t>
            </a:fld>
            <a:endParaRPr lang="en-US"/>
          </a:p>
        </p:txBody>
      </p:sp>
    </p:spTree>
    <p:custDataLst>
      <p:tags r:id="rId1"/>
    </p:custDataLst>
    <p:extLst>
      <p:ext uri="{BB962C8B-B14F-4D97-AF65-F5344CB8AC3E}">
        <p14:creationId xmlns:p14="http://schemas.microsoft.com/office/powerpoint/2010/main" val="5653113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noChangeAspect="1"/>
          </p:cNvGrpSpPr>
          <p:nvPr/>
        </p:nvGrpSpPr>
        <p:grpSpPr bwMode="auto">
          <a:xfrm rot="16200000">
            <a:off x="1565962" y="2156249"/>
            <a:ext cx="1193954" cy="1781905"/>
            <a:chOff x="2468" y="1536"/>
            <a:chExt cx="840" cy="1254"/>
          </a:xfrm>
        </p:grpSpPr>
        <p:sp>
          <p:nvSpPr>
            <p:cNvPr id="3" name="Freeform 5"/>
            <p:cNvSpPr>
              <a:spLocks noChangeAspect="1"/>
            </p:cNvSpPr>
            <p:nvPr/>
          </p:nvSpPr>
          <p:spPr bwMode="auto">
            <a:xfrm>
              <a:off x="2468" y="1781"/>
              <a:ext cx="316" cy="350"/>
            </a:xfrm>
            <a:custGeom>
              <a:avLst/>
              <a:gdLst>
                <a:gd name="T0" fmla="*/ 205 w 94"/>
                <a:gd name="T1" fmla="*/ 0 h 104"/>
                <a:gd name="T2" fmla="*/ 0 w 94"/>
                <a:gd name="T3" fmla="*/ 350 h 104"/>
                <a:gd name="T4" fmla="*/ 111 w 94"/>
                <a:gd name="T5" fmla="*/ 350 h 104"/>
                <a:gd name="T6" fmla="*/ 316 w 94"/>
                <a:gd name="T7" fmla="*/ 7 h 104"/>
                <a:gd name="T8" fmla="*/ 205 w 94"/>
                <a:gd name="T9" fmla="*/ 0 h 104"/>
                <a:gd name="T10" fmla="*/ 0 60000 65536"/>
                <a:gd name="T11" fmla="*/ 0 60000 65536"/>
                <a:gd name="T12" fmla="*/ 0 60000 65536"/>
                <a:gd name="T13" fmla="*/ 0 60000 65536"/>
                <a:gd name="T14" fmla="*/ 0 60000 65536"/>
                <a:gd name="T15" fmla="*/ 0 w 94"/>
                <a:gd name="T16" fmla="*/ 0 h 104"/>
                <a:gd name="T17" fmla="*/ 94 w 94"/>
                <a:gd name="T18" fmla="*/ 104 h 104"/>
              </a:gdLst>
              <a:ahLst/>
              <a:cxnLst>
                <a:cxn ang="T10">
                  <a:pos x="T0" y="T1"/>
                </a:cxn>
                <a:cxn ang="T11">
                  <a:pos x="T2" y="T3"/>
                </a:cxn>
                <a:cxn ang="T12">
                  <a:pos x="T4" y="T5"/>
                </a:cxn>
                <a:cxn ang="T13">
                  <a:pos x="T6" y="T7"/>
                </a:cxn>
                <a:cxn ang="T14">
                  <a:pos x="T8" y="T9"/>
                </a:cxn>
              </a:cxnLst>
              <a:rect l="T15" t="T16" r="T17" b="T18"/>
              <a:pathLst>
                <a:path w="94" h="104">
                  <a:moveTo>
                    <a:pt x="61" y="0"/>
                  </a:moveTo>
                  <a:lnTo>
                    <a:pt x="0" y="104"/>
                  </a:lnTo>
                  <a:lnTo>
                    <a:pt x="33" y="104"/>
                  </a:lnTo>
                  <a:lnTo>
                    <a:pt x="94" y="2"/>
                  </a:lnTo>
                  <a:lnTo>
                    <a:pt x="61" y="0"/>
                  </a:lnTo>
                  <a:close/>
                </a:path>
              </a:pathLst>
            </a:custGeom>
            <a:solidFill>
              <a:srgbClr val="FFF5EE"/>
            </a:solidFill>
            <a:ln w="6350">
              <a:solidFill>
                <a:srgbClr val="FF6600"/>
              </a:solidFill>
              <a:miter lim="800000"/>
              <a:headEnd/>
              <a:tailEnd/>
            </a:ln>
          </p:spPr>
          <p:txBody>
            <a:bodyPr/>
            <a:lstStyle/>
            <a:p>
              <a:endParaRPr lang="en-US"/>
            </a:p>
          </p:txBody>
        </p:sp>
        <p:sp>
          <p:nvSpPr>
            <p:cNvPr id="4" name="Freeform 6"/>
            <p:cNvSpPr>
              <a:spLocks noChangeAspect="1"/>
            </p:cNvSpPr>
            <p:nvPr/>
          </p:nvSpPr>
          <p:spPr bwMode="auto">
            <a:xfrm>
              <a:off x="2999" y="1781"/>
              <a:ext cx="309" cy="350"/>
            </a:xfrm>
            <a:custGeom>
              <a:avLst/>
              <a:gdLst>
                <a:gd name="T0" fmla="*/ 104 w 92"/>
                <a:gd name="T1" fmla="*/ 0 h 104"/>
                <a:gd name="T2" fmla="*/ 309 w 92"/>
                <a:gd name="T3" fmla="*/ 350 h 104"/>
                <a:gd name="T4" fmla="*/ 198 w 92"/>
                <a:gd name="T5" fmla="*/ 350 h 104"/>
                <a:gd name="T6" fmla="*/ 0 w 92"/>
                <a:gd name="T7" fmla="*/ 7 h 104"/>
                <a:gd name="T8" fmla="*/ 104 w 92"/>
                <a:gd name="T9" fmla="*/ 0 h 104"/>
                <a:gd name="T10" fmla="*/ 0 60000 65536"/>
                <a:gd name="T11" fmla="*/ 0 60000 65536"/>
                <a:gd name="T12" fmla="*/ 0 60000 65536"/>
                <a:gd name="T13" fmla="*/ 0 60000 65536"/>
                <a:gd name="T14" fmla="*/ 0 60000 65536"/>
                <a:gd name="T15" fmla="*/ 0 w 92"/>
                <a:gd name="T16" fmla="*/ 0 h 104"/>
                <a:gd name="T17" fmla="*/ 92 w 92"/>
                <a:gd name="T18" fmla="*/ 104 h 104"/>
              </a:gdLst>
              <a:ahLst/>
              <a:cxnLst>
                <a:cxn ang="T10">
                  <a:pos x="T0" y="T1"/>
                </a:cxn>
                <a:cxn ang="T11">
                  <a:pos x="T2" y="T3"/>
                </a:cxn>
                <a:cxn ang="T12">
                  <a:pos x="T4" y="T5"/>
                </a:cxn>
                <a:cxn ang="T13">
                  <a:pos x="T6" y="T7"/>
                </a:cxn>
                <a:cxn ang="T14">
                  <a:pos x="T8" y="T9"/>
                </a:cxn>
              </a:cxnLst>
              <a:rect l="T15" t="T16" r="T17" b="T18"/>
              <a:pathLst>
                <a:path w="92" h="104">
                  <a:moveTo>
                    <a:pt x="31" y="0"/>
                  </a:moveTo>
                  <a:lnTo>
                    <a:pt x="92" y="104"/>
                  </a:lnTo>
                  <a:lnTo>
                    <a:pt x="59" y="104"/>
                  </a:lnTo>
                  <a:lnTo>
                    <a:pt x="0" y="2"/>
                  </a:lnTo>
                  <a:lnTo>
                    <a:pt x="31" y="0"/>
                  </a:lnTo>
                  <a:close/>
                </a:path>
              </a:pathLst>
            </a:custGeom>
            <a:solidFill>
              <a:srgbClr val="FFF5EE"/>
            </a:solidFill>
            <a:ln w="6350">
              <a:solidFill>
                <a:srgbClr val="FF6600"/>
              </a:solidFill>
              <a:miter lim="800000"/>
              <a:headEnd/>
              <a:tailEnd/>
            </a:ln>
          </p:spPr>
          <p:txBody>
            <a:bodyPr/>
            <a:lstStyle/>
            <a:p>
              <a:endParaRPr lang="en-US"/>
            </a:p>
          </p:txBody>
        </p:sp>
        <p:sp>
          <p:nvSpPr>
            <p:cNvPr id="5" name="Freeform 7"/>
            <p:cNvSpPr>
              <a:spLocks noChangeAspect="1"/>
            </p:cNvSpPr>
            <p:nvPr/>
          </p:nvSpPr>
          <p:spPr bwMode="auto">
            <a:xfrm>
              <a:off x="2743" y="1788"/>
              <a:ext cx="296" cy="1002"/>
            </a:xfrm>
            <a:custGeom>
              <a:avLst/>
              <a:gdLst>
                <a:gd name="T0" fmla="*/ 0 w 88"/>
                <a:gd name="T1" fmla="*/ 525 h 298"/>
                <a:gd name="T2" fmla="*/ 0 w 88"/>
                <a:gd name="T3" fmla="*/ 0 h 298"/>
                <a:gd name="T4" fmla="*/ 296 w 88"/>
                <a:gd name="T5" fmla="*/ 0 h 298"/>
                <a:gd name="T6" fmla="*/ 296 w 88"/>
                <a:gd name="T7" fmla="*/ 541 h 298"/>
                <a:gd name="T8" fmla="*/ 296 w 88"/>
                <a:gd name="T9" fmla="*/ 541 h 298"/>
                <a:gd name="T10" fmla="*/ 296 w 88"/>
                <a:gd name="T11" fmla="*/ 1002 h 298"/>
                <a:gd name="T12" fmla="*/ 185 w 88"/>
                <a:gd name="T13" fmla="*/ 1002 h 298"/>
                <a:gd name="T14" fmla="*/ 185 w 88"/>
                <a:gd name="T15" fmla="*/ 541 h 298"/>
                <a:gd name="T16" fmla="*/ 104 w 88"/>
                <a:gd name="T17" fmla="*/ 541 h 298"/>
                <a:gd name="T18" fmla="*/ 104 w 88"/>
                <a:gd name="T19" fmla="*/ 1002 h 298"/>
                <a:gd name="T20" fmla="*/ 0 w 88"/>
                <a:gd name="T21" fmla="*/ 1002 h 298"/>
                <a:gd name="T22" fmla="*/ 0 w 88"/>
                <a:gd name="T23" fmla="*/ 525 h 298"/>
                <a:gd name="T24" fmla="*/ 0 w 88"/>
                <a:gd name="T25" fmla="*/ 525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
                <a:gd name="T40" fmla="*/ 0 h 298"/>
                <a:gd name="T41" fmla="*/ 88 w 88"/>
                <a:gd name="T42" fmla="*/ 298 h 2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 h="298">
                  <a:moveTo>
                    <a:pt x="0" y="156"/>
                  </a:moveTo>
                  <a:lnTo>
                    <a:pt x="0" y="0"/>
                  </a:lnTo>
                  <a:lnTo>
                    <a:pt x="88" y="0"/>
                  </a:lnTo>
                  <a:lnTo>
                    <a:pt x="88" y="161"/>
                  </a:lnTo>
                  <a:lnTo>
                    <a:pt x="88" y="298"/>
                  </a:lnTo>
                  <a:lnTo>
                    <a:pt x="55" y="298"/>
                  </a:lnTo>
                  <a:lnTo>
                    <a:pt x="55" y="161"/>
                  </a:lnTo>
                  <a:lnTo>
                    <a:pt x="31" y="161"/>
                  </a:lnTo>
                  <a:lnTo>
                    <a:pt x="31" y="298"/>
                  </a:lnTo>
                  <a:lnTo>
                    <a:pt x="0" y="298"/>
                  </a:lnTo>
                  <a:lnTo>
                    <a:pt x="0" y="156"/>
                  </a:lnTo>
                  <a:close/>
                </a:path>
              </a:pathLst>
            </a:custGeom>
            <a:solidFill>
              <a:srgbClr val="FFF5EE"/>
            </a:solidFill>
            <a:ln w="6350">
              <a:solidFill>
                <a:srgbClr val="FF6600"/>
              </a:solidFill>
              <a:miter lim="800000"/>
              <a:headEnd/>
              <a:tailEnd/>
            </a:ln>
          </p:spPr>
          <p:txBody>
            <a:bodyPr/>
            <a:lstStyle/>
            <a:p>
              <a:endParaRPr lang="en-US"/>
            </a:p>
          </p:txBody>
        </p:sp>
        <p:sp>
          <p:nvSpPr>
            <p:cNvPr id="6" name="Oval 8"/>
            <p:cNvSpPr>
              <a:spLocks noChangeAspect="1" noChangeArrowheads="1"/>
            </p:cNvSpPr>
            <p:nvPr/>
          </p:nvSpPr>
          <p:spPr bwMode="auto">
            <a:xfrm>
              <a:off x="2767" y="1536"/>
              <a:ext cx="255" cy="252"/>
            </a:xfrm>
            <a:prstGeom prst="ellipse">
              <a:avLst/>
            </a:prstGeom>
            <a:solidFill>
              <a:srgbClr val="FFF5EE"/>
            </a:solidFill>
            <a:ln w="6350">
              <a:solidFill>
                <a:srgbClr val="FF6600"/>
              </a:solidFill>
              <a:miter lim="800000"/>
              <a:headEnd/>
              <a:tailEnd/>
            </a:ln>
          </p:spPr>
          <p:txBody>
            <a:bodyPr/>
            <a:lstStyle/>
            <a:p>
              <a:endParaRPr lang="en-US"/>
            </a:p>
          </p:txBody>
        </p:sp>
      </p:grpSp>
      <p:grpSp>
        <p:nvGrpSpPr>
          <p:cNvPr id="7" name="Group 17"/>
          <p:cNvGrpSpPr>
            <a:grpSpLocks noChangeAspect="1"/>
          </p:cNvGrpSpPr>
          <p:nvPr/>
        </p:nvGrpSpPr>
        <p:grpSpPr bwMode="auto">
          <a:xfrm>
            <a:off x="4257679" y="2203614"/>
            <a:ext cx="1193954" cy="1781905"/>
            <a:chOff x="2468" y="1536"/>
            <a:chExt cx="840" cy="1254"/>
          </a:xfrm>
        </p:grpSpPr>
        <p:sp>
          <p:nvSpPr>
            <p:cNvPr id="8" name="Freeform 5"/>
            <p:cNvSpPr>
              <a:spLocks noChangeAspect="1"/>
            </p:cNvSpPr>
            <p:nvPr/>
          </p:nvSpPr>
          <p:spPr bwMode="auto">
            <a:xfrm>
              <a:off x="2468" y="1781"/>
              <a:ext cx="316" cy="350"/>
            </a:xfrm>
            <a:custGeom>
              <a:avLst/>
              <a:gdLst>
                <a:gd name="T0" fmla="*/ 205 w 94"/>
                <a:gd name="T1" fmla="*/ 0 h 104"/>
                <a:gd name="T2" fmla="*/ 0 w 94"/>
                <a:gd name="T3" fmla="*/ 350 h 104"/>
                <a:gd name="T4" fmla="*/ 111 w 94"/>
                <a:gd name="T5" fmla="*/ 350 h 104"/>
                <a:gd name="T6" fmla="*/ 316 w 94"/>
                <a:gd name="T7" fmla="*/ 7 h 104"/>
                <a:gd name="T8" fmla="*/ 205 w 94"/>
                <a:gd name="T9" fmla="*/ 0 h 104"/>
                <a:gd name="T10" fmla="*/ 0 60000 65536"/>
                <a:gd name="T11" fmla="*/ 0 60000 65536"/>
                <a:gd name="T12" fmla="*/ 0 60000 65536"/>
                <a:gd name="T13" fmla="*/ 0 60000 65536"/>
                <a:gd name="T14" fmla="*/ 0 60000 65536"/>
                <a:gd name="T15" fmla="*/ 0 w 94"/>
                <a:gd name="T16" fmla="*/ 0 h 104"/>
                <a:gd name="T17" fmla="*/ 94 w 94"/>
                <a:gd name="T18" fmla="*/ 104 h 104"/>
              </a:gdLst>
              <a:ahLst/>
              <a:cxnLst>
                <a:cxn ang="T10">
                  <a:pos x="T0" y="T1"/>
                </a:cxn>
                <a:cxn ang="T11">
                  <a:pos x="T2" y="T3"/>
                </a:cxn>
                <a:cxn ang="T12">
                  <a:pos x="T4" y="T5"/>
                </a:cxn>
                <a:cxn ang="T13">
                  <a:pos x="T6" y="T7"/>
                </a:cxn>
                <a:cxn ang="T14">
                  <a:pos x="T8" y="T9"/>
                </a:cxn>
              </a:cxnLst>
              <a:rect l="T15" t="T16" r="T17" b="T18"/>
              <a:pathLst>
                <a:path w="94" h="104">
                  <a:moveTo>
                    <a:pt x="61" y="0"/>
                  </a:moveTo>
                  <a:lnTo>
                    <a:pt x="0" y="104"/>
                  </a:lnTo>
                  <a:lnTo>
                    <a:pt x="33" y="104"/>
                  </a:lnTo>
                  <a:lnTo>
                    <a:pt x="94" y="2"/>
                  </a:lnTo>
                  <a:lnTo>
                    <a:pt x="61" y="0"/>
                  </a:lnTo>
                  <a:close/>
                </a:path>
              </a:pathLst>
            </a:custGeom>
            <a:solidFill>
              <a:srgbClr val="FFF5EE"/>
            </a:solidFill>
            <a:ln w="6350">
              <a:solidFill>
                <a:srgbClr val="FF6600"/>
              </a:solidFill>
              <a:miter lim="800000"/>
              <a:headEnd/>
              <a:tailEnd/>
            </a:ln>
          </p:spPr>
          <p:txBody>
            <a:bodyPr/>
            <a:lstStyle/>
            <a:p>
              <a:endParaRPr lang="en-US"/>
            </a:p>
          </p:txBody>
        </p:sp>
        <p:sp>
          <p:nvSpPr>
            <p:cNvPr id="9" name="Freeform 6"/>
            <p:cNvSpPr>
              <a:spLocks noChangeAspect="1"/>
            </p:cNvSpPr>
            <p:nvPr/>
          </p:nvSpPr>
          <p:spPr bwMode="auto">
            <a:xfrm>
              <a:off x="2999" y="1781"/>
              <a:ext cx="309" cy="350"/>
            </a:xfrm>
            <a:custGeom>
              <a:avLst/>
              <a:gdLst>
                <a:gd name="T0" fmla="*/ 104 w 92"/>
                <a:gd name="T1" fmla="*/ 0 h 104"/>
                <a:gd name="T2" fmla="*/ 309 w 92"/>
                <a:gd name="T3" fmla="*/ 350 h 104"/>
                <a:gd name="T4" fmla="*/ 198 w 92"/>
                <a:gd name="T5" fmla="*/ 350 h 104"/>
                <a:gd name="T6" fmla="*/ 0 w 92"/>
                <a:gd name="T7" fmla="*/ 7 h 104"/>
                <a:gd name="T8" fmla="*/ 104 w 92"/>
                <a:gd name="T9" fmla="*/ 0 h 104"/>
                <a:gd name="T10" fmla="*/ 0 60000 65536"/>
                <a:gd name="T11" fmla="*/ 0 60000 65536"/>
                <a:gd name="T12" fmla="*/ 0 60000 65536"/>
                <a:gd name="T13" fmla="*/ 0 60000 65536"/>
                <a:gd name="T14" fmla="*/ 0 60000 65536"/>
                <a:gd name="T15" fmla="*/ 0 w 92"/>
                <a:gd name="T16" fmla="*/ 0 h 104"/>
                <a:gd name="T17" fmla="*/ 92 w 92"/>
                <a:gd name="T18" fmla="*/ 104 h 104"/>
              </a:gdLst>
              <a:ahLst/>
              <a:cxnLst>
                <a:cxn ang="T10">
                  <a:pos x="T0" y="T1"/>
                </a:cxn>
                <a:cxn ang="T11">
                  <a:pos x="T2" y="T3"/>
                </a:cxn>
                <a:cxn ang="T12">
                  <a:pos x="T4" y="T5"/>
                </a:cxn>
                <a:cxn ang="T13">
                  <a:pos x="T6" y="T7"/>
                </a:cxn>
                <a:cxn ang="T14">
                  <a:pos x="T8" y="T9"/>
                </a:cxn>
              </a:cxnLst>
              <a:rect l="T15" t="T16" r="T17" b="T18"/>
              <a:pathLst>
                <a:path w="92" h="104">
                  <a:moveTo>
                    <a:pt x="31" y="0"/>
                  </a:moveTo>
                  <a:lnTo>
                    <a:pt x="92" y="104"/>
                  </a:lnTo>
                  <a:lnTo>
                    <a:pt x="59" y="104"/>
                  </a:lnTo>
                  <a:lnTo>
                    <a:pt x="0" y="2"/>
                  </a:lnTo>
                  <a:lnTo>
                    <a:pt x="31" y="0"/>
                  </a:lnTo>
                  <a:close/>
                </a:path>
              </a:pathLst>
            </a:custGeom>
            <a:solidFill>
              <a:srgbClr val="FFF5EE"/>
            </a:solidFill>
            <a:ln w="6350">
              <a:solidFill>
                <a:srgbClr val="FF6600"/>
              </a:solidFill>
              <a:miter lim="800000"/>
              <a:headEnd/>
              <a:tailEnd/>
            </a:ln>
          </p:spPr>
          <p:txBody>
            <a:bodyPr/>
            <a:lstStyle/>
            <a:p>
              <a:endParaRPr lang="en-US"/>
            </a:p>
          </p:txBody>
        </p:sp>
        <p:sp>
          <p:nvSpPr>
            <p:cNvPr id="10" name="Freeform 7"/>
            <p:cNvSpPr>
              <a:spLocks noChangeAspect="1"/>
            </p:cNvSpPr>
            <p:nvPr/>
          </p:nvSpPr>
          <p:spPr bwMode="auto">
            <a:xfrm>
              <a:off x="2743" y="1788"/>
              <a:ext cx="296" cy="1002"/>
            </a:xfrm>
            <a:custGeom>
              <a:avLst/>
              <a:gdLst>
                <a:gd name="T0" fmla="*/ 0 w 88"/>
                <a:gd name="T1" fmla="*/ 525 h 298"/>
                <a:gd name="T2" fmla="*/ 0 w 88"/>
                <a:gd name="T3" fmla="*/ 0 h 298"/>
                <a:gd name="T4" fmla="*/ 296 w 88"/>
                <a:gd name="T5" fmla="*/ 0 h 298"/>
                <a:gd name="T6" fmla="*/ 296 w 88"/>
                <a:gd name="T7" fmla="*/ 541 h 298"/>
                <a:gd name="T8" fmla="*/ 296 w 88"/>
                <a:gd name="T9" fmla="*/ 541 h 298"/>
                <a:gd name="T10" fmla="*/ 296 w 88"/>
                <a:gd name="T11" fmla="*/ 1002 h 298"/>
                <a:gd name="T12" fmla="*/ 185 w 88"/>
                <a:gd name="T13" fmla="*/ 1002 h 298"/>
                <a:gd name="T14" fmla="*/ 185 w 88"/>
                <a:gd name="T15" fmla="*/ 541 h 298"/>
                <a:gd name="T16" fmla="*/ 104 w 88"/>
                <a:gd name="T17" fmla="*/ 541 h 298"/>
                <a:gd name="T18" fmla="*/ 104 w 88"/>
                <a:gd name="T19" fmla="*/ 1002 h 298"/>
                <a:gd name="T20" fmla="*/ 0 w 88"/>
                <a:gd name="T21" fmla="*/ 1002 h 298"/>
                <a:gd name="T22" fmla="*/ 0 w 88"/>
                <a:gd name="T23" fmla="*/ 525 h 298"/>
                <a:gd name="T24" fmla="*/ 0 w 88"/>
                <a:gd name="T25" fmla="*/ 525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
                <a:gd name="T40" fmla="*/ 0 h 298"/>
                <a:gd name="T41" fmla="*/ 88 w 88"/>
                <a:gd name="T42" fmla="*/ 298 h 2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 h="298">
                  <a:moveTo>
                    <a:pt x="0" y="156"/>
                  </a:moveTo>
                  <a:lnTo>
                    <a:pt x="0" y="0"/>
                  </a:lnTo>
                  <a:lnTo>
                    <a:pt x="88" y="0"/>
                  </a:lnTo>
                  <a:lnTo>
                    <a:pt x="88" y="161"/>
                  </a:lnTo>
                  <a:lnTo>
                    <a:pt x="88" y="298"/>
                  </a:lnTo>
                  <a:lnTo>
                    <a:pt x="55" y="298"/>
                  </a:lnTo>
                  <a:lnTo>
                    <a:pt x="55" y="161"/>
                  </a:lnTo>
                  <a:lnTo>
                    <a:pt x="31" y="161"/>
                  </a:lnTo>
                  <a:lnTo>
                    <a:pt x="31" y="298"/>
                  </a:lnTo>
                  <a:lnTo>
                    <a:pt x="0" y="298"/>
                  </a:lnTo>
                  <a:lnTo>
                    <a:pt x="0" y="156"/>
                  </a:lnTo>
                  <a:close/>
                </a:path>
              </a:pathLst>
            </a:custGeom>
            <a:solidFill>
              <a:srgbClr val="FFF5EE"/>
            </a:solidFill>
            <a:ln w="6350">
              <a:solidFill>
                <a:srgbClr val="FF6600"/>
              </a:solidFill>
              <a:miter lim="800000"/>
              <a:headEnd/>
              <a:tailEnd/>
            </a:ln>
          </p:spPr>
          <p:txBody>
            <a:bodyPr/>
            <a:lstStyle/>
            <a:p>
              <a:endParaRPr lang="en-US"/>
            </a:p>
          </p:txBody>
        </p:sp>
        <p:sp>
          <p:nvSpPr>
            <p:cNvPr id="11" name="Oval 8"/>
            <p:cNvSpPr>
              <a:spLocks noChangeAspect="1" noChangeArrowheads="1"/>
            </p:cNvSpPr>
            <p:nvPr/>
          </p:nvSpPr>
          <p:spPr bwMode="auto">
            <a:xfrm>
              <a:off x="2767" y="1536"/>
              <a:ext cx="255" cy="252"/>
            </a:xfrm>
            <a:prstGeom prst="ellipse">
              <a:avLst/>
            </a:prstGeom>
            <a:solidFill>
              <a:srgbClr val="FFF5EE"/>
            </a:solidFill>
            <a:ln w="6350">
              <a:solidFill>
                <a:srgbClr val="FF6600"/>
              </a:solidFill>
              <a:miter lim="800000"/>
              <a:headEnd/>
              <a:tailEnd/>
            </a:ln>
          </p:spPr>
          <p:txBody>
            <a:bodyPr/>
            <a:lstStyle/>
            <a:p>
              <a:endParaRPr lang="en-US"/>
            </a:p>
          </p:txBody>
        </p:sp>
      </p:grpSp>
      <p:grpSp>
        <p:nvGrpSpPr>
          <p:cNvPr id="12" name="Group 17"/>
          <p:cNvGrpSpPr>
            <a:grpSpLocks noChangeAspect="1"/>
          </p:cNvGrpSpPr>
          <p:nvPr/>
        </p:nvGrpSpPr>
        <p:grpSpPr bwMode="auto">
          <a:xfrm>
            <a:off x="6776406" y="2201559"/>
            <a:ext cx="1193954" cy="1781905"/>
            <a:chOff x="2468" y="1536"/>
            <a:chExt cx="840" cy="1254"/>
          </a:xfrm>
        </p:grpSpPr>
        <p:sp>
          <p:nvSpPr>
            <p:cNvPr id="13" name="Freeform 5"/>
            <p:cNvSpPr>
              <a:spLocks noChangeAspect="1"/>
            </p:cNvSpPr>
            <p:nvPr/>
          </p:nvSpPr>
          <p:spPr bwMode="auto">
            <a:xfrm>
              <a:off x="2468" y="1781"/>
              <a:ext cx="316" cy="350"/>
            </a:xfrm>
            <a:custGeom>
              <a:avLst/>
              <a:gdLst>
                <a:gd name="T0" fmla="*/ 205 w 94"/>
                <a:gd name="T1" fmla="*/ 0 h 104"/>
                <a:gd name="T2" fmla="*/ 0 w 94"/>
                <a:gd name="T3" fmla="*/ 350 h 104"/>
                <a:gd name="T4" fmla="*/ 111 w 94"/>
                <a:gd name="T5" fmla="*/ 350 h 104"/>
                <a:gd name="T6" fmla="*/ 316 w 94"/>
                <a:gd name="T7" fmla="*/ 7 h 104"/>
                <a:gd name="T8" fmla="*/ 205 w 94"/>
                <a:gd name="T9" fmla="*/ 0 h 104"/>
                <a:gd name="T10" fmla="*/ 0 60000 65536"/>
                <a:gd name="T11" fmla="*/ 0 60000 65536"/>
                <a:gd name="T12" fmla="*/ 0 60000 65536"/>
                <a:gd name="T13" fmla="*/ 0 60000 65536"/>
                <a:gd name="T14" fmla="*/ 0 60000 65536"/>
                <a:gd name="T15" fmla="*/ 0 w 94"/>
                <a:gd name="T16" fmla="*/ 0 h 104"/>
                <a:gd name="T17" fmla="*/ 94 w 94"/>
                <a:gd name="T18" fmla="*/ 104 h 104"/>
              </a:gdLst>
              <a:ahLst/>
              <a:cxnLst>
                <a:cxn ang="T10">
                  <a:pos x="T0" y="T1"/>
                </a:cxn>
                <a:cxn ang="T11">
                  <a:pos x="T2" y="T3"/>
                </a:cxn>
                <a:cxn ang="T12">
                  <a:pos x="T4" y="T5"/>
                </a:cxn>
                <a:cxn ang="T13">
                  <a:pos x="T6" y="T7"/>
                </a:cxn>
                <a:cxn ang="T14">
                  <a:pos x="T8" y="T9"/>
                </a:cxn>
              </a:cxnLst>
              <a:rect l="T15" t="T16" r="T17" b="T18"/>
              <a:pathLst>
                <a:path w="94" h="104">
                  <a:moveTo>
                    <a:pt x="61" y="0"/>
                  </a:moveTo>
                  <a:lnTo>
                    <a:pt x="0" y="104"/>
                  </a:lnTo>
                  <a:lnTo>
                    <a:pt x="33" y="104"/>
                  </a:lnTo>
                  <a:lnTo>
                    <a:pt x="94" y="2"/>
                  </a:lnTo>
                  <a:lnTo>
                    <a:pt x="61" y="0"/>
                  </a:lnTo>
                  <a:close/>
                </a:path>
              </a:pathLst>
            </a:custGeom>
            <a:solidFill>
              <a:srgbClr val="FFF5EE"/>
            </a:solidFill>
            <a:ln w="6350">
              <a:solidFill>
                <a:srgbClr val="FF6600"/>
              </a:solidFill>
              <a:miter lim="800000"/>
              <a:headEnd/>
              <a:tailEnd/>
            </a:ln>
          </p:spPr>
          <p:txBody>
            <a:bodyPr/>
            <a:lstStyle/>
            <a:p>
              <a:endParaRPr lang="en-US"/>
            </a:p>
          </p:txBody>
        </p:sp>
        <p:sp>
          <p:nvSpPr>
            <p:cNvPr id="14" name="Freeform 6"/>
            <p:cNvSpPr>
              <a:spLocks noChangeAspect="1"/>
            </p:cNvSpPr>
            <p:nvPr/>
          </p:nvSpPr>
          <p:spPr bwMode="auto">
            <a:xfrm>
              <a:off x="2999" y="1781"/>
              <a:ext cx="309" cy="350"/>
            </a:xfrm>
            <a:custGeom>
              <a:avLst/>
              <a:gdLst>
                <a:gd name="T0" fmla="*/ 104 w 92"/>
                <a:gd name="T1" fmla="*/ 0 h 104"/>
                <a:gd name="T2" fmla="*/ 309 w 92"/>
                <a:gd name="T3" fmla="*/ 350 h 104"/>
                <a:gd name="T4" fmla="*/ 198 w 92"/>
                <a:gd name="T5" fmla="*/ 350 h 104"/>
                <a:gd name="T6" fmla="*/ 0 w 92"/>
                <a:gd name="T7" fmla="*/ 7 h 104"/>
                <a:gd name="T8" fmla="*/ 104 w 92"/>
                <a:gd name="T9" fmla="*/ 0 h 104"/>
                <a:gd name="T10" fmla="*/ 0 60000 65536"/>
                <a:gd name="T11" fmla="*/ 0 60000 65536"/>
                <a:gd name="T12" fmla="*/ 0 60000 65536"/>
                <a:gd name="T13" fmla="*/ 0 60000 65536"/>
                <a:gd name="T14" fmla="*/ 0 60000 65536"/>
                <a:gd name="T15" fmla="*/ 0 w 92"/>
                <a:gd name="T16" fmla="*/ 0 h 104"/>
                <a:gd name="T17" fmla="*/ 92 w 92"/>
                <a:gd name="T18" fmla="*/ 104 h 104"/>
              </a:gdLst>
              <a:ahLst/>
              <a:cxnLst>
                <a:cxn ang="T10">
                  <a:pos x="T0" y="T1"/>
                </a:cxn>
                <a:cxn ang="T11">
                  <a:pos x="T2" y="T3"/>
                </a:cxn>
                <a:cxn ang="T12">
                  <a:pos x="T4" y="T5"/>
                </a:cxn>
                <a:cxn ang="T13">
                  <a:pos x="T6" y="T7"/>
                </a:cxn>
                <a:cxn ang="T14">
                  <a:pos x="T8" y="T9"/>
                </a:cxn>
              </a:cxnLst>
              <a:rect l="T15" t="T16" r="T17" b="T18"/>
              <a:pathLst>
                <a:path w="92" h="104">
                  <a:moveTo>
                    <a:pt x="31" y="0"/>
                  </a:moveTo>
                  <a:lnTo>
                    <a:pt x="92" y="104"/>
                  </a:lnTo>
                  <a:lnTo>
                    <a:pt x="59" y="104"/>
                  </a:lnTo>
                  <a:lnTo>
                    <a:pt x="0" y="2"/>
                  </a:lnTo>
                  <a:lnTo>
                    <a:pt x="31" y="0"/>
                  </a:lnTo>
                  <a:close/>
                </a:path>
              </a:pathLst>
            </a:custGeom>
            <a:solidFill>
              <a:srgbClr val="FFF5EE"/>
            </a:solidFill>
            <a:ln w="6350">
              <a:solidFill>
                <a:srgbClr val="FF6600"/>
              </a:solidFill>
              <a:miter lim="800000"/>
              <a:headEnd/>
              <a:tailEnd/>
            </a:ln>
          </p:spPr>
          <p:txBody>
            <a:bodyPr/>
            <a:lstStyle/>
            <a:p>
              <a:endParaRPr lang="en-US"/>
            </a:p>
          </p:txBody>
        </p:sp>
        <p:sp>
          <p:nvSpPr>
            <p:cNvPr id="15" name="Freeform 7"/>
            <p:cNvSpPr>
              <a:spLocks noChangeAspect="1"/>
            </p:cNvSpPr>
            <p:nvPr/>
          </p:nvSpPr>
          <p:spPr bwMode="auto">
            <a:xfrm>
              <a:off x="2743" y="1788"/>
              <a:ext cx="296" cy="1002"/>
            </a:xfrm>
            <a:custGeom>
              <a:avLst/>
              <a:gdLst>
                <a:gd name="T0" fmla="*/ 0 w 88"/>
                <a:gd name="T1" fmla="*/ 525 h 298"/>
                <a:gd name="T2" fmla="*/ 0 w 88"/>
                <a:gd name="T3" fmla="*/ 0 h 298"/>
                <a:gd name="T4" fmla="*/ 296 w 88"/>
                <a:gd name="T5" fmla="*/ 0 h 298"/>
                <a:gd name="T6" fmla="*/ 296 w 88"/>
                <a:gd name="T7" fmla="*/ 541 h 298"/>
                <a:gd name="T8" fmla="*/ 296 w 88"/>
                <a:gd name="T9" fmla="*/ 541 h 298"/>
                <a:gd name="T10" fmla="*/ 296 w 88"/>
                <a:gd name="T11" fmla="*/ 1002 h 298"/>
                <a:gd name="T12" fmla="*/ 185 w 88"/>
                <a:gd name="T13" fmla="*/ 1002 h 298"/>
                <a:gd name="T14" fmla="*/ 185 w 88"/>
                <a:gd name="T15" fmla="*/ 541 h 298"/>
                <a:gd name="T16" fmla="*/ 104 w 88"/>
                <a:gd name="T17" fmla="*/ 541 h 298"/>
                <a:gd name="T18" fmla="*/ 104 w 88"/>
                <a:gd name="T19" fmla="*/ 1002 h 298"/>
                <a:gd name="T20" fmla="*/ 0 w 88"/>
                <a:gd name="T21" fmla="*/ 1002 h 298"/>
                <a:gd name="T22" fmla="*/ 0 w 88"/>
                <a:gd name="T23" fmla="*/ 525 h 298"/>
                <a:gd name="T24" fmla="*/ 0 w 88"/>
                <a:gd name="T25" fmla="*/ 525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8"/>
                <a:gd name="T40" fmla="*/ 0 h 298"/>
                <a:gd name="T41" fmla="*/ 88 w 88"/>
                <a:gd name="T42" fmla="*/ 298 h 2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8" h="298">
                  <a:moveTo>
                    <a:pt x="0" y="156"/>
                  </a:moveTo>
                  <a:lnTo>
                    <a:pt x="0" y="0"/>
                  </a:lnTo>
                  <a:lnTo>
                    <a:pt x="88" y="0"/>
                  </a:lnTo>
                  <a:lnTo>
                    <a:pt x="88" y="161"/>
                  </a:lnTo>
                  <a:lnTo>
                    <a:pt x="88" y="298"/>
                  </a:lnTo>
                  <a:lnTo>
                    <a:pt x="55" y="298"/>
                  </a:lnTo>
                  <a:lnTo>
                    <a:pt x="55" y="161"/>
                  </a:lnTo>
                  <a:lnTo>
                    <a:pt x="31" y="161"/>
                  </a:lnTo>
                  <a:lnTo>
                    <a:pt x="31" y="298"/>
                  </a:lnTo>
                  <a:lnTo>
                    <a:pt x="0" y="298"/>
                  </a:lnTo>
                  <a:lnTo>
                    <a:pt x="0" y="156"/>
                  </a:lnTo>
                  <a:close/>
                </a:path>
              </a:pathLst>
            </a:custGeom>
            <a:solidFill>
              <a:srgbClr val="FFF5EE"/>
            </a:solidFill>
            <a:ln w="6350">
              <a:solidFill>
                <a:srgbClr val="FF6600"/>
              </a:solidFill>
              <a:miter lim="800000"/>
              <a:headEnd/>
              <a:tailEnd/>
            </a:ln>
          </p:spPr>
          <p:txBody>
            <a:bodyPr/>
            <a:lstStyle/>
            <a:p>
              <a:endParaRPr lang="en-US"/>
            </a:p>
          </p:txBody>
        </p:sp>
        <p:sp>
          <p:nvSpPr>
            <p:cNvPr id="16" name="Oval 8"/>
            <p:cNvSpPr>
              <a:spLocks noChangeAspect="1" noChangeArrowheads="1"/>
            </p:cNvSpPr>
            <p:nvPr/>
          </p:nvSpPr>
          <p:spPr bwMode="auto">
            <a:xfrm>
              <a:off x="2767" y="1536"/>
              <a:ext cx="255" cy="252"/>
            </a:xfrm>
            <a:prstGeom prst="ellipse">
              <a:avLst/>
            </a:prstGeom>
            <a:solidFill>
              <a:srgbClr val="FFF5EE"/>
            </a:solidFill>
            <a:ln w="6350">
              <a:solidFill>
                <a:srgbClr val="FF6600"/>
              </a:solidFill>
              <a:miter lim="800000"/>
              <a:headEnd/>
              <a:tailEnd/>
            </a:ln>
          </p:spPr>
          <p:txBody>
            <a:bodyPr/>
            <a:lstStyle/>
            <a:p>
              <a:endParaRPr lang="en-US"/>
            </a:p>
          </p:txBody>
        </p:sp>
      </p:grpSp>
      <p:pic>
        <p:nvPicPr>
          <p:cNvPr id="18" name="Picture 2" descr="Znalezione obrazy dla zapytania trypanosoma an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290" t="17148" r="35900" b="6969"/>
          <a:stretch/>
        </p:blipFill>
        <p:spPr bwMode="auto">
          <a:xfrm rot="5400000">
            <a:off x="4639963" y="3991232"/>
            <a:ext cx="321276" cy="10935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Znalezione obrazy dla zapytania trypanosoma an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290" t="17148" r="35900" b="6969"/>
          <a:stretch/>
        </p:blipFill>
        <p:spPr bwMode="auto">
          <a:xfrm rot="5400000">
            <a:off x="6796220" y="4038600"/>
            <a:ext cx="321276" cy="10935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Znalezione obrazy dla zapytania trypanosoma an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290" t="17148" r="35900" b="6969"/>
          <a:stretch/>
        </p:blipFill>
        <p:spPr bwMode="auto">
          <a:xfrm rot="5400000">
            <a:off x="2143377" y="3978361"/>
            <a:ext cx="321276" cy="108636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587842" y="1377779"/>
            <a:ext cx="1601020" cy="461665"/>
          </a:xfrm>
          <a:prstGeom prst="rect">
            <a:avLst/>
          </a:prstGeom>
          <a:noFill/>
        </p:spPr>
        <p:txBody>
          <a:bodyPr wrap="square" rtlCol="0">
            <a:spAutoFit/>
          </a:bodyPr>
          <a:lstStyle/>
          <a:p>
            <a:r>
              <a:rPr lang="en-US" sz="2400" dirty="0" smtClean="0"/>
              <a:t>0 risk allele</a:t>
            </a:r>
            <a:endParaRPr lang="en-US" sz="2400" dirty="0"/>
          </a:p>
        </p:txBody>
      </p:sp>
      <p:sp>
        <p:nvSpPr>
          <p:cNvPr id="22" name="TextBox 21"/>
          <p:cNvSpPr txBox="1"/>
          <p:nvPr/>
        </p:nvSpPr>
        <p:spPr>
          <a:xfrm>
            <a:off x="1179314" y="5072449"/>
            <a:ext cx="1912511" cy="400110"/>
          </a:xfrm>
          <a:prstGeom prst="rect">
            <a:avLst/>
          </a:prstGeom>
          <a:noFill/>
        </p:spPr>
        <p:txBody>
          <a:bodyPr wrap="none" rtlCol="0">
            <a:spAutoFit/>
          </a:bodyPr>
          <a:lstStyle/>
          <a:p>
            <a:r>
              <a:rPr lang="en-US" sz="2000" dirty="0" smtClean="0">
                <a:solidFill>
                  <a:srgbClr val="FF0000"/>
                </a:solidFill>
              </a:rPr>
              <a:t>Trypanosomiasis</a:t>
            </a:r>
            <a:endParaRPr lang="en-US" sz="2000" dirty="0">
              <a:solidFill>
                <a:srgbClr val="FF0000"/>
              </a:solidFill>
            </a:endParaRPr>
          </a:p>
        </p:txBody>
      </p:sp>
      <p:sp>
        <p:nvSpPr>
          <p:cNvPr id="23" name="TextBox 22"/>
          <p:cNvSpPr txBox="1"/>
          <p:nvPr/>
        </p:nvSpPr>
        <p:spPr>
          <a:xfrm>
            <a:off x="4247634" y="1383960"/>
            <a:ext cx="1582484" cy="461665"/>
          </a:xfrm>
          <a:prstGeom prst="rect">
            <a:avLst/>
          </a:prstGeom>
          <a:noFill/>
        </p:spPr>
        <p:txBody>
          <a:bodyPr wrap="none" rtlCol="0">
            <a:spAutoFit/>
          </a:bodyPr>
          <a:lstStyle/>
          <a:p>
            <a:r>
              <a:rPr lang="en-US" sz="2400" dirty="0" smtClean="0"/>
              <a:t>1 risk allele</a:t>
            </a:r>
            <a:endParaRPr lang="en-US" sz="2400" dirty="0"/>
          </a:p>
        </p:txBody>
      </p:sp>
      <p:sp>
        <p:nvSpPr>
          <p:cNvPr id="25" name="TextBox 24"/>
          <p:cNvSpPr txBox="1"/>
          <p:nvPr/>
        </p:nvSpPr>
        <p:spPr>
          <a:xfrm>
            <a:off x="3379121" y="5084805"/>
            <a:ext cx="2736839" cy="707886"/>
          </a:xfrm>
          <a:prstGeom prst="rect">
            <a:avLst/>
          </a:prstGeom>
          <a:noFill/>
        </p:spPr>
        <p:txBody>
          <a:bodyPr wrap="none" rtlCol="0">
            <a:spAutoFit/>
          </a:bodyPr>
          <a:lstStyle/>
          <a:p>
            <a:pPr algn="ctr"/>
            <a:r>
              <a:rPr lang="en-US" sz="2000" dirty="0" smtClean="0">
                <a:solidFill>
                  <a:srgbClr val="009900"/>
                </a:solidFill>
              </a:rPr>
              <a:t>Heterozygous advantage</a:t>
            </a:r>
          </a:p>
          <a:p>
            <a:pPr algn="ctr"/>
            <a:r>
              <a:rPr lang="en-US" sz="2000" dirty="0" err="1" smtClean="0">
                <a:solidFill>
                  <a:srgbClr val="009900"/>
                </a:solidFill>
              </a:rPr>
              <a:t>Trypanolysis</a:t>
            </a:r>
            <a:endParaRPr lang="en-US" sz="2000" dirty="0">
              <a:solidFill>
                <a:srgbClr val="009900"/>
              </a:solidFill>
            </a:endParaRPr>
          </a:p>
        </p:txBody>
      </p:sp>
      <p:sp>
        <p:nvSpPr>
          <p:cNvPr id="26" name="TextBox 25"/>
          <p:cNvSpPr txBox="1"/>
          <p:nvPr/>
        </p:nvSpPr>
        <p:spPr>
          <a:xfrm>
            <a:off x="5850634" y="5090979"/>
            <a:ext cx="3699766" cy="707886"/>
          </a:xfrm>
          <a:prstGeom prst="rect">
            <a:avLst/>
          </a:prstGeom>
          <a:noFill/>
        </p:spPr>
        <p:txBody>
          <a:bodyPr wrap="square" rtlCol="0">
            <a:spAutoFit/>
          </a:bodyPr>
          <a:lstStyle/>
          <a:p>
            <a:pPr algn="ctr"/>
            <a:r>
              <a:rPr lang="en-US" sz="2000" dirty="0" err="1" smtClean="0">
                <a:solidFill>
                  <a:srgbClr val="FF0000"/>
                </a:solidFill>
              </a:rPr>
              <a:t>Monozygous</a:t>
            </a:r>
            <a:r>
              <a:rPr lang="en-US" sz="2000" dirty="0" smtClean="0">
                <a:solidFill>
                  <a:srgbClr val="FF0000"/>
                </a:solidFill>
              </a:rPr>
              <a:t> disadvantage</a:t>
            </a:r>
          </a:p>
          <a:p>
            <a:pPr algn="ctr"/>
            <a:r>
              <a:rPr lang="en-US" sz="2000" dirty="0" err="1" smtClean="0">
                <a:solidFill>
                  <a:srgbClr val="009900"/>
                </a:solidFill>
              </a:rPr>
              <a:t>Trypanolysis</a:t>
            </a:r>
            <a:r>
              <a:rPr lang="en-US" sz="2000" dirty="0" smtClean="0">
                <a:solidFill>
                  <a:srgbClr val="009900"/>
                </a:solidFill>
              </a:rPr>
              <a:t>, </a:t>
            </a:r>
            <a:r>
              <a:rPr lang="en-US" sz="2000" dirty="0" smtClean="0">
                <a:solidFill>
                  <a:srgbClr val="FF0000"/>
                </a:solidFill>
              </a:rPr>
              <a:t>kidney disease</a:t>
            </a:r>
            <a:endParaRPr lang="en-US" sz="2000" dirty="0">
              <a:solidFill>
                <a:srgbClr val="FF0000"/>
              </a:solidFill>
            </a:endParaRPr>
          </a:p>
        </p:txBody>
      </p:sp>
      <p:sp>
        <p:nvSpPr>
          <p:cNvPr id="27" name="TextBox 26"/>
          <p:cNvSpPr txBox="1"/>
          <p:nvPr/>
        </p:nvSpPr>
        <p:spPr>
          <a:xfrm>
            <a:off x="6629397" y="1390142"/>
            <a:ext cx="1582484" cy="461665"/>
          </a:xfrm>
          <a:prstGeom prst="rect">
            <a:avLst/>
          </a:prstGeom>
          <a:noFill/>
        </p:spPr>
        <p:txBody>
          <a:bodyPr wrap="none" rtlCol="0">
            <a:spAutoFit/>
          </a:bodyPr>
          <a:lstStyle/>
          <a:p>
            <a:r>
              <a:rPr lang="en-US" sz="2400" dirty="0" smtClean="0"/>
              <a:t>2 risk allele</a:t>
            </a:r>
            <a:endParaRPr lang="en-US" sz="2400" dirty="0"/>
          </a:p>
        </p:txBody>
      </p:sp>
      <p:sp>
        <p:nvSpPr>
          <p:cNvPr id="28" name="TextBox 27"/>
          <p:cNvSpPr txBox="1"/>
          <p:nvPr/>
        </p:nvSpPr>
        <p:spPr>
          <a:xfrm>
            <a:off x="8178251" y="3138618"/>
            <a:ext cx="3783090" cy="2062103"/>
          </a:xfrm>
          <a:prstGeom prst="rect">
            <a:avLst/>
          </a:prstGeom>
          <a:noFill/>
        </p:spPr>
        <p:txBody>
          <a:bodyPr wrap="square" rtlCol="0">
            <a:spAutoFit/>
          </a:bodyPr>
          <a:lstStyle/>
          <a:p>
            <a:r>
              <a:rPr lang="en-US" sz="3200" dirty="0" smtClean="0"/>
              <a:t>APOL1 Nephropathy</a:t>
            </a:r>
          </a:p>
          <a:p>
            <a:r>
              <a:rPr lang="en-US" sz="1600" i="1" dirty="0"/>
              <a:t>People who have at least </a:t>
            </a:r>
            <a:r>
              <a:rPr lang="en-US" sz="1600" i="1" dirty="0" smtClean="0"/>
              <a:t>1 </a:t>
            </a:r>
            <a:r>
              <a:rPr lang="en-US" sz="1600" i="1" dirty="0"/>
              <a:t>copy </a:t>
            </a:r>
            <a:r>
              <a:rPr lang="en-US" sz="1600" i="1" dirty="0" smtClean="0"/>
              <a:t>of </a:t>
            </a:r>
            <a:r>
              <a:rPr lang="en-US" sz="1600" i="1" dirty="0"/>
              <a:t>either the G1 or G2 </a:t>
            </a:r>
            <a:r>
              <a:rPr lang="en-US" sz="1600" i="1" dirty="0" smtClean="0"/>
              <a:t>APOL1 variant (allele) are resistant to </a:t>
            </a:r>
            <a:r>
              <a:rPr lang="en-US" sz="1600" i="1" dirty="0"/>
              <a:t>infection by </a:t>
            </a:r>
            <a:r>
              <a:rPr lang="en-US" sz="1600" i="1" dirty="0" smtClean="0"/>
              <a:t>trypanosomes (protozoa), but </a:t>
            </a:r>
            <a:r>
              <a:rPr lang="en-US" sz="1600" i="1" dirty="0"/>
              <a:t>people who have </a:t>
            </a:r>
            <a:r>
              <a:rPr lang="en-US" sz="1600" i="1" dirty="0" smtClean="0"/>
              <a:t>2 </a:t>
            </a:r>
            <a:r>
              <a:rPr lang="en-US" sz="1600" i="1" dirty="0"/>
              <a:t>copies of either variant </a:t>
            </a:r>
            <a:r>
              <a:rPr lang="en-US" sz="1600" i="1" dirty="0" smtClean="0"/>
              <a:t>are </a:t>
            </a:r>
            <a:r>
              <a:rPr lang="en-US" sz="1600" i="1" dirty="0"/>
              <a:t>at an increased risk of </a:t>
            </a:r>
            <a:r>
              <a:rPr lang="en-US" sz="1600" i="1" dirty="0" smtClean="0"/>
              <a:t>developing </a:t>
            </a:r>
            <a:r>
              <a:rPr lang="en-US" sz="1600" i="1" dirty="0"/>
              <a:t>a </a:t>
            </a:r>
            <a:r>
              <a:rPr lang="en-US" sz="1600" i="1" dirty="0" smtClean="0"/>
              <a:t>non-diabetic </a:t>
            </a:r>
            <a:r>
              <a:rPr lang="en-US" sz="1600" i="1" dirty="0"/>
              <a:t>kidney </a:t>
            </a:r>
            <a:r>
              <a:rPr lang="en-US" sz="1600" i="1" dirty="0" smtClean="0"/>
              <a:t>disease</a:t>
            </a:r>
          </a:p>
        </p:txBody>
      </p:sp>
      <p:sp>
        <p:nvSpPr>
          <p:cNvPr id="29" name="Freeform 22"/>
          <p:cNvSpPr>
            <a:spLocks noChangeAspect="1"/>
          </p:cNvSpPr>
          <p:nvPr/>
        </p:nvSpPr>
        <p:spPr bwMode="auto">
          <a:xfrm>
            <a:off x="1928582" y="2651970"/>
            <a:ext cx="953491" cy="839847"/>
          </a:xfrm>
          <a:custGeom>
            <a:avLst/>
            <a:gdLst>
              <a:gd name="T0" fmla="*/ 60 w 1258"/>
              <a:gd name="T1" fmla="*/ 69 h 1108"/>
              <a:gd name="T2" fmla="*/ 21 w 1258"/>
              <a:gd name="T3" fmla="*/ 114 h 1108"/>
              <a:gd name="T4" fmla="*/ 23 w 1258"/>
              <a:gd name="T5" fmla="*/ 130 h 1108"/>
              <a:gd name="T6" fmla="*/ 30 w 1258"/>
              <a:gd name="T7" fmla="*/ 133 h 1108"/>
              <a:gd name="T8" fmla="*/ 38 w 1258"/>
              <a:gd name="T9" fmla="*/ 129 h 1108"/>
              <a:gd name="T10" fmla="*/ 77 w 1258"/>
              <a:gd name="T11" fmla="*/ 83 h 1108"/>
              <a:gd name="T12" fmla="*/ 131 w 1258"/>
              <a:gd name="T13" fmla="*/ 129 h 1108"/>
              <a:gd name="T14" fmla="*/ 138 w 1258"/>
              <a:gd name="T15" fmla="*/ 132 h 1108"/>
              <a:gd name="T16" fmla="*/ 148 w 1258"/>
              <a:gd name="T17" fmla="*/ 127 h 1108"/>
              <a:gd name="T18" fmla="*/ 147 w 1258"/>
              <a:gd name="T19" fmla="*/ 112 h 1108"/>
              <a:gd name="T20" fmla="*/ 91 w 1258"/>
              <a:gd name="T21" fmla="*/ 66 h 1108"/>
              <a:gd name="T22" fmla="*/ 130 w 1258"/>
              <a:gd name="T23" fmla="*/ 20 h 1108"/>
              <a:gd name="T24" fmla="*/ 128 w 1258"/>
              <a:gd name="T25" fmla="*/ 3 h 1108"/>
              <a:gd name="T26" fmla="*/ 113 w 1258"/>
              <a:gd name="T27" fmla="*/ 4 h 1108"/>
              <a:gd name="T28" fmla="*/ 74 w 1258"/>
              <a:gd name="T29" fmla="*/ 51 h 1108"/>
              <a:gd name="T30" fmla="*/ 20 w 1258"/>
              <a:gd name="T31" fmla="*/ 4 h 1108"/>
              <a:gd name="T32" fmla="*/ 3 w 1258"/>
              <a:gd name="T33" fmla="*/ 6 h 1108"/>
              <a:gd name="T34" fmla="*/ 4 w 1258"/>
              <a:gd name="T35" fmla="*/ 23 h 1108"/>
              <a:gd name="T36" fmla="*/ 60 w 1258"/>
              <a:gd name="T37" fmla="*/ 69 h 1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58"/>
              <a:gd name="T58" fmla="*/ 0 h 1108"/>
              <a:gd name="T59" fmla="*/ 1258 w 1258"/>
              <a:gd name="T60" fmla="*/ 1108 h 11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58" h="1108">
                <a:moveTo>
                  <a:pt x="498" y="572"/>
                </a:moveTo>
                <a:cubicBezTo>
                  <a:pt x="178" y="953"/>
                  <a:pt x="178" y="953"/>
                  <a:pt x="178" y="953"/>
                </a:cubicBezTo>
                <a:cubicBezTo>
                  <a:pt x="142" y="989"/>
                  <a:pt x="142" y="1049"/>
                  <a:pt x="190" y="1084"/>
                </a:cubicBezTo>
                <a:cubicBezTo>
                  <a:pt x="202" y="1096"/>
                  <a:pt x="225" y="1108"/>
                  <a:pt x="249" y="1108"/>
                </a:cubicBezTo>
                <a:cubicBezTo>
                  <a:pt x="273" y="1108"/>
                  <a:pt x="297" y="1096"/>
                  <a:pt x="320" y="1072"/>
                </a:cubicBezTo>
                <a:cubicBezTo>
                  <a:pt x="641" y="691"/>
                  <a:pt x="641" y="691"/>
                  <a:pt x="641" y="691"/>
                </a:cubicBezTo>
                <a:cubicBezTo>
                  <a:pt x="1092" y="1072"/>
                  <a:pt x="1092" y="1072"/>
                  <a:pt x="1092" y="1072"/>
                </a:cubicBezTo>
                <a:cubicBezTo>
                  <a:pt x="1116" y="1084"/>
                  <a:pt x="1139" y="1096"/>
                  <a:pt x="1151" y="1096"/>
                </a:cubicBezTo>
                <a:cubicBezTo>
                  <a:pt x="1187" y="1096"/>
                  <a:pt x="1211" y="1084"/>
                  <a:pt x="1234" y="1060"/>
                </a:cubicBezTo>
                <a:cubicBezTo>
                  <a:pt x="1258" y="1025"/>
                  <a:pt x="1258" y="965"/>
                  <a:pt x="1223" y="929"/>
                </a:cubicBezTo>
                <a:cubicBezTo>
                  <a:pt x="760" y="548"/>
                  <a:pt x="760" y="548"/>
                  <a:pt x="760" y="548"/>
                </a:cubicBezTo>
                <a:cubicBezTo>
                  <a:pt x="1080" y="167"/>
                  <a:pt x="1080" y="167"/>
                  <a:pt x="1080" y="167"/>
                </a:cubicBezTo>
                <a:cubicBezTo>
                  <a:pt x="1116" y="119"/>
                  <a:pt x="1116" y="59"/>
                  <a:pt x="1068" y="24"/>
                </a:cubicBezTo>
                <a:cubicBezTo>
                  <a:pt x="1033" y="0"/>
                  <a:pt x="973" y="0"/>
                  <a:pt x="938" y="36"/>
                </a:cubicBezTo>
                <a:cubicBezTo>
                  <a:pt x="617" y="429"/>
                  <a:pt x="617" y="429"/>
                  <a:pt x="617" y="429"/>
                </a:cubicBezTo>
                <a:cubicBezTo>
                  <a:pt x="166" y="36"/>
                  <a:pt x="166" y="36"/>
                  <a:pt x="166" y="36"/>
                </a:cubicBezTo>
                <a:cubicBezTo>
                  <a:pt x="119" y="12"/>
                  <a:pt x="59" y="12"/>
                  <a:pt x="24" y="47"/>
                </a:cubicBezTo>
                <a:cubicBezTo>
                  <a:pt x="0" y="95"/>
                  <a:pt x="0" y="155"/>
                  <a:pt x="35" y="190"/>
                </a:cubicBezTo>
                <a:lnTo>
                  <a:pt x="498" y="572"/>
                </a:lnTo>
                <a:close/>
              </a:path>
            </a:pathLst>
          </a:custGeom>
          <a:solidFill>
            <a:srgbClr val="FF0000"/>
          </a:solidFill>
          <a:ln w="6350">
            <a:solidFill>
              <a:schemeClr val="tx1"/>
            </a:solidFill>
            <a:round/>
            <a:headEnd/>
            <a:tailEnd/>
          </a:ln>
        </p:spPr>
        <p:txBody>
          <a:bodyPr/>
          <a:lstStyle/>
          <a:p>
            <a:endParaRPr lang="en-US"/>
          </a:p>
        </p:txBody>
      </p:sp>
      <p:sp>
        <p:nvSpPr>
          <p:cNvPr id="30" name="Freeform 22"/>
          <p:cNvSpPr>
            <a:spLocks noChangeAspect="1"/>
          </p:cNvSpPr>
          <p:nvPr/>
        </p:nvSpPr>
        <p:spPr bwMode="auto">
          <a:xfrm>
            <a:off x="4607942" y="4380082"/>
            <a:ext cx="574466" cy="505997"/>
          </a:xfrm>
          <a:custGeom>
            <a:avLst/>
            <a:gdLst>
              <a:gd name="T0" fmla="*/ 60 w 1258"/>
              <a:gd name="T1" fmla="*/ 69 h 1108"/>
              <a:gd name="T2" fmla="*/ 21 w 1258"/>
              <a:gd name="T3" fmla="*/ 114 h 1108"/>
              <a:gd name="T4" fmla="*/ 23 w 1258"/>
              <a:gd name="T5" fmla="*/ 130 h 1108"/>
              <a:gd name="T6" fmla="*/ 30 w 1258"/>
              <a:gd name="T7" fmla="*/ 133 h 1108"/>
              <a:gd name="T8" fmla="*/ 38 w 1258"/>
              <a:gd name="T9" fmla="*/ 129 h 1108"/>
              <a:gd name="T10" fmla="*/ 77 w 1258"/>
              <a:gd name="T11" fmla="*/ 83 h 1108"/>
              <a:gd name="T12" fmla="*/ 131 w 1258"/>
              <a:gd name="T13" fmla="*/ 129 h 1108"/>
              <a:gd name="T14" fmla="*/ 138 w 1258"/>
              <a:gd name="T15" fmla="*/ 132 h 1108"/>
              <a:gd name="T16" fmla="*/ 148 w 1258"/>
              <a:gd name="T17" fmla="*/ 127 h 1108"/>
              <a:gd name="T18" fmla="*/ 147 w 1258"/>
              <a:gd name="T19" fmla="*/ 112 h 1108"/>
              <a:gd name="T20" fmla="*/ 91 w 1258"/>
              <a:gd name="T21" fmla="*/ 66 h 1108"/>
              <a:gd name="T22" fmla="*/ 130 w 1258"/>
              <a:gd name="T23" fmla="*/ 20 h 1108"/>
              <a:gd name="T24" fmla="*/ 128 w 1258"/>
              <a:gd name="T25" fmla="*/ 3 h 1108"/>
              <a:gd name="T26" fmla="*/ 113 w 1258"/>
              <a:gd name="T27" fmla="*/ 4 h 1108"/>
              <a:gd name="T28" fmla="*/ 74 w 1258"/>
              <a:gd name="T29" fmla="*/ 51 h 1108"/>
              <a:gd name="T30" fmla="*/ 20 w 1258"/>
              <a:gd name="T31" fmla="*/ 4 h 1108"/>
              <a:gd name="T32" fmla="*/ 3 w 1258"/>
              <a:gd name="T33" fmla="*/ 6 h 1108"/>
              <a:gd name="T34" fmla="*/ 4 w 1258"/>
              <a:gd name="T35" fmla="*/ 23 h 1108"/>
              <a:gd name="T36" fmla="*/ 60 w 1258"/>
              <a:gd name="T37" fmla="*/ 69 h 1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58"/>
              <a:gd name="T58" fmla="*/ 0 h 1108"/>
              <a:gd name="T59" fmla="*/ 1258 w 1258"/>
              <a:gd name="T60" fmla="*/ 1108 h 11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58" h="1108">
                <a:moveTo>
                  <a:pt x="498" y="572"/>
                </a:moveTo>
                <a:cubicBezTo>
                  <a:pt x="178" y="953"/>
                  <a:pt x="178" y="953"/>
                  <a:pt x="178" y="953"/>
                </a:cubicBezTo>
                <a:cubicBezTo>
                  <a:pt x="142" y="989"/>
                  <a:pt x="142" y="1049"/>
                  <a:pt x="190" y="1084"/>
                </a:cubicBezTo>
                <a:cubicBezTo>
                  <a:pt x="202" y="1096"/>
                  <a:pt x="225" y="1108"/>
                  <a:pt x="249" y="1108"/>
                </a:cubicBezTo>
                <a:cubicBezTo>
                  <a:pt x="273" y="1108"/>
                  <a:pt x="297" y="1096"/>
                  <a:pt x="320" y="1072"/>
                </a:cubicBezTo>
                <a:cubicBezTo>
                  <a:pt x="641" y="691"/>
                  <a:pt x="641" y="691"/>
                  <a:pt x="641" y="691"/>
                </a:cubicBezTo>
                <a:cubicBezTo>
                  <a:pt x="1092" y="1072"/>
                  <a:pt x="1092" y="1072"/>
                  <a:pt x="1092" y="1072"/>
                </a:cubicBezTo>
                <a:cubicBezTo>
                  <a:pt x="1116" y="1084"/>
                  <a:pt x="1139" y="1096"/>
                  <a:pt x="1151" y="1096"/>
                </a:cubicBezTo>
                <a:cubicBezTo>
                  <a:pt x="1187" y="1096"/>
                  <a:pt x="1211" y="1084"/>
                  <a:pt x="1234" y="1060"/>
                </a:cubicBezTo>
                <a:cubicBezTo>
                  <a:pt x="1258" y="1025"/>
                  <a:pt x="1258" y="965"/>
                  <a:pt x="1223" y="929"/>
                </a:cubicBezTo>
                <a:cubicBezTo>
                  <a:pt x="760" y="548"/>
                  <a:pt x="760" y="548"/>
                  <a:pt x="760" y="548"/>
                </a:cubicBezTo>
                <a:cubicBezTo>
                  <a:pt x="1080" y="167"/>
                  <a:pt x="1080" y="167"/>
                  <a:pt x="1080" y="167"/>
                </a:cubicBezTo>
                <a:cubicBezTo>
                  <a:pt x="1116" y="119"/>
                  <a:pt x="1116" y="59"/>
                  <a:pt x="1068" y="24"/>
                </a:cubicBezTo>
                <a:cubicBezTo>
                  <a:pt x="1033" y="0"/>
                  <a:pt x="973" y="0"/>
                  <a:pt x="938" y="36"/>
                </a:cubicBezTo>
                <a:cubicBezTo>
                  <a:pt x="617" y="429"/>
                  <a:pt x="617" y="429"/>
                  <a:pt x="617" y="429"/>
                </a:cubicBezTo>
                <a:cubicBezTo>
                  <a:pt x="166" y="36"/>
                  <a:pt x="166" y="36"/>
                  <a:pt x="166" y="36"/>
                </a:cubicBezTo>
                <a:cubicBezTo>
                  <a:pt x="119" y="12"/>
                  <a:pt x="59" y="12"/>
                  <a:pt x="24" y="47"/>
                </a:cubicBezTo>
                <a:cubicBezTo>
                  <a:pt x="0" y="95"/>
                  <a:pt x="0" y="155"/>
                  <a:pt x="35" y="190"/>
                </a:cubicBezTo>
                <a:lnTo>
                  <a:pt x="498" y="572"/>
                </a:lnTo>
                <a:close/>
              </a:path>
            </a:pathLst>
          </a:custGeom>
          <a:solidFill>
            <a:srgbClr val="FF0000"/>
          </a:solidFill>
          <a:ln w="6350">
            <a:solidFill>
              <a:schemeClr val="tx1"/>
            </a:solidFill>
            <a:round/>
            <a:headEnd/>
            <a:tailEnd/>
          </a:ln>
        </p:spPr>
        <p:txBody>
          <a:bodyPr/>
          <a:lstStyle/>
          <a:p>
            <a:endParaRPr lang="en-US"/>
          </a:p>
        </p:txBody>
      </p:sp>
      <p:sp>
        <p:nvSpPr>
          <p:cNvPr id="32" name="TextBox 31"/>
          <p:cNvSpPr txBox="1"/>
          <p:nvPr/>
        </p:nvSpPr>
        <p:spPr>
          <a:xfrm>
            <a:off x="704317" y="6190752"/>
            <a:ext cx="8254332" cy="338554"/>
          </a:xfrm>
          <a:prstGeom prst="rect">
            <a:avLst/>
          </a:prstGeom>
          <a:noFill/>
        </p:spPr>
        <p:txBody>
          <a:bodyPr wrap="square" rtlCol="0">
            <a:spAutoFit/>
          </a:bodyPr>
          <a:lstStyle/>
          <a:p>
            <a:r>
              <a:rPr lang="pt-BR" sz="1600" i="1" dirty="0" smtClean="0"/>
              <a:t>Sickle cell trait confers protection against malaria caused by Plasmodium </a:t>
            </a:r>
            <a:r>
              <a:rPr lang="pt-BR" sz="1600" i="1" dirty="0"/>
              <a:t>falciparum</a:t>
            </a:r>
            <a:r>
              <a:rPr lang="pt-BR" sz="1600" dirty="0"/>
              <a:t> </a:t>
            </a:r>
            <a:r>
              <a:rPr lang="pt-BR" sz="1600" dirty="0" smtClean="0"/>
              <a:t>(a</a:t>
            </a:r>
            <a:r>
              <a:rPr lang="pt-BR" sz="1600" dirty="0"/>
              <a:t> </a:t>
            </a:r>
            <a:r>
              <a:rPr lang="pt-BR" sz="1600" dirty="0" smtClean="0"/>
              <a:t>protozoan)</a:t>
            </a:r>
            <a:endParaRPr lang="en-US" sz="1600" dirty="0"/>
          </a:p>
        </p:txBody>
      </p:sp>
      <p:sp>
        <p:nvSpPr>
          <p:cNvPr id="33" name="Freeform 15"/>
          <p:cNvSpPr>
            <a:spLocks noChangeAspect="1"/>
          </p:cNvSpPr>
          <p:nvPr/>
        </p:nvSpPr>
        <p:spPr bwMode="auto">
          <a:xfrm flipH="1">
            <a:off x="7367570" y="4115846"/>
            <a:ext cx="725783" cy="886350"/>
          </a:xfrm>
          <a:custGeom>
            <a:avLst/>
            <a:gdLst/>
            <a:ahLst/>
            <a:cxnLst>
              <a:cxn ang="0">
                <a:pos x="300" y="199"/>
              </a:cxn>
              <a:cxn ang="0">
                <a:pos x="350" y="58"/>
              </a:cxn>
              <a:cxn ang="0">
                <a:pos x="180" y="28"/>
              </a:cxn>
              <a:cxn ang="0">
                <a:pos x="175" y="477"/>
              </a:cxn>
              <a:cxn ang="0">
                <a:pos x="254" y="316"/>
              </a:cxn>
            </a:cxnLst>
            <a:rect l="0" t="0" r="r" b="b"/>
            <a:pathLst>
              <a:path w="406" h="495">
                <a:moveTo>
                  <a:pt x="300" y="199"/>
                </a:moveTo>
                <a:cubicBezTo>
                  <a:pt x="342" y="218"/>
                  <a:pt x="406" y="116"/>
                  <a:pt x="350" y="58"/>
                </a:cubicBezTo>
                <a:cubicBezTo>
                  <a:pt x="294" y="1"/>
                  <a:pt x="226" y="0"/>
                  <a:pt x="180" y="28"/>
                </a:cubicBezTo>
                <a:cubicBezTo>
                  <a:pt x="11" y="131"/>
                  <a:pt x="0" y="446"/>
                  <a:pt x="175" y="477"/>
                </a:cubicBezTo>
                <a:cubicBezTo>
                  <a:pt x="279" y="495"/>
                  <a:pt x="343" y="345"/>
                  <a:pt x="254" y="316"/>
                </a:cubicBezTo>
              </a:path>
            </a:pathLst>
          </a:custGeom>
          <a:noFill/>
          <a:ln w="57150" cap="rnd">
            <a:solidFill>
              <a:srgbClr val="FF0000"/>
            </a:solidFill>
            <a:prstDash val="solid"/>
            <a:miter lim="800000"/>
            <a:headEnd/>
            <a:tailEnd/>
          </a:ln>
        </p:spPr>
        <p:txBody>
          <a:bodyPr/>
          <a:lstStyle/>
          <a:p>
            <a:endParaRPr lang="en-US"/>
          </a:p>
        </p:txBody>
      </p:sp>
      <p:sp>
        <p:nvSpPr>
          <p:cNvPr id="34" name="Freeform 22"/>
          <p:cNvSpPr>
            <a:spLocks noChangeAspect="1"/>
          </p:cNvSpPr>
          <p:nvPr/>
        </p:nvSpPr>
        <p:spPr bwMode="auto">
          <a:xfrm>
            <a:off x="6986368" y="4347130"/>
            <a:ext cx="574466" cy="505997"/>
          </a:xfrm>
          <a:custGeom>
            <a:avLst/>
            <a:gdLst>
              <a:gd name="T0" fmla="*/ 60 w 1258"/>
              <a:gd name="T1" fmla="*/ 69 h 1108"/>
              <a:gd name="T2" fmla="*/ 21 w 1258"/>
              <a:gd name="T3" fmla="*/ 114 h 1108"/>
              <a:gd name="T4" fmla="*/ 23 w 1258"/>
              <a:gd name="T5" fmla="*/ 130 h 1108"/>
              <a:gd name="T6" fmla="*/ 30 w 1258"/>
              <a:gd name="T7" fmla="*/ 133 h 1108"/>
              <a:gd name="T8" fmla="*/ 38 w 1258"/>
              <a:gd name="T9" fmla="*/ 129 h 1108"/>
              <a:gd name="T10" fmla="*/ 77 w 1258"/>
              <a:gd name="T11" fmla="*/ 83 h 1108"/>
              <a:gd name="T12" fmla="*/ 131 w 1258"/>
              <a:gd name="T13" fmla="*/ 129 h 1108"/>
              <a:gd name="T14" fmla="*/ 138 w 1258"/>
              <a:gd name="T15" fmla="*/ 132 h 1108"/>
              <a:gd name="T16" fmla="*/ 148 w 1258"/>
              <a:gd name="T17" fmla="*/ 127 h 1108"/>
              <a:gd name="T18" fmla="*/ 147 w 1258"/>
              <a:gd name="T19" fmla="*/ 112 h 1108"/>
              <a:gd name="T20" fmla="*/ 91 w 1258"/>
              <a:gd name="T21" fmla="*/ 66 h 1108"/>
              <a:gd name="T22" fmla="*/ 130 w 1258"/>
              <a:gd name="T23" fmla="*/ 20 h 1108"/>
              <a:gd name="T24" fmla="*/ 128 w 1258"/>
              <a:gd name="T25" fmla="*/ 3 h 1108"/>
              <a:gd name="T26" fmla="*/ 113 w 1258"/>
              <a:gd name="T27" fmla="*/ 4 h 1108"/>
              <a:gd name="T28" fmla="*/ 74 w 1258"/>
              <a:gd name="T29" fmla="*/ 51 h 1108"/>
              <a:gd name="T30" fmla="*/ 20 w 1258"/>
              <a:gd name="T31" fmla="*/ 4 h 1108"/>
              <a:gd name="T32" fmla="*/ 3 w 1258"/>
              <a:gd name="T33" fmla="*/ 6 h 1108"/>
              <a:gd name="T34" fmla="*/ 4 w 1258"/>
              <a:gd name="T35" fmla="*/ 23 h 1108"/>
              <a:gd name="T36" fmla="*/ 60 w 1258"/>
              <a:gd name="T37" fmla="*/ 69 h 1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58"/>
              <a:gd name="T58" fmla="*/ 0 h 1108"/>
              <a:gd name="T59" fmla="*/ 1258 w 1258"/>
              <a:gd name="T60" fmla="*/ 1108 h 11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58" h="1108">
                <a:moveTo>
                  <a:pt x="498" y="572"/>
                </a:moveTo>
                <a:cubicBezTo>
                  <a:pt x="178" y="953"/>
                  <a:pt x="178" y="953"/>
                  <a:pt x="178" y="953"/>
                </a:cubicBezTo>
                <a:cubicBezTo>
                  <a:pt x="142" y="989"/>
                  <a:pt x="142" y="1049"/>
                  <a:pt x="190" y="1084"/>
                </a:cubicBezTo>
                <a:cubicBezTo>
                  <a:pt x="202" y="1096"/>
                  <a:pt x="225" y="1108"/>
                  <a:pt x="249" y="1108"/>
                </a:cubicBezTo>
                <a:cubicBezTo>
                  <a:pt x="273" y="1108"/>
                  <a:pt x="297" y="1096"/>
                  <a:pt x="320" y="1072"/>
                </a:cubicBezTo>
                <a:cubicBezTo>
                  <a:pt x="641" y="691"/>
                  <a:pt x="641" y="691"/>
                  <a:pt x="641" y="691"/>
                </a:cubicBezTo>
                <a:cubicBezTo>
                  <a:pt x="1092" y="1072"/>
                  <a:pt x="1092" y="1072"/>
                  <a:pt x="1092" y="1072"/>
                </a:cubicBezTo>
                <a:cubicBezTo>
                  <a:pt x="1116" y="1084"/>
                  <a:pt x="1139" y="1096"/>
                  <a:pt x="1151" y="1096"/>
                </a:cubicBezTo>
                <a:cubicBezTo>
                  <a:pt x="1187" y="1096"/>
                  <a:pt x="1211" y="1084"/>
                  <a:pt x="1234" y="1060"/>
                </a:cubicBezTo>
                <a:cubicBezTo>
                  <a:pt x="1258" y="1025"/>
                  <a:pt x="1258" y="965"/>
                  <a:pt x="1223" y="929"/>
                </a:cubicBezTo>
                <a:cubicBezTo>
                  <a:pt x="760" y="548"/>
                  <a:pt x="760" y="548"/>
                  <a:pt x="760" y="548"/>
                </a:cubicBezTo>
                <a:cubicBezTo>
                  <a:pt x="1080" y="167"/>
                  <a:pt x="1080" y="167"/>
                  <a:pt x="1080" y="167"/>
                </a:cubicBezTo>
                <a:cubicBezTo>
                  <a:pt x="1116" y="119"/>
                  <a:pt x="1116" y="59"/>
                  <a:pt x="1068" y="24"/>
                </a:cubicBezTo>
                <a:cubicBezTo>
                  <a:pt x="1033" y="0"/>
                  <a:pt x="973" y="0"/>
                  <a:pt x="938" y="36"/>
                </a:cubicBezTo>
                <a:cubicBezTo>
                  <a:pt x="617" y="429"/>
                  <a:pt x="617" y="429"/>
                  <a:pt x="617" y="429"/>
                </a:cubicBezTo>
                <a:cubicBezTo>
                  <a:pt x="166" y="36"/>
                  <a:pt x="166" y="36"/>
                  <a:pt x="166" y="36"/>
                </a:cubicBezTo>
                <a:cubicBezTo>
                  <a:pt x="119" y="12"/>
                  <a:pt x="59" y="12"/>
                  <a:pt x="24" y="47"/>
                </a:cubicBezTo>
                <a:cubicBezTo>
                  <a:pt x="0" y="95"/>
                  <a:pt x="0" y="155"/>
                  <a:pt x="35" y="190"/>
                </a:cubicBezTo>
                <a:lnTo>
                  <a:pt x="498" y="572"/>
                </a:lnTo>
                <a:close/>
              </a:path>
            </a:pathLst>
          </a:custGeom>
          <a:solidFill>
            <a:srgbClr val="FF0000"/>
          </a:solidFill>
          <a:ln w="6350">
            <a:solidFill>
              <a:schemeClr val="tx1"/>
            </a:solidFill>
            <a:round/>
            <a:headEnd/>
            <a:tailEnd/>
          </a:ln>
        </p:spPr>
        <p:txBody>
          <a:bodyPr/>
          <a:lstStyle/>
          <a:p>
            <a:endParaRPr lang="en-US"/>
          </a:p>
        </p:txBody>
      </p:sp>
      <p:pic>
        <p:nvPicPr>
          <p:cNvPr id="35" name="Picture 2" descr="Znalezione obrazy dla zapytania czasz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482" y="2647211"/>
            <a:ext cx="799451" cy="768405"/>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15"/>
          <p:cNvSpPr>
            <a:spLocks noChangeAspect="1"/>
          </p:cNvSpPr>
          <p:nvPr/>
        </p:nvSpPr>
        <p:spPr bwMode="auto">
          <a:xfrm>
            <a:off x="6432569" y="4144680"/>
            <a:ext cx="725783" cy="886350"/>
          </a:xfrm>
          <a:custGeom>
            <a:avLst/>
            <a:gdLst/>
            <a:ahLst/>
            <a:cxnLst>
              <a:cxn ang="0">
                <a:pos x="300" y="199"/>
              </a:cxn>
              <a:cxn ang="0">
                <a:pos x="350" y="58"/>
              </a:cxn>
              <a:cxn ang="0">
                <a:pos x="180" y="28"/>
              </a:cxn>
              <a:cxn ang="0">
                <a:pos x="175" y="477"/>
              </a:cxn>
              <a:cxn ang="0">
                <a:pos x="254" y="316"/>
              </a:cxn>
            </a:cxnLst>
            <a:rect l="0" t="0" r="r" b="b"/>
            <a:pathLst>
              <a:path w="406" h="495">
                <a:moveTo>
                  <a:pt x="300" y="199"/>
                </a:moveTo>
                <a:cubicBezTo>
                  <a:pt x="342" y="218"/>
                  <a:pt x="406" y="116"/>
                  <a:pt x="350" y="58"/>
                </a:cubicBezTo>
                <a:cubicBezTo>
                  <a:pt x="294" y="1"/>
                  <a:pt x="226" y="0"/>
                  <a:pt x="180" y="28"/>
                </a:cubicBezTo>
                <a:cubicBezTo>
                  <a:pt x="11" y="131"/>
                  <a:pt x="0" y="446"/>
                  <a:pt x="175" y="477"/>
                </a:cubicBezTo>
                <a:cubicBezTo>
                  <a:pt x="279" y="495"/>
                  <a:pt x="343" y="345"/>
                  <a:pt x="254" y="316"/>
                </a:cubicBezTo>
              </a:path>
            </a:pathLst>
          </a:custGeom>
          <a:noFill/>
          <a:ln w="57150" cap="rnd">
            <a:solidFill>
              <a:srgbClr val="FF0000"/>
            </a:solidFill>
            <a:prstDash val="solid"/>
            <a:miter lim="800000"/>
            <a:headEnd/>
            <a:tailEnd/>
          </a:ln>
        </p:spPr>
        <p:txBody>
          <a:bodyPr/>
          <a:lstStyle/>
          <a:p>
            <a:endParaRPr lang="en-US"/>
          </a:p>
        </p:txBody>
      </p:sp>
      <p:sp>
        <p:nvSpPr>
          <p:cNvPr id="24" name="Slide Number Placeholder 23"/>
          <p:cNvSpPr>
            <a:spLocks noGrp="1"/>
          </p:cNvSpPr>
          <p:nvPr>
            <p:ph type="sldNum" sz="quarter" idx="12"/>
          </p:nvPr>
        </p:nvSpPr>
        <p:spPr/>
        <p:txBody>
          <a:bodyPr/>
          <a:lstStyle/>
          <a:p>
            <a:fld id="{28A9F5CF-8439-4EA8-BB16-A2FBA1A87F1A}" type="slidenum">
              <a:rPr lang="en-US" smtClean="0"/>
              <a:pPr/>
              <a:t>57</a:t>
            </a:fld>
            <a:endParaRPr lang="en-US"/>
          </a:p>
        </p:txBody>
      </p:sp>
    </p:spTree>
    <p:custDataLst>
      <p:tags r:id="rId1"/>
    </p:custDataLst>
    <p:extLst>
      <p:ext uri="{BB962C8B-B14F-4D97-AF65-F5344CB8AC3E}">
        <p14:creationId xmlns:p14="http://schemas.microsoft.com/office/powerpoint/2010/main" val="39448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989" y="1404764"/>
            <a:ext cx="11331146" cy="3477875"/>
          </a:xfrm>
          <a:prstGeom prst="rect">
            <a:avLst/>
          </a:prstGeom>
        </p:spPr>
        <p:txBody>
          <a:bodyPr wrap="square">
            <a:spAutoFit/>
          </a:bodyPr>
          <a:lstStyle/>
          <a:p>
            <a:endParaRPr lang="en-US" sz="2800" i="1" dirty="0"/>
          </a:p>
          <a:p>
            <a:pPr algn="ctr"/>
            <a:r>
              <a:rPr lang="en-US" sz="3200" i="1" dirty="0" smtClean="0"/>
              <a:t>The </a:t>
            </a:r>
            <a:r>
              <a:rPr lang="en-US" sz="3200" i="1" dirty="0"/>
              <a:t>presence of the alleles is </a:t>
            </a:r>
            <a:r>
              <a:rPr lang="en-US" sz="3200" i="1" dirty="0">
                <a:solidFill>
                  <a:srgbClr val="FF0000"/>
                </a:solidFill>
              </a:rPr>
              <a:t>not enough </a:t>
            </a:r>
            <a:r>
              <a:rPr lang="en-US" sz="3200" i="1" dirty="0"/>
              <a:t>to have the phenotype </a:t>
            </a:r>
            <a:endParaRPr lang="en-US" sz="3200" i="1" dirty="0" smtClean="0"/>
          </a:p>
          <a:p>
            <a:pPr algn="ctr"/>
            <a:r>
              <a:rPr lang="en-US" sz="3200" i="1" dirty="0" smtClean="0"/>
              <a:t>These are risk alleles rather than a single-gene disorders and </a:t>
            </a:r>
            <a:r>
              <a:rPr lang="en-US" sz="3200" i="1" dirty="0"/>
              <a:t>additional </a:t>
            </a:r>
            <a:endParaRPr lang="en-US" sz="3200" i="1" dirty="0" smtClean="0"/>
          </a:p>
          <a:p>
            <a:pPr algn="ctr"/>
            <a:r>
              <a:rPr lang="en-US" sz="3200" i="1" dirty="0" smtClean="0"/>
              <a:t>“</a:t>
            </a:r>
            <a:r>
              <a:rPr lang="en-US" sz="3200" i="1" dirty="0"/>
              <a:t>hits” are necessary, which may be </a:t>
            </a:r>
            <a:r>
              <a:rPr lang="en-US" sz="3200" i="1" dirty="0" smtClean="0"/>
              <a:t>genetic</a:t>
            </a:r>
            <a:r>
              <a:rPr lang="en-US" sz="3200" i="1" dirty="0"/>
              <a:t>, environmental, or </a:t>
            </a:r>
            <a:r>
              <a:rPr lang="en-US" sz="3200" i="1" dirty="0" smtClean="0"/>
              <a:t>both</a:t>
            </a:r>
          </a:p>
          <a:p>
            <a:pPr algn="ctr"/>
            <a:endParaRPr lang="en-US" sz="3200" i="1" dirty="0"/>
          </a:p>
          <a:p>
            <a:pPr algn="ctr"/>
            <a:r>
              <a:rPr lang="en-US" sz="3200" i="1" dirty="0" smtClean="0"/>
              <a:t>Development of preventive </a:t>
            </a:r>
            <a:r>
              <a:rPr lang="en-US" sz="3200" i="1" smtClean="0"/>
              <a:t>measures for </a:t>
            </a:r>
            <a:r>
              <a:rPr lang="en-US" sz="3200" i="1" dirty="0" smtClean="0"/>
              <a:t>those at risk</a:t>
            </a:r>
            <a:endParaRPr lang="en-US" sz="3200" i="1" dirty="0"/>
          </a:p>
        </p:txBody>
      </p:sp>
      <p:grpSp>
        <p:nvGrpSpPr>
          <p:cNvPr id="4" name="Group 3"/>
          <p:cNvGrpSpPr>
            <a:grpSpLocks/>
          </p:cNvGrpSpPr>
          <p:nvPr/>
        </p:nvGrpSpPr>
        <p:grpSpPr>
          <a:xfrm>
            <a:off x="10319888" y="4919246"/>
            <a:ext cx="1920240" cy="1920240"/>
            <a:chOff x="10098503" y="4523874"/>
            <a:chExt cx="2164937" cy="2357045"/>
          </a:xfrm>
        </p:grpSpPr>
        <p:sp>
          <p:nvSpPr>
            <p:cNvPr id="5" name="Right Triangle 4"/>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6" name="Straight Connector 5"/>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8" name="Slide Number Placeholder 7"/>
          <p:cNvSpPr>
            <a:spLocks noGrp="1"/>
          </p:cNvSpPr>
          <p:nvPr>
            <p:ph type="sldNum" sz="quarter" idx="12"/>
          </p:nvPr>
        </p:nvSpPr>
        <p:spPr/>
        <p:txBody>
          <a:bodyPr/>
          <a:lstStyle/>
          <a:p>
            <a:fld id="{28A9F5CF-8439-4EA8-BB16-A2FBA1A87F1A}" type="slidenum">
              <a:rPr lang="en-US" smtClean="0"/>
              <a:pPr/>
              <a:t>58</a:t>
            </a:fld>
            <a:endParaRPr lang="en-US"/>
          </a:p>
        </p:txBody>
      </p:sp>
    </p:spTree>
    <p:custDataLst>
      <p:tags r:id="rId1"/>
    </p:custDataLst>
    <p:extLst>
      <p:ext uri="{BB962C8B-B14F-4D97-AF65-F5344CB8AC3E}">
        <p14:creationId xmlns:p14="http://schemas.microsoft.com/office/powerpoint/2010/main" val="42633626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3693" y="371897"/>
            <a:ext cx="10631273" cy="6124754"/>
          </a:xfrm>
          <a:prstGeom prst="rect">
            <a:avLst/>
          </a:prstGeom>
        </p:spPr>
        <p:txBody>
          <a:bodyPr wrap="square">
            <a:spAutoFit/>
          </a:bodyPr>
          <a:lstStyle/>
          <a:p>
            <a:r>
              <a:rPr lang="en-US" sz="2800" dirty="0" smtClean="0">
                <a:solidFill>
                  <a:srgbClr val="000000"/>
                </a:solidFill>
              </a:rPr>
              <a:t>Lessons learned:</a:t>
            </a:r>
          </a:p>
          <a:p>
            <a:pPr marL="457200" indent="-457200">
              <a:buFont typeface="Arial" panose="020B0604020202020204" pitchFamily="34" charset="0"/>
              <a:buChar char="•"/>
            </a:pPr>
            <a:r>
              <a:rPr lang="en-US" sz="2800" dirty="0" smtClean="0">
                <a:solidFill>
                  <a:srgbClr val="000000"/>
                </a:solidFill>
              </a:rPr>
              <a:t>genetic </a:t>
            </a:r>
            <a:r>
              <a:rPr lang="en-US" sz="2800" dirty="0">
                <a:solidFill>
                  <a:srgbClr val="000000"/>
                </a:solidFill>
              </a:rPr>
              <a:t>differences substantially influence an individual’s lifetime risk for kidney </a:t>
            </a:r>
            <a:r>
              <a:rPr lang="en-US" sz="2800" dirty="0" smtClean="0">
                <a:solidFill>
                  <a:srgbClr val="000000"/>
                </a:solidFill>
              </a:rPr>
              <a:t>disease </a:t>
            </a:r>
            <a:endParaRPr lang="en-US" sz="2800" dirty="0">
              <a:solidFill>
                <a:srgbClr val="000000"/>
              </a:solidFill>
            </a:endParaRPr>
          </a:p>
          <a:p>
            <a:pPr marL="457200" indent="-457200">
              <a:buFont typeface="Arial" panose="020B0604020202020204" pitchFamily="34" charset="0"/>
              <a:buChar char="•"/>
            </a:pPr>
            <a:r>
              <a:rPr lang="en-US" sz="2800" dirty="0" smtClean="0">
                <a:solidFill>
                  <a:srgbClr val="000000"/>
                </a:solidFill>
              </a:rPr>
              <a:t>evolution </a:t>
            </a:r>
            <a:r>
              <a:rPr lang="en-US" sz="2800" dirty="0">
                <a:solidFill>
                  <a:srgbClr val="000000"/>
                </a:solidFill>
              </a:rPr>
              <a:t>of genes related to host defense against pathogens may limit </a:t>
            </a:r>
            <a:r>
              <a:rPr lang="en-US" sz="2800" dirty="0">
                <a:solidFill>
                  <a:srgbClr val="FF0000"/>
                </a:solidFill>
              </a:rPr>
              <a:t>kidney </a:t>
            </a:r>
            <a:r>
              <a:rPr lang="en-US" sz="2800" dirty="0" smtClean="0">
                <a:solidFill>
                  <a:srgbClr val="FF0000"/>
                </a:solidFill>
              </a:rPr>
              <a:t>longevity </a:t>
            </a:r>
            <a:endParaRPr lang="en-US" sz="2800" dirty="0">
              <a:solidFill>
                <a:srgbClr val="000000"/>
              </a:solidFill>
            </a:endParaRPr>
          </a:p>
          <a:p>
            <a:pPr marL="457200" indent="-457200">
              <a:buFont typeface="Arial" panose="020B0604020202020204" pitchFamily="34" charset="0"/>
              <a:buChar char="•"/>
            </a:pPr>
            <a:r>
              <a:rPr lang="en-US" sz="2800" dirty="0" smtClean="0">
                <a:solidFill>
                  <a:srgbClr val="000000"/>
                </a:solidFill>
              </a:rPr>
              <a:t>expanding </a:t>
            </a:r>
            <a:r>
              <a:rPr lang="en-US" sz="2800" dirty="0">
                <a:solidFill>
                  <a:srgbClr val="000000"/>
                </a:solidFill>
              </a:rPr>
              <a:t>our understanding of renal development </a:t>
            </a:r>
            <a:r>
              <a:rPr lang="en-US" sz="2800">
                <a:solidFill>
                  <a:srgbClr val="000000"/>
                </a:solidFill>
              </a:rPr>
              <a:t>and </a:t>
            </a:r>
            <a:r>
              <a:rPr lang="en-US" sz="2800" smtClean="0">
                <a:solidFill>
                  <a:srgbClr val="000000"/>
                </a:solidFill>
              </a:rPr>
              <a:t>function</a:t>
            </a:r>
          </a:p>
          <a:p>
            <a:pPr marL="457200" indent="-457200">
              <a:buFont typeface="Arial" panose="020B0604020202020204" pitchFamily="34" charset="0"/>
              <a:buChar char="•"/>
            </a:pPr>
            <a:r>
              <a:rPr lang="en-US" sz="2800" smtClean="0">
                <a:solidFill>
                  <a:srgbClr val="000000"/>
                </a:solidFill>
              </a:rPr>
              <a:t>the </a:t>
            </a:r>
            <a:r>
              <a:rPr lang="en-US" sz="2800" dirty="0">
                <a:solidFill>
                  <a:srgbClr val="000000"/>
                </a:solidFill>
              </a:rPr>
              <a:t>design of novel therapeutics for kidney </a:t>
            </a:r>
            <a:r>
              <a:rPr lang="en-US" sz="2800" dirty="0" smtClean="0">
                <a:solidFill>
                  <a:srgbClr val="000000"/>
                </a:solidFill>
              </a:rPr>
              <a:t>disease as well as preventive measures for those at risk</a:t>
            </a:r>
          </a:p>
          <a:p>
            <a:endParaRPr lang="en-US" sz="2800" dirty="0">
              <a:solidFill>
                <a:srgbClr val="000000"/>
              </a:solidFill>
            </a:endParaRPr>
          </a:p>
          <a:p>
            <a:r>
              <a:rPr lang="en-US" sz="2800" i="1" dirty="0">
                <a:solidFill>
                  <a:srgbClr val="000000"/>
                </a:solidFill>
                <a:latin typeface="Calibri" panose="020F0502020204030204" pitchFamily="34" charset="0"/>
                <a:cs typeface="Calibri" panose="020F0502020204030204" pitchFamily="34" charset="0"/>
              </a:rPr>
              <a:t>The variants have proven to be useful for genetic screening in African Americans and in the selection of kidney </a:t>
            </a:r>
            <a:r>
              <a:rPr lang="en-US" sz="2800" i="1" dirty="0" smtClean="0">
                <a:solidFill>
                  <a:srgbClr val="000000"/>
                </a:solidFill>
                <a:latin typeface="Calibri" panose="020F0502020204030204" pitchFamily="34" charset="0"/>
                <a:cs typeface="Calibri" panose="020F0502020204030204" pitchFamily="34" charset="0"/>
              </a:rPr>
              <a:t>donors</a:t>
            </a:r>
          </a:p>
          <a:p>
            <a:endParaRPr lang="en-US" sz="2800" i="1" dirty="0">
              <a:solidFill>
                <a:srgbClr val="000000"/>
              </a:solidFill>
              <a:latin typeface="Calibri" panose="020F0502020204030204" pitchFamily="34" charset="0"/>
              <a:cs typeface="Calibri" panose="020F0502020204030204" pitchFamily="34" charset="0"/>
            </a:endParaRPr>
          </a:p>
          <a:p>
            <a:r>
              <a:rPr lang="en-US" sz="2800" i="1" dirty="0" smtClean="0">
                <a:solidFill>
                  <a:srgbClr val="000000"/>
                </a:solidFill>
                <a:latin typeface="Calibri" panose="020F0502020204030204" pitchFamily="34" charset="0"/>
                <a:cs typeface="Calibri" panose="020F0502020204030204" pitchFamily="34" charset="0"/>
              </a:rPr>
              <a:t> </a:t>
            </a:r>
          </a:p>
          <a:p>
            <a:endParaRPr lang="en-US" sz="2800" dirty="0"/>
          </a:p>
        </p:txBody>
      </p:sp>
      <p:grpSp>
        <p:nvGrpSpPr>
          <p:cNvPr id="4" name="Group 3"/>
          <p:cNvGrpSpPr>
            <a:grpSpLocks/>
          </p:cNvGrpSpPr>
          <p:nvPr/>
        </p:nvGrpSpPr>
        <p:grpSpPr>
          <a:xfrm>
            <a:off x="10319888" y="4919246"/>
            <a:ext cx="1920240" cy="1920240"/>
            <a:chOff x="10098503" y="4523874"/>
            <a:chExt cx="2164937" cy="2357045"/>
          </a:xfrm>
        </p:grpSpPr>
        <p:sp>
          <p:nvSpPr>
            <p:cNvPr id="5" name="Right Triangle 4"/>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6" name="Straight Connector 5"/>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8" name="Slide Number Placeholder 7"/>
          <p:cNvSpPr>
            <a:spLocks noGrp="1"/>
          </p:cNvSpPr>
          <p:nvPr>
            <p:ph type="sldNum" sz="quarter" idx="12"/>
          </p:nvPr>
        </p:nvSpPr>
        <p:spPr/>
        <p:txBody>
          <a:bodyPr/>
          <a:lstStyle/>
          <a:p>
            <a:fld id="{28A9F5CF-8439-4EA8-BB16-A2FBA1A87F1A}" type="slidenum">
              <a:rPr lang="en-US" smtClean="0"/>
              <a:pPr/>
              <a:t>59</a:t>
            </a:fld>
            <a:endParaRPr lang="en-US"/>
          </a:p>
        </p:txBody>
      </p:sp>
    </p:spTree>
    <p:custDataLst>
      <p:tags r:id="rId1"/>
    </p:custDataLst>
    <p:extLst>
      <p:ext uri="{BB962C8B-B14F-4D97-AF65-F5344CB8AC3E}">
        <p14:creationId xmlns:p14="http://schemas.microsoft.com/office/powerpoint/2010/main" val="21888839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Kidney </a:t>
            </a:r>
            <a:r>
              <a:rPr lang="en-US" dirty="0" smtClean="0"/>
              <a:t>Disease	s</a:t>
            </a:r>
            <a:endParaRPr lang="en-US" dirty="0"/>
          </a:p>
        </p:txBody>
      </p:sp>
      <p:sp>
        <p:nvSpPr>
          <p:cNvPr id="3" name="Text Placeholder 2"/>
          <p:cNvSpPr>
            <a:spLocks noGrp="1"/>
          </p:cNvSpPr>
          <p:nvPr>
            <p:ph type="body" idx="1"/>
          </p:nvPr>
        </p:nvSpPr>
        <p:spPr/>
        <p:txBody>
          <a:bodyPr>
            <a:normAutofit/>
          </a:bodyPr>
          <a:lstStyle/>
          <a:p>
            <a:r>
              <a:rPr lang="en-US" dirty="0">
                <a:solidFill>
                  <a:schemeClr val="tx2">
                    <a:lumMod val="50000"/>
                  </a:schemeClr>
                </a:solidFill>
              </a:rPr>
              <a:t>in general and glomerular diseases – the </a:t>
            </a:r>
            <a:r>
              <a:rPr lang="en-US" dirty="0" smtClean="0">
                <a:solidFill>
                  <a:schemeClr val="tx2">
                    <a:lumMod val="50000"/>
                  </a:schemeClr>
                </a:solidFill>
              </a:rPr>
              <a:t>context</a:t>
            </a:r>
            <a:endParaRPr lang="en-US" dirty="0">
              <a:solidFill>
                <a:schemeClr val="tx2">
                  <a:lumMod val="50000"/>
                </a:schemeClr>
              </a:solidFill>
            </a:endParaRPr>
          </a:p>
          <a:p>
            <a:endParaRPr lang="en-US" dirty="0">
              <a:solidFill>
                <a:schemeClr val="tx2">
                  <a:lumMod val="50000"/>
                </a:schemeClr>
              </a:solidFill>
            </a:endParaRPr>
          </a:p>
        </p:txBody>
      </p:sp>
      <p:grpSp>
        <p:nvGrpSpPr>
          <p:cNvPr id="5" name="Group 44"/>
          <p:cNvGrpSpPr>
            <a:grpSpLocks noChangeAspect="1"/>
          </p:cNvGrpSpPr>
          <p:nvPr/>
        </p:nvGrpSpPr>
        <p:grpSpPr bwMode="auto">
          <a:xfrm>
            <a:off x="278860" y="219633"/>
            <a:ext cx="4494179" cy="3663064"/>
            <a:chOff x="1728" y="1248"/>
            <a:chExt cx="2303" cy="1839"/>
          </a:xfrm>
        </p:grpSpPr>
        <p:grpSp>
          <p:nvGrpSpPr>
            <p:cNvPr id="6" name="Group 23"/>
            <p:cNvGrpSpPr>
              <a:grpSpLocks noChangeAspect="1"/>
            </p:cNvGrpSpPr>
            <p:nvPr/>
          </p:nvGrpSpPr>
          <p:grpSpPr bwMode="auto">
            <a:xfrm>
              <a:off x="1728" y="1404"/>
              <a:ext cx="1167" cy="1683"/>
              <a:chOff x="1805" y="2214"/>
              <a:chExt cx="547" cy="789"/>
            </a:xfrm>
          </p:grpSpPr>
          <p:sp>
            <p:nvSpPr>
              <p:cNvPr id="16" name="Freeform 15"/>
              <p:cNvSpPr>
                <a:spLocks noChangeAspect="1"/>
              </p:cNvSpPr>
              <p:nvPr/>
            </p:nvSpPr>
            <p:spPr bwMode="auto">
              <a:xfrm>
                <a:off x="1805" y="2214"/>
                <a:ext cx="542" cy="662"/>
              </a:xfrm>
              <a:custGeom>
                <a:avLst/>
                <a:gdLst/>
                <a:ahLst/>
                <a:cxnLst>
                  <a:cxn ang="0">
                    <a:pos x="300" y="199"/>
                  </a:cxn>
                  <a:cxn ang="0">
                    <a:pos x="350" y="58"/>
                  </a:cxn>
                  <a:cxn ang="0">
                    <a:pos x="180" y="28"/>
                  </a:cxn>
                  <a:cxn ang="0">
                    <a:pos x="175" y="477"/>
                  </a:cxn>
                  <a:cxn ang="0">
                    <a:pos x="254" y="316"/>
                  </a:cxn>
                </a:cxnLst>
                <a:rect l="0" t="0" r="r" b="b"/>
                <a:pathLst>
                  <a:path w="406" h="495">
                    <a:moveTo>
                      <a:pt x="300" y="199"/>
                    </a:moveTo>
                    <a:cubicBezTo>
                      <a:pt x="342" y="218"/>
                      <a:pt x="406" y="116"/>
                      <a:pt x="350" y="58"/>
                    </a:cubicBezTo>
                    <a:cubicBezTo>
                      <a:pt x="294" y="1"/>
                      <a:pt x="226" y="0"/>
                      <a:pt x="180" y="28"/>
                    </a:cubicBezTo>
                    <a:cubicBezTo>
                      <a:pt x="11" y="131"/>
                      <a:pt x="0" y="446"/>
                      <a:pt x="175" y="477"/>
                    </a:cubicBezTo>
                    <a:cubicBezTo>
                      <a:pt x="279" y="495"/>
                      <a:pt x="343" y="345"/>
                      <a:pt x="254" y="316"/>
                    </a:cubicBezTo>
                  </a:path>
                </a:pathLst>
              </a:custGeom>
              <a:solidFill>
                <a:srgbClr val="FFF5EE"/>
              </a:solidFill>
              <a:ln w="6350" cap="rnd">
                <a:solidFill>
                  <a:srgbClr val="FF6600"/>
                </a:solidFill>
                <a:prstDash val="solid"/>
                <a:miter lim="800000"/>
                <a:headEnd/>
                <a:tailEnd/>
              </a:ln>
            </p:spPr>
            <p:txBody>
              <a:bodyPr/>
              <a:lstStyle/>
              <a:p>
                <a:endParaRPr lang="en-US"/>
              </a:p>
            </p:txBody>
          </p:sp>
          <p:sp>
            <p:nvSpPr>
              <p:cNvPr id="17" name="Freeform 16"/>
              <p:cNvSpPr>
                <a:spLocks noChangeAspect="1"/>
              </p:cNvSpPr>
              <p:nvPr/>
            </p:nvSpPr>
            <p:spPr bwMode="auto">
              <a:xfrm>
                <a:off x="1983" y="2372"/>
                <a:ext cx="369" cy="631"/>
              </a:xfrm>
              <a:custGeom>
                <a:avLst/>
                <a:gdLst/>
                <a:ahLst/>
                <a:cxnLst>
                  <a:cxn ang="0">
                    <a:pos x="121" y="198"/>
                  </a:cxn>
                  <a:cxn ang="0">
                    <a:pos x="201" y="472"/>
                  </a:cxn>
                  <a:cxn ang="0">
                    <a:pos x="222" y="470"/>
                  </a:cxn>
                  <a:cxn ang="0">
                    <a:pos x="167" y="81"/>
                  </a:cxn>
                  <a:cxn ang="0">
                    <a:pos x="164" y="77"/>
                  </a:cxn>
                  <a:cxn ang="0">
                    <a:pos x="164" y="6"/>
                  </a:cxn>
                  <a:cxn ang="0">
                    <a:pos x="121" y="0"/>
                  </a:cxn>
                  <a:cxn ang="0">
                    <a:pos x="94" y="8"/>
                  </a:cxn>
                  <a:cxn ang="0">
                    <a:pos x="68" y="26"/>
                  </a:cxn>
                  <a:cxn ang="0">
                    <a:pos x="50" y="43"/>
                  </a:cxn>
                  <a:cxn ang="0">
                    <a:pos x="24" y="71"/>
                  </a:cxn>
                  <a:cxn ang="0">
                    <a:pos x="16" y="124"/>
                  </a:cxn>
                  <a:cxn ang="0">
                    <a:pos x="11" y="152"/>
                  </a:cxn>
                  <a:cxn ang="0">
                    <a:pos x="0" y="206"/>
                  </a:cxn>
                  <a:cxn ang="0">
                    <a:pos x="22" y="233"/>
                  </a:cxn>
                  <a:cxn ang="0">
                    <a:pos x="58" y="240"/>
                  </a:cxn>
                  <a:cxn ang="0">
                    <a:pos x="89" y="246"/>
                  </a:cxn>
                  <a:cxn ang="0">
                    <a:pos x="116" y="201"/>
                  </a:cxn>
                  <a:cxn ang="0">
                    <a:pos x="121" y="198"/>
                  </a:cxn>
                </a:cxnLst>
                <a:rect l="0" t="0" r="r" b="b"/>
                <a:pathLst>
                  <a:path w="277" h="472">
                    <a:moveTo>
                      <a:pt x="121" y="198"/>
                    </a:moveTo>
                    <a:cubicBezTo>
                      <a:pt x="235" y="154"/>
                      <a:pt x="174" y="422"/>
                      <a:pt x="201" y="472"/>
                    </a:cubicBezTo>
                    <a:cubicBezTo>
                      <a:pt x="210" y="470"/>
                      <a:pt x="206" y="472"/>
                      <a:pt x="222" y="470"/>
                    </a:cubicBezTo>
                    <a:cubicBezTo>
                      <a:pt x="184" y="423"/>
                      <a:pt x="277" y="157"/>
                      <a:pt x="167" y="81"/>
                    </a:cubicBezTo>
                    <a:cubicBezTo>
                      <a:pt x="164" y="77"/>
                      <a:pt x="164" y="77"/>
                      <a:pt x="164" y="77"/>
                    </a:cubicBezTo>
                    <a:cubicBezTo>
                      <a:pt x="151" y="53"/>
                      <a:pt x="151" y="31"/>
                      <a:pt x="164" y="6"/>
                    </a:cubicBezTo>
                    <a:cubicBezTo>
                      <a:pt x="149" y="29"/>
                      <a:pt x="137" y="31"/>
                      <a:pt x="121" y="0"/>
                    </a:cubicBezTo>
                    <a:cubicBezTo>
                      <a:pt x="132" y="69"/>
                      <a:pt x="120" y="57"/>
                      <a:pt x="94" y="8"/>
                    </a:cubicBezTo>
                    <a:cubicBezTo>
                      <a:pt x="96" y="34"/>
                      <a:pt x="81" y="37"/>
                      <a:pt x="68" y="26"/>
                    </a:cubicBezTo>
                    <a:cubicBezTo>
                      <a:pt x="90" y="53"/>
                      <a:pt x="104" y="92"/>
                      <a:pt x="50" y="43"/>
                    </a:cubicBezTo>
                    <a:cubicBezTo>
                      <a:pt x="54" y="56"/>
                      <a:pt x="47" y="74"/>
                      <a:pt x="24" y="71"/>
                    </a:cubicBezTo>
                    <a:cubicBezTo>
                      <a:pt x="100" y="105"/>
                      <a:pt x="87" y="131"/>
                      <a:pt x="16" y="124"/>
                    </a:cubicBezTo>
                    <a:cubicBezTo>
                      <a:pt x="30" y="139"/>
                      <a:pt x="23" y="148"/>
                      <a:pt x="11" y="152"/>
                    </a:cubicBezTo>
                    <a:cubicBezTo>
                      <a:pt x="25" y="157"/>
                      <a:pt x="88" y="174"/>
                      <a:pt x="0" y="206"/>
                    </a:cubicBezTo>
                    <a:cubicBezTo>
                      <a:pt x="17" y="203"/>
                      <a:pt x="33" y="215"/>
                      <a:pt x="22" y="233"/>
                    </a:cubicBezTo>
                    <a:cubicBezTo>
                      <a:pt x="53" y="201"/>
                      <a:pt x="87" y="199"/>
                      <a:pt x="58" y="240"/>
                    </a:cubicBezTo>
                    <a:cubicBezTo>
                      <a:pt x="64" y="234"/>
                      <a:pt x="83" y="224"/>
                      <a:pt x="89" y="246"/>
                    </a:cubicBezTo>
                    <a:cubicBezTo>
                      <a:pt x="98" y="216"/>
                      <a:pt x="110" y="204"/>
                      <a:pt x="116" y="201"/>
                    </a:cubicBezTo>
                    <a:lnTo>
                      <a:pt x="121" y="198"/>
                    </a:lnTo>
                    <a:close/>
                  </a:path>
                </a:pathLst>
              </a:custGeom>
              <a:solidFill>
                <a:srgbClr val="EAEAEA"/>
              </a:solidFill>
              <a:ln w="6350" cap="rnd">
                <a:solidFill>
                  <a:srgbClr val="FF6600"/>
                </a:solidFill>
                <a:prstDash val="solid"/>
                <a:miter lim="800000"/>
                <a:headEnd/>
                <a:tailEnd/>
              </a:ln>
            </p:spPr>
            <p:txBody>
              <a:bodyPr/>
              <a:lstStyle/>
              <a:p>
                <a:endParaRPr lang="en-US"/>
              </a:p>
            </p:txBody>
          </p:sp>
          <p:sp>
            <p:nvSpPr>
              <p:cNvPr id="18" name="Freeform 17"/>
              <p:cNvSpPr>
                <a:spLocks noChangeAspect="1"/>
              </p:cNvSpPr>
              <p:nvPr/>
            </p:nvSpPr>
            <p:spPr bwMode="auto">
              <a:xfrm>
                <a:off x="2108" y="2297"/>
                <a:ext cx="148" cy="83"/>
              </a:xfrm>
              <a:custGeom>
                <a:avLst/>
                <a:gdLst/>
                <a:ahLst/>
                <a:cxnLst>
                  <a:cxn ang="0">
                    <a:pos x="27" y="56"/>
                  </a:cxn>
                  <a:cxn ang="0">
                    <a:pos x="51" y="2"/>
                  </a:cxn>
                  <a:cxn ang="0">
                    <a:pos x="70" y="62"/>
                  </a:cxn>
                </a:cxnLst>
                <a:rect l="0" t="0" r="r" b="b"/>
                <a:pathLst>
                  <a:path w="111" h="62">
                    <a:moveTo>
                      <a:pt x="27" y="56"/>
                    </a:moveTo>
                    <a:cubicBezTo>
                      <a:pt x="21" y="40"/>
                      <a:pt x="0" y="0"/>
                      <a:pt x="51" y="2"/>
                    </a:cubicBezTo>
                    <a:cubicBezTo>
                      <a:pt x="111" y="4"/>
                      <a:pt x="75" y="55"/>
                      <a:pt x="70" y="62"/>
                    </a:cubicBezTo>
                  </a:path>
                </a:pathLst>
              </a:custGeom>
              <a:noFill/>
              <a:ln w="6350" cap="rnd">
                <a:solidFill>
                  <a:srgbClr val="FF6600"/>
                </a:solidFill>
                <a:prstDash val="sysDot"/>
                <a:miter lim="800000"/>
                <a:headEnd/>
                <a:tailEnd/>
              </a:ln>
            </p:spPr>
            <p:txBody>
              <a:bodyPr/>
              <a:lstStyle/>
              <a:p>
                <a:endParaRPr lang="en-US"/>
              </a:p>
            </p:txBody>
          </p:sp>
          <p:sp>
            <p:nvSpPr>
              <p:cNvPr id="19" name="Freeform 18"/>
              <p:cNvSpPr>
                <a:spLocks noChangeAspect="1"/>
              </p:cNvSpPr>
              <p:nvPr/>
            </p:nvSpPr>
            <p:spPr bwMode="auto">
              <a:xfrm>
                <a:off x="1993" y="2280"/>
                <a:ext cx="116" cy="127"/>
              </a:xfrm>
              <a:custGeom>
                <a:avLst/>
                <a:gdLst/>
                <a:ahLst/>
                <a:cxnLst>
                  <a:cxn ang="0">
                    <a:pos x="60" y="95"/>
                  </a:cxn>
                  <a:cxn ang="0">
                    <a:pos x="40" y="38"/>
                  </a:cxn>
                  <a:cxn ang="0">
                    <a:pos x="86" y="77"/>
                  </a:cxn>
                </a:cxnLst>
                <a:rect l="0" t="0" r="r" b="b"/>
                <a:pathLst>
                  <a:path w="87" h="95">
                    <a:moveTo>
                      <a:pt x="60" y="95"/>
                    </a:moveTo>
                    <a:cubicBezTo>
                      <a:pt x="45" y="87"/>
                      <a:pt x="0" y="70"/>
                      <a:pt x="40" y="38"/>
                    </a:cubicBezTo>
                    <a:cubicBezTo>
                      <a:pt x="87" y="0"/>
                      <a:pt x="85" y="68"/>
                      <a:pt x="86" y="77"/>
                    </a:cubicBezTo>
                  </a:path>
                </a:pathLst>
              </a:custGeom>
              <a:noFill/>
              <a:ln w="6350" cap="rnd">
                <a:solidFill>
                  <a:srgbClr val="FF6600"/>
                </a:solidFill>
                <a:prstDash val="sysDot"/>
                <a:miter lim="800000"/>
                <a:headEnd/>
                <a:tailEnd/>
              </a:ln>
            </p:spPr>
            <p:txBody>
              <a:bodyPr/>
              <a:lstStyle/>
              <a:p>
                <a:endParaRPr lang="en-US"/>
              </a:p>
            </p:txBody>
          </p:sp>
          <p:sp>
            <p:nvSpPr>
              <p:cNvPr id="20" name="Freeform 19"/>
              <p:cNvSpPr>
                <a:spLocks noChangeAspect="1"/>
              </p:cNvSpPr>
              <p:nvPr/>
            </p:nvSpPr>
            <p:spPr bwMode="auto">
              <a:xfrm>
                <a:off x="1932" y="2335"/>
                <a:ext cx="116" cy="132"/>
              </a:xfrm>
              <a:custGeom>
                <a:avLst/>
                <a:gdLst/>
                <a:ahLst/>
                <a:cxnLst>
                  <a:cxn ang="0">
                    <a:pos x="62" y="99"/>
                  </a:cxn>
                  <a:cxn ang="0">
                    <a:pos x="28" y="50"/>
                  </a:cxn>
                  <a:cxn ang="0">
                    <a:pos x="87" y="69"/>
                  </a:cxn>
                </a:cxnLst>
                <a:rect l="0" t="0" r="r" b="b"/>
                <a:pathLst>
                  <a:path w="87" h="99">
                    <a:moveTo>
                      <a:pt x="62" y="99"/>
                    </a:moveTo>
                    <a:cubicBezTo>
                      <a:pt x="44" y="96"/>
                      <a:pt x="0" y="93"/>
                      <a:pt x="28" y="50"/>
                    </a:cubicBezTo>
                    <a:cubicBezTo>
                      <a:pt x="61" y="0"/>
                      <a:pt x="84" y="61"/>
                      <a:pt x="87" y="69"/>
                    </a:cubicBezTo>
                  </a:path>
                </a:pathLst>
              </a:custGeom>
              <a:noFill/>
              <a:ln w="6350" cap="rnd">
                <a:solidFill>
                  <a:srgbClr val="FF6600"/>
                </a:solidFill>
                <a:prstDash val="sysDot"/>
                <a:miter lim="800000"/>
                <a:headEnd/>
                <a:tailEnd/>
              </a:ln>
            </p:spPr>
            <p:txBody>
              <a:bodyPr/>
              <a:lstStyle/>
              <a:p>
                <a:endParaRPr lang="en-US"/>
              </a:p>
            </p:txBody>
          </p:sp>
          <p:sp>
            <p:nvSpPr>
              <p:cNvPr id="21" name="Freeform 20"/>
              <p:cNvSpPr>
                <a:spLocks noChangeAspect="1"/>
              </p:cNvSpPr>
              <p:nvPr/>
            </p:nvSpPr>
            <p:spPr bwMode="auto">
              <a:xfrm>
                <a:off x="1903" y="2468"/>
                <a:ext cx="101" cy="149"/>
              </a:xfrm>
              <a:custGeom>
                <a:avLst/>
                <a:gdLst/>
                <a:ahLst/>
                <a:cxnLst>
                  <a:cxn ang="0">
                    <a:pos x="69" y="81"/>
                  </a:cxn>
                  <a:cxn ang="0">
                    <a:pos x="3" y="60"/>
                  </a:cxn>
                  <a:cxn ang="0">
                    <a:pos x="76" y="52"/>
                  </a:cxn>
                </a:cxnLst>
                <a:rect l="0" t="0" r="r" b="b"/>
                <a:pathLst>
                  <a:path w="76" h="111">
                    <a:moveTo>
                      <a:pt x="69" y="81"/>
                    </a:moveTo>
                    <a:cubicBezTo>
                      <a:pt x="49" y="87"/>
                      <a:pt x="0" y="111"/>
                      <a:pt x="3" y="60"/>
                    </a:cubicBezTo>
                    <a:cubicBezTo>
                      <a:pt x="8" y="0"/>
                      <a:pt x="68" y="46"/>
                      <a:pt x="76" y="52"/>
                    </a:cubicBezTo>
                  </a:path>
                </a:pathLst>
              </a:custGeom>
              <a:noFill/>
              <a:ln w="6350" cap="rnd">
                <a:solidFill>
                  <a:srgbClr val="FF6600"/>
                </a:solidFill>
                <a:prstDash val="sysDot"/>
                <a:miter lim="800000"/>
                <a:headEnd/>
                <a:tailEnd/>
              </a:ln>
            </p:spPr>
            <p:txBody>
              <a:bodyPr/>
              <a:lstStyle/>
              <a:p>
                <a:endParaRPr lang="en-US"/>
              </a:p>
            </p:txBody>
          </p:sp>
          <p:sp>
            <p:nvSpPr>
              <p:cNvPr id="22" name="Freeform 21"/>
              <p:cNvSpPr>
                <a:spLocks noChangeAspect="1"/>
              </p:cNvSpPr>
              <p:nvPr/>
            </p:nvSpPr>
            <p:spPr bwMode="auto">
              <a:xfrm>
                <a:off x="1881" y="2647"/>
                <a:ext cx="131" cy="118"/>
              </a:xfrm>
              <a:custGeom>
                <a:avLst/>
                <a:gdLst/>
                <a:ahLst/>
                <a:cxnLst>
                  <a:cxn ang="0">
                    <a:pos x="98" y="27"/>
                  </a:cxn>
                  <a:cxn ang="0">
                    <a:pos x="37" y="48"/>
                  </a:cxn>
                  <a:cxn ang="0">
                    <a:pos x="76" y="0"/>
                  </a:cxn>
                </a:cxnLst>
                <a:rect l="0" t="0" r="r" b="b"/>
                <a:pathLst>
                  <a:path w="98" h="88">
                    <a:moveTo>
                      <a:pt x="98" y="27"/>
                    </a:moveTo>
                    <a:cubicBezTo>
                      <a:pt x="90" y="43"/>
                      <a:pt x="69" y="88"/>
                      <a:pt x="37" y="48"/>
                    </a:cubicBezTo>
                    <a:cubicBezTo>
                      <a:pt x="0" y="0"/>
                      <a:pt x="68" y="0"/>
                      <a:pt x="76" y="0"/>
                    </a:cubicBezTo>
                  </a:path>
                </a:pathLst>
              </a:custGeom>
              <a:noFill/>
              <a:ln w="6350" cap="rnd">
                <a:solidFill>
                  <a:srgbClr val="FF6600"/>
                </a:solidFill>
                <a:prstDash val="sysDot"/>
                <a:miter lim="800000"/>
                <a:headEnd/>
                <a:tailEnd/>
              </a:ln>
            </p:spPr>
            <p:txBody>
              <a:bodyPr/>
              <a:lstStyle/>
              <a:p>
                <a:endParaRPr lang="en-US"/>
              </a:p>
            </p:txBody>
          </p:sp>
          <p:sp>
            <p:nvSpPr>
              <p:cNvPr id="23" name="Freeform 22"/>
              <p:cNvSpPr>
                <a:spLocks noChangeAspect="1"/>
              </p:cNvSpPr>
              <p:nvPr/>
            </p:nvSpPr>
            <p:spPr bwMode="auto">
              <a:xfrm>
                <a:off x="1977" y="2693"/>
                <a:ext cx="140" cy="106"/>
              </a:xfrm>
              <a:custGeom>
                <a:avLst/>
                <a:gdLst/>
                <a:ahLst/>
                <a:cxnLst>
                  <a:cxn ang="0">
                    <a:pos x="94" y="9"/>
                  </a:cxn>
                  <a:cxn ang="0">
                    <a:pos x="57" y="61"/>
                  </a:cxn>
                  <a:cxn ang="0">
                    <a:pos x="62" y="0"/>
                  </a:cxn>
                </a:cxnLst>
                <a:rect l="0" t="0" r="r" b="b"/>
                <a:pathLst>
                  <a:path w="105" h="79">
                    <a:moveTo>
                      <a:pt x="94" y="9"/>
                    </a:moveTo>
                    <a:cubicBezTo>
                      <a:pt x="94" y="27"/>
                      <a:pt x="105" y="79"/>
                      <a:pt x="57" y="61"/>
                    </a:cubicBezTo>
                    <a:cubicBezTo>
                      <a:pt x="0" y="40"/>
                      <a:pt x="54" y="5"/>
                      <a:pt x="62" y="0"/>
                    </a:cubicBezTo>
                  </a:path>
                </a:pathLst>
              </a:custGeom>
              <a:noFill/>
              <a:ln w="6350" cap="rnd">
                <a:solidFill>
                  <a:srgbClr val="FF6600"/>
                </a:solidFill>
                <a:prstDash val="sysDot"/>
                <a:miter lim="800000"/>
                <a:headEnd/>
                <a:tailEnd/>
              </a:ln>
            </p:spPr>
            <p:txBody>
              <a:bodyPr/>
              <a:lstStyle/>
              <a:p>
                <a:endParaRPr lang="en-US"/>
              </a:p>
            </p:txBody>
          </p:sp>
        </p:grpSp>
        <p:grpSp>
          <p:nvGrpSpPr>
            <p:cNvPr id="7" name="Group 33"/>
            <p:cNvGrpSpPr>
              <a:grpSpLocks noChangeAspect="1"/>
            </p:cNvGrpSpPr>
            <p:nvPr/>
          </p:nvGrpSpPr>
          <p:grpSpPr bwMode="auto">
            <a:xfrm flipH="1">
              <a:off x="2864" y="1248"/>
              <a:ext cx="1167" cy="1683"/>
              <a:chOff x="1805" y="2214"/>
              <a:chExt cx="547" cy="789"/>
            </a:xfrm>
          </p:grpSpPr>
          <p:sp>
            <p:nvSpPr>
              <p:cNvPr id="8" name="Freeform 34"/>
              <p:cNvSpPr>
                <a:spLocks noChangeAspect="1"/>
              </p:cNvSpPr>
              <p:nvPr/>
            </p:nvSpPr>
            <p:spPr bwMode="auto">
              <a:xfrm>
                <a:off x="1805" y="2214"/>
                <a:ext cx="542" cy="662"/>
              </a:xfrm>
              <a:custGeom>
                <a:avLst/>
                <a:gdLst/>
                <a:ahLst/>
                <a:cxnLst>
                  <a:cxn ang="0">
                    <a:pos x="300" y="199"/>
                  </a:cxn>
                  <a:cxn ang="0">
                    <a:pos x="350" y="58"/>
                  </a:cxn>
                  <a:cxn ang="0">
                    <a:pos x="180" y="28"/>
                  </a:cxn>
                  <a:cxn ang="0">
                    <a:pos x="175" y="477"/>
                  </a:cxn>
                  <a:cxn ang="0">
                    <a:pos x="254" y="316"/>
                  </a:cxn>
                </a:cxnLst>
                <a:rect l="0" t="0" r="r" b="b"/>
                <a:pathLst>
                  <a:path w="406" h="495">
                    <a:moveTo>
                      <a:pt x="300" y="199"/>
                    </a:moveTo>
                    <a:cubicBezTo>
                      <a:pt x="342" y="218"/>
                      <a:pt x="406" y="116"/>
                      <a:pt x="350" y="58"/>
                    </a:cubicBezTo>
                    <a:cubicBezTo>
                      <a:pt x="294" y="1"/>
                      <a:pt x="226" y="0"/>
                      <a:pt x="180" y="28"/>
                    </a:cubicBezTo>
                    <a:cubicBezTo>
                      <a:pt x="11" y="131"/>
                      <a:pt x="0" y="446"/>
                      <a:pt x="175" y="477"/>
                    </a:cubicBezTo>
                    <a:cubicBezTo>
                      <a:pt x="279" y="495"/>
                      <a:pt x="343" y="345"/>
                      <a:pt x="254" y="316"/>
                    </a:cubicBezTo>
                  </a:path>
                </a:pathLst>
              </a:custGeom>
              <a:solidFill>
                <a:srgbClr val="FFF5EE"/>
              </a:solidFill>
              <a:ln w="6350" cap="rnd">
                <a:solidFill>
                  <a:srgbClr val="FF6600"/>
                </a:solidFill>
                <a:prstDash val="solid"/>
                <a:miter lim="800000"/>
                <a:headEnd/>
                <a:tailEnd/>
              </a:ln>
            </p:spPr>
            <p:txBody>
              <a:bodyPr/>
              <a:lstStyle/>
              <a:p>
                <a:endParaRPr lang="en-US"/>
              </a:p>
            </p:txBody>
          </p:sp>
          <p:sp>
            <p:nvSpPr>
              <p:cNvPr id="9" name="Freeform 35"/>
              <p:cNvSpPr>
                <a:spLocks noChangeAspect="1"/>
              </p:cNvSpPr>
              <p:nvPr/>
            </p:nvSpPr>
            <p:spPr bwMode="auto">
              <a:xfrm>
                <a:off x="1983" y="2372"/>
                <a:ext cx="369" cy="631"/>
              </a:xfrm>
              <a:custGeom>
                <a:avLst/>
                <a:gdLst/>
                <a:ahLst/>
                <a:cxnLst>
                  <a:cxn ang="0">
                    <a:pos x="121" y="198"/>
                  </a:cxn>
                  <a:cxn ang="0">
                    <a:pos x="201" y="472"/>
                  </a:cxn>
                  <a:cxn ang="0">
                    <a:pos x="222" y="470"/>
                  </a:cxn>
                  <a:cxn ang="0">
                    <a:pos x="167" y="81"/>
                  </a:cxn>
                  <a:cxn ang="0">
                    <a:pos x="164" y="77"/>
                  </a:cxn>
                  <a:cxn ang="0">
                    <a:pos x="164" y="6"/>
                  </a:cxn>
                  <a:cxn ang="0">
                    <a:pos x="121" y="0"/>
                  </a:cxn>
                  <a:cxn ang="0">
                    <a:pos x="94" y="8"/>
                  </a:cxn>
                  <a:cxn ang="0">
                    <a:pos x="68" y="26"/>
                  </a:cxn>
                  <a:cxn ang="0">
                    <a:pos x="50" y="43"/>
                  </a:cxn>
                  <a:cxn ang="0">
                    <a:pos x="24" y="71"/>
                  </a:cxn>
                  <a:cxn ang="0">
                    <a:pos x="16" y="124"/>
                  </a:cxn>
                  <a:cxn ang="0">
                    <a:pos x="11" y="152"/>
                  </a:cxn>
                  <a:cxn ang="0">
                    <a:pos x="0" y="206"/>
                  </a:cxn>
                  <a:cxn ang="0">
                    <a:pos x="22" y="233"/>
                  </a:cxn>
                  <a:cxn ang="0">
                    <a:pos x="58" y="240"/>
                  </a:cxn>
                  <a:cxn ang="0">
                    <a:pos x="89" y="246"/>
                  </a:cxn>
                  <a:cxn ang="0">
                    <a:pos x="116" y="201"/>
                  </a:cxn>
                  <a:cxn ang="0">
                    <a:pos x="121" y="198"/>
                  </a:cxn>
                </a:cxnLst>
                <a:rect l="0" t="0" r="r" b="b"/>
                <a:pathLst>
                  <a:path w="277" h="472">
                    <a:moveTo>
                      <a:pt x="121" y="198"/>
                    </a:moveTo>
                    <a:cubicBezTo>
                      <a:pt x="235" y="154"/>
                      <a:pt x="174" y="422"/>
                      <a:pt x="201" y="472"/>
                    </a:cubicBezTo>
                    <a:cubicBezTo>
                      <a:pt x="210" y="470"/>
                      <a:pt x="206" y="472"/>
                      <a:pt x="222" y="470"/>
                    </a:cubicBezTo>
                    <a:cubicBezTo>
                      <a:pt x="184" y="423"/>
                      <a:pt x="277" y="157"/>
                      <a:pt x="167" y="81"/>
                    </a:cubicBezTo>
                    <a:cubicBezTo>
                      <a:pt x="164" y="77"/>
                      <a:pt x="164" y="77"/>
                      <a:pt x="164" y="77"/>
                    </a:cubicBezTo>
                    <a:cubicBezTo>
                      <a:pt x="151" y="53"/>
                      <a:pt x="151" y="31"/>
                      <a:pt x="164" y="6"/>
                    </a:cubicBezTo>
                    <a:cubicBezTo>
                      <a:pt x="149" y="29"/>
                      <a:pt x="137" y="31"/>
                      <a:pt x="121" y="0"/>
                    </a:cubicBezTo>
                    <a:cubicBezTo>
                      <a:pt x="132" y="69"/>
                      <a:pt x="120" y="57"/>
                      <a:pt x="94" y="8"/>
                    </a:cubicBezTo>
                    <a:cubicBezTo>
                      <a:pt x="96" y="34"/>
                      <a:pt x="81" y="37"/>
                      <a:pt x="68" y="26"/>
                    </a:cubicBezTo>
                    <a:cubicBezTo>
                      <a:pt x="90" y="53"/>
                      <a:pt x="104" y="92"/>
                      <a:pt x="50" y="43"/>
                    </a:cubicBezTo>
                    <a:cubicBezTo>
                      <a:pt x="54" y="56"/>
                      <a:pt x="47" y="74"/>
                      <a:pt x="24" y="71"/>
                    </a:cubicBezTo>
                    <a:cubicBezTo>
                      <a:pt x="100" y="105"/>
                      <a:pt x="87" y="131"/>
                      <a:pt x="16" y="124"/>
                    </a:cubicBezTo>
                    <a:cubicBezTo>
                      <a:pt x="30" y="139"/>
                      <a:pt x="23" y="148"/>
                      <a:pt x="11" y="152"/>
                    </a:cubicBezTo>
                    <a:cubicBezTo>
                      <a:pt x="25" y="157"/>
                      <a:pt x="88" y="174"/>
                      <a:pt x="0" y="206"/>
                    </a:cubicBezTo>
                    <a:cubicBezTo>
                      <a:pt x="17" y="203"/>
                      <a:pt x="33" y="215"/>
                      <a:pt x="22" y="233"/>
                    </a:cubicBezTo>
                    <a:cubicBezTo>
                      <a:pt x="53" y="201"/>
                      <a:pt x="87" y="199"/>
                      <a:pt x="58" y="240"/>
                    </a:cubicBezTo>
                    <a:cubicBezTo>
                      <a:pt x="64" y="234"/>
                      <a:pt x="83" y="224"/>
                      <a:pt x="89" y="246"/>
                    </a:cubicBezTo>
                    <a:cubicBezTo>
                      <a:pt x="98" y="216"/>
                      <a:pt x="110" y="204"/>
                      <a:pt x="116" y="201"/>
                    </a:cubicBezTo>
                    <a:lnTo>
                      <a:pt x="121" y="198"/>
                    </a:lnTo>
                    <a:close/>
                  </a:path>
                </a:pathLst>
              </a:custGeom>
              <a:solidFill>
                <a:srgbClr val="EAEAEA"/>
              </a:solidFill>
              <a:ln w="6350" cap="rnd">
                <a:solidFill>
                  <a:srgbClr val="FF6600"/>
                </a:solidFill>
                <a:prstDash val="solid"/>
                <a:miter lim="800000"/>
                <a:headEnd/>
                <a:tailEnd/>
              </a:ln>
            </p:spPr>
            <p:txBody>
              <a:bodyPr/>
              <a:lstStyle/>
              <a:p>
                <a:endParaRPr lang="en-US"/>
              </a:p>
            </p:txBody>
          </p:sp>
          <p:sp>
            <p:nvSpPr>
              <p:cNvPr id="10" name="Freeform 36"/>
              <p:cNvSpPr>
                <a:spLocks noChangeAspect="1"/>
              </p:cNvSpPr>
              <p:nvPr/>
            </p:nvSpPr>
            <p:spPr bwMode="auto">
              <a:xfrm>
                <a:off x="2108" y="2297"/>
                <a:ext cx="148" cy="83"/>
              </a:xfrm>
              <a:custGeom>
                <a:avLst/>
                <a:gdLst/>
                <a:ahLst/>
                <a:cxnLst>
                  <a:cxn ang="0">
                    <a:pos x="27" y="56"/>
                  </a:cxn>
                  <a:cxn ang="0">
                    <a:pos x="51" y="2"/>
                  </a:cxn>
                  <a:cxn ang="0">
                    <a:pos x="70" y="62"/>
                  </a:cxn>
                </a:cxnLst>
                <a:rect l="0" t="0" r="r" b="b"/>
                <a:pathLst>
                  <a:path w="111" h="62">
                    <a:moveTo>
                      <a:pt x="27" y="56"/>
                    </a:moveTo>
                    <a:cubicBezTo>
                      <a:pt x="21" y="40"/>
                      <a:pt x="0" y="0"/>
                      <a:pt x="51" y="2"/>
                    </a:cubicBezTo>
                    <a:cubicBezTo>
                      <a:pt x="111" y="4"/>
                      <a:pt x="75" y="55"/>
                      <a:pt x="70" y="62"/>
                    </a:cubicBezTo>
                  </a:path>
                </a:pathLst>
              </a:custGeom>
              <a:noFill/>
              <a:ln w="6350" cap="rnd">
                <a:solidFill>
                  <a:srgbClr val="FF6600"/>
                </a:solidFill>
                <a:prstDash val="sysDot"/>
                <a:miter lim="800000"/>
                <a:headEnd/>
                <a:tailEnd/>
              </a:ln>
            </p:spPr>
            <p:txBody>
              <a:bodyPr/>
              <a:lstStyle/>
              <a:p>
                <a:endParaRPr lang="en-US"/>
              </a:p>
            </p:txBody>
          </p:sp>
          <p:sp>
            <p:nvSpPr>
              <p:cNvPr id="11" name="Freeform 37"/>
              <p:cNvSpPr>
                <a:spLocks noChangeAspect="1"/>
              </p:cNvSpPr>
              <p:nvPr/>
            </p:nvSpPr>
            <p:spPr bwMode="auto">
              <a:xfrm>
                <a:off x="1993" y="2280"/>
                <a:ext cx="116" cy="127"/>
              </a:xfrm>
              <a:custGeom>
                <a:avLst/>
                <a:gdLst/>
                <a:ahLst/>
                <a:cxnLst>
                  <a:cxn ang="0">
                    <a:pos x="60" y="95"/>
                  </a:cxn>
                  <a:cxn ang="0">
                    <a:pos x="40" y="38"/>
                  </a:cxn>
                  <a:cxn ang="0">
                    <a:pos x="86" y="77"/>
                  </a:cxn>
                </a:cxnLst>
                <a:rect l="0" t="0" r="r" b="b"/>
                <a:pathLst>
                  <a:path w="87" h="95">
                    <a:moveTo>
                      <a:pt x="60" y="95"/>
                    </a:moveTo>
                    <a:cubicBezTo>
                      <a:pt x="45" y="87"/>
                      <a:pt x="0" y="70"/>
                      <a:pt x="40" y="38"/>
                    </a:cubicBezTo>
                    <a:cubicBezTo>
                      <a:pt x="87" y="0"/>
                      <a:pt x="85" y="68"/>
                      <a:pt x="86" y="77"/>
                    </a:cubicBezTo>
                  </a:path>
                </a:pathLst>
              </a:custGeom>
              <a:noFill/>
              <a:ln w="6350" cap="rnd">
                <a:solidFill>
                  <a:srgbClr val="FF6600"/>
                </a:solidFill>
                <a:prstDash val="sysDot"/>
                <a:miter lim="800000"/>
                <a:headEnd/>
                <a:tailEnd/>
              </a:ln>
            </p:spPr>
            <p:txBody>
              <a:bodyPr/>
              <a:lstStyle/>
              <a:p>
                <a:endParaRPr lang="en-US"/>
              </a:p>
            </p:txBody>
          </p:sp>
          <p:sp>
            <p:nvSpPr>
              <p:cNvPr id="12" name="Freeform 38"/>
              <p:cNvSpPr>
                <a:spLocks noChangeAspect="1"/>
              </p:cNvSpPr>
              <p:nvPr/>
            </p:nvSpPr>
            <p:spPr bwMode="auto">
              <a:xfrm>
                <a:off x="1932" y="2335"/>
                <a:ext cx="116" cy="132"/>
              </a:xfrm>
              <a:custGeom>
                <a:avLst/>
                <a:gdLst/>
                <a:ahLst/>
                <a:cxnLst>
                  <a:cxn ang="0">
                    <a:pos x="62" y="99"/>
                  </a:cxn>
                  <a:cxn ang="0">
                    <a:pos x="28" y="50"/>
                  </a:cxn>
                  <a:cxn ang="0">
                    <a:pos x="87" y="69"/>
                  </a:cxn>
                </a:cxnLst>
                <a:rect l="0" t="0" r="r" b="b"/>
                <a:pathLst>
                  <a:path w="87" h="99">
                    <a:moveTo>
                      <a:pt x="62" y="99"/>
                    </a:moveTo>
                    <a:cubicBezTo>
                      <a:pt x="44" y="96"/>
                      <a:pt x="0" y="93"/>
                      <a:pt x="28" y="50"/>
                    </a:cubicBezTo>
                    <a:cubicBezTo>
                      <a:pt x="61" y="0"/>
                      <a:pt x="84" y="61"/>
                      <a:pt x="87" y="69"/>
                    </a:cubicBezTo>
                  </a:path>
                </a:pathLst>
              </a:custGeom>
              <a:noFill/>
              <a:ln w="6350" cap="rnd">
                <a:solidFill>
                  <a:srgbClr val="FF6600"/>
                </a:solidFill>
                <a:prstDash val="sysDot"/>
                <a:miter lim="800000"/>
                <a:headEnd/>
                <a:tailEnd/>
              </a:ln>
            </p:spPr>
            <p:txBody>
              <a:bodyPr/>
              <a:lstStyle/>
              <a:p>
                <a:endParaRPr lang="en-US"/>
              </a:p>
            </p:txBody>
          </p:sp>
          <p:sp>
            <p:nvSpPr>
              <p:cNvPr id="13" name="Freeform 39"/>
              <p:cNvSpPr>
                <a:spLocks noChangeAspect="1"/>
              </p:cNvSpPr>
              <p:nvPr/>
            </p:nvSpPr>
            <p:spPr bwMode="auto">
              <a:xfrm>
                <a:off x="1903" y="2468"/>
                <a:ext cx="101" cy="149"/>
              </a:xfrm>
              <a:custGeom>
                <a:avLst/>
                <a:gdLst/>
                <a:ahLst/>
                <a:cxnLst>
                  <a:cxn ang="0">
                    <a:pos x="69" y="81"/>
                  </a:cxn>
                  <a:cxn ang="0">
                    <a:pos x="3" y="60"/>
                  </a:cxn>
                  <a:cxn ang="0">
                    <a:pos x="76" y="52"/>
                  </a:cxn>
                </a:cxnLst>
                <a:rect l="0" t="0" r="r" b="b"/>
                <a:pathLst>
                  <a:path w="76" h="111">
                    <a:moveTo>
                      <a:pt x="69" y="81"/>
                    </a:moveTo>
                    <a:cubicBezTo>
                      <a:pt x="49" y="87"/>
                      <a:pt x="0" y="111"/>
                      <a:pt x="3" y="60"/>
                    </a:cubicBezTo>
                    <a:cubicBezTo>
                      <a:pt x="8" y="0"/>
                      <a:pt x="68" y="46"/>
                      <a:pt x="76" y="52"/>
                    </a:cubicBezTo>
                  </a:path>
                </a:pathLst>
              </a:custGeom>
              <a:noFill/>
              <a:ln w="6350" cap="rnd">
                <a:solidFill>
                  <a:srgbClr val="FF6600"/>
                </a:solidFill>
                <a:prstDash val="sysDot"/>
                <a:miter lim="800000"/>
                <a:headEnd/>
                <a:tailEnd/>
              </a:ln>
            </p:spPr>
            <p:txBody>
              <a:bodyPr/>
              <a:lstStyle/>
              <a:p>
                <a:endParaRPr lang="en-US"/>
              </a:p>
            </p:txBody>
          </p:sp>
          <p:sp>
            <p:nvSpPr>
              <p:cNvPr id="14" name="Freeform 40"/>
              <p:cNvSpPr>
                <a:spLocks noChangeAspect="1"/>
              </p:cNvSpPr>
              <p:nvPr/>
            </p:nvSpPr>
            <p:spPr bwMode="auto">
              <a:xfrm>
                <a:off x="1881" y="2647"/>
                <a:ext cx="131" cy="118"/>
              </a:xfrm>
              <a:custGeom>
                <a:avLst/>
                <a:gdLst/>
                <a:ahLst/>
                <a:cxnLst>
                  <a:cxn ang="0">
                    <a:pos x="98" y="27"/>
                  </a:cxn>
                  <a:cxn ang="0">
                    <a:pos x="37" y="48"/>
                  </a:cxn>
                  <a:cxn ang="0">
                    <a:pos x="76" y="0"/>
                  </a:cxn>
                </a:cxnLst>
                <a:rect l="0" t="0" r="r" b="b"/>
                <a:pathLst>
                  <a:path w="98" h="88">
                    <a:moveTo>
                      <a:pt x="98" y="27"/>
                    </a:moveTo>
                    <a:cubicBezTo>
                      <a:pt x="90" y="43"/>
                      <a:pt x="69" y="88"/>
                      <a:pt x="37" y="48"/>
                    </a:cubicBezTo>
                    <a:cubicBezTo>
                      <a:pt x="0" y="0"/>
                      <a:pt x="68" y="0"/>
                      <a:pt x="76" y="0"/>
                    </a:cubicBezTo>
                  </a:path>
                </a:pathLst>
              </a:custGeom>
              <a:noFill/>
              <a:ln w="6350" cap="rnd">
                <a:solidFill>
                  <a:srgbClr val="FF6600"/>
                </a:solidFill>
                <a:prstDash val="sysDot"/>
                <a:miter lim="800000"/>
                <a:headEnd/>
                <a:tailEnd/>
              </a:ln>
            </p:spPr>
            <p:txBody>
              <a:bodyPr/>
              <a:lstStyle/>
              <a:p>
                <a:endParaRPr lang="en-US"/>
              </a:p>
            </p:txBody>
          </p:sp>
          <p:sp>
            <p:nvSpPr>
              <p:cNvPr id="15" name="Freeform 41"/>
              <p:cNvSpPr>
                <a:spLocks noChangeAspect="1"/>
              </p:cNvSpPr>
              <p:nvPr/>
            </p:nvSpPr>
            <p:spPr bwMode="auto">
              <a:xfrm>
                <a:off x="1977" y="2693"/>
                <a:ext cx="140" cy="106"/>
              </a:xfrm>
              <a:custGeom>
                <a:avLst/>
                <a:gdLst/>
                <a:ahLst/>
                <a:cxnLst>
                  <a:cxn ang="0">
                    <a:pos x="94" y="9"/>
                  </a:cxn>
                  <a:cxn ang="0">
                    <a:pos x="57" y="61"/>
                  </a:cxn>
                  <a:cxn ang="0">
                    <a:pos x="62" y="0"/>
                  </a:cxn>
                </a:cxnLst>
                <a:rect l="0" t="0" r="r" b="b"/>
                <a:pathLst>
                  <a:path w="105" h="79">
                    <a:moveTo>
                      <a:pt x="94" y="9"/>
                    </a:moveTo>
                    <a:cubicBezTo>
                      <a:pt x="94" y="27"/>
                      <a:pt x="105" y="79"/>
                      <a:pt x="57" y="61"/>
                    </a:cubicBezTo>
                    <a:cubicBezTo>
                      <a:pt x="0" y="40"/>
                      <a:pt x="54" y="5"/>
                      <a:pt x="62" y="0"/>
                    </a:cubicBezTo>
                  </a:path>
                </a:pathLst>
              </a:custGeom>
              <a:noFill/>
              <a:ln w="6350" cap="rnd">
                <a:solidFill>
                  <a:srgbClr val="FF6600"/>
                </a:solidFill>
                <a:prstDash val="sysDot"/>
                <a:miter lim="800000"/>
                <a:headEnd/>
                <a:tailEnd/>
              </a:ln>
            </p:spPr>
            <p:txBody>
              <a:bodyPr/>
              <a:lstStyle/>
              <a:p>
                <a:endParaRPr lang="en-US"/>
              </a:p>
            </p:txBody>
          </p:sp>
        </p:grpSp>
      </p:grpSp>
      <p:pic>
        <p:nvPicPr>
          <p:cNvPr id="25" name="Picture 2" descr="Znalezione obrazy dla zapytania glomerul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9289" y="1182311"/>
            <a:ext cx="1288422" cy="1199329"/>
          </a:xfrm>
          <a:prstGeom prst="ellipse">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059277" y="253684"/>
            <a:ext cx="7205028" cy="4339650"/>
          </a:xfrm>
          <a:prstGeom prst="rect">
            <a:avLst/>
          </a:prstGeom>
        </p:spPr>
        <p:txBody>
          <a:bodyPr wrap="square">
            <a:spAutoFit/>
          </a:bodyPr>
          <a:lstStyle/>
          <a:p>
            <a:endParaRPr lang="en-US" altLang="en-US" dirty="0"/>
          </a:p>
          <a:p>
            <a:r>
              <a:rPr lang="en-US" altLang="en-US" sz="2400" dirty="0"/>
              <a:t>Each year in the US &gt;100,000 people are diagnosed </a:t>
            </a:r>
            <a:endParaRPr lang="en-US" altLang="en-US" sz="2400" dirty="0" smtClean="0"/>
          </a:p>
          <a:p>
            <a:r>
              <a:rPr lang="en-US" altLang="en-US" sz="2400" dirty="0" smtClean="0"/>
              <a:t>with </a:t>
            </a:r>
            <a:r>
              <a:rPr lang="en-US" altLang="en-US" sz="2400" dirty="0"/>
              <a:t>end stage renal disease</a:t>
            </a:r>
          </a:p>
          <a:p>
            <a:r>
              <a:rPr lang="en-US" altLang="en-US" sz="2400" dirty="0" smtClean="0"/>
              <a:t>&gt;</a:t>
            </a:r>
            <a:r>
              <a:rPr lang="en-US" altLang="en-US" sz="2400" dirty="0"/>
              <a:t>10% of </a:t>
            </a:r>
            <a:r>
              <a:rPr lang="en-US" altLang="en-US" sz="2400" b="1" dirty="0"/>
              <a:t>adults</a:t>
            </a:r>
            <a:r>
              <a:rPr lang="en-US" altLang="en-US" sz="2400" dirty="0"/>
              <a:t> in the US (&gt;20 million people) </a:t>
            </a:r>
            <a:endParaRPr lang="en-US" altLang="en-US" sz="2400" dirty="0" smtClean="0"/>
          </a:p>
          <a:p>
            <a:r>
              <a:rPr lang="en-US" altLang="en-US" sz="2400" dirty="0" smtClean="0"/>
              <a:t>may </a:t>
            </a:r>
            <a:r>
              <a:rPr lang="en-US" altLang="en-US" sz="2400" dirty="0"/>
              <a:t>have </a:t>
            </a:r>
            <a:r>
              <a:rPr lang="en-US" altLang="en-US" sz="2400" dirty="0" smtClean="0"/>
              <a:t>chronic </a:t>
            </a:r>
            <a:r>
              <a:rPr lang="en-US" altLang="en-US" sz="2400" dirty="0"/>
              <a:t>kidney disease, of varying levels and seriousness</a:t>
            </a:r>
          </a:p>
          <a:p>
            <a:endParaRPr lang="en-US" altLang="en-US" sz="2400" dirty="0"/>
          </a:p>
          <a:p>
            <a:r>
              <a:rPr lang="en-US" altLang="en-US" sz="2400" dirty="0" smtClean="0"/>
              <a:t>		Causes </a:t>
            </a:r>
            <a:r>
              <a:rPr lang="en-US" altLang="en-US" sz="2400" dirty="0"/>
              <a:t>of kidney failure:</a:t>
            </a:r>
          </a:p>
          <a:p>
            <a:r>
              <a:rPr lang="en-US" altLang="en-US" sz="2400" dirty="0" smtClean="0"/>
              <a:t>		- </a:t>
            </a:r>
            <a:r>
              <a:rPr lang="en-US" altLang="en-US" sz="2400" dirty="0"/>
              <a:t>prerenal</a:t>
            </a:r>
          </a:p>
          <a:p>
            <a:r>
              <a:rPr lang="en-US" altLang="en-US" sz="2400" dirty="0" smtClean="0"/>
              <a:t>		- </a:t>
            </a:r>
            <a:r>
              <a:rPr lang="en-US" altLang="en-US" sz="2400" b="1" dirty="0"/>
              <a:t>intrarenal</a:t>
            </a:r>
          </a:p>
          <a:p>
            <a:r>
              <a:rPr lang="en-US" altLang="en-US" sz="2400" dirty="0" smtClean="0"/>
              <a:t>		- </a:t>
            </a:r>
            <a:r>
              <a:rPr lang="en-US" altLang="en-US" sz="2400" dirty="0" err="1"/>
              <a:t>postrenal</a:t>
            </a:r>
            <a:endParaRPr lang="en-US" altLang="en-US" sz="2400" dirty="0"/>
          </a:p>
          <a:p>
            <a:r>
              <a:rPr lang="en-US" altLang="en-US" dirty="0" smtClean="0"/>
              <a:t>	</a:t>
            </a:r>
            <a:endParaRPr lang="en-US" altLang="en-US" dirty="0"/>
          </a:p>
        </p:txBody>
      </p:sp>
      <p:grpSp>
        <p:nvGrpSpPr>
          <p:cNvPr id="26" name="Group 25"/>
          <p:cNvGrpSpPr>
            <a:grpSpLocks/>
          </p:cNvGrpSpPr>
          <p:nvPr/>
        </p:nvGrpSpPr>
        <p:grpSpPr>
          <a:xfrm>
            <a:off x="10319888" y="4919246"/>
            <a:ext cx="1920240" cy="1920240"/>
            <a:chOff x="10098503" y="4523874"/>
            <a:chExt cx="2164937" cy="2357045"/>
          </a:xfrm>
        </p:grpSpPr>
        <p:sp>
          <p:nvSpPr>
            <p:cNvPr id="27" name="Right Triangle 26"/>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28" name="Straight Connector 27"/>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30" name="Slide Number Placeholder 29"/>
          <p:cNvSpPr>
            <a:spLocks noGrp="1"/>
          </p:cNvSpPr>
          <p:nvPr>
            <p:ph type="sldNum" sz="quarter" idx="12"/>
          </p:nvPr>
        </p:nvSpPr>
        <p:spPr/>
        <p:txBody>
          <a:bodyPr/>
          <a:lstStyle/>
          <a:p>
            <a:fld id="{28A9F5CF-8439-4EA8-BB16-A2FBA1A87F1A}" type="slidenum">
              <a:rPr lang="en-US" smtClean="0"/>
              <a:pPr/>
              <a:t>6</a:t>
            </a:fld>
            <a:endParaRPr lang="en-US"/>
          </a:p>
        </p:txBody>
      </p:sp>
    </p:spTree>
    <p:custDataLst>
      <p:tags r:id="rId1"/>
    </p:custDataLst>
    <p:extLst>
      <p:ext uri="{BB962C8B-B14F-4D97-AF65-F5344CB8AC3E}">
        <p14:creationId xmlns:p14="http://schemas.microsoft.com/office/powerpoint/2010/main" val="17313263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486" y="291167"/>
            <a:ext cx="5891213"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3"/>
          <p:cNvSpPr txBox="1">
            <a:spLocks noChangeArrowheads="1"/>
          </p:cNvSpPr>
          <p:nvPr/>
        </p:nvSpPr>
        <p:spPr bwMode="auto">
          <a:xfrm>
            <a:off x="127684" y="4953000"/>
            <a:ext cx="587152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World-wide genetic risk for immunoglobulin A </a:t>
            </a:r>
            <a:r>
              <a:rPr lang="en-US" altLang="en-US" sz="1800" dirty="0" smtClean="0"/>
              <a:t>nephropathy.  Genome-wide </a:t>
            </a:r>
            <a:r>
              <a:rPr lang="en-US" altLang="en-US" sz="1800" dirty="0"/>
              <a:t>association studies indicate different worldwide risks for </a:t>
            </a:r>
            <a:r>
              <a:rPr lang="en-US" altLang="en-US" sz="1800" dirty="0" smtClean="0"/>
              <a:t>IgA nephropathy</a:t>
            </a:r>
            <a:endParaRPr lang="en-US" altLang="en-US" sz="1800" dirty="0"/>
          </a:p>
          <a:p>
            <a:pPr>
              <a:spcBef>
                <a:spcPct val="0"/>
              </a:spcBef>
              <a:buFontTx/>
              <a:buNone/>
            </a:pPr>
            <a:r>
              <a:rPr lang="en-US" altLang="en-US" sz="1200" dirty="0" err="1" smtClean="0"/>
              <a:t>Kiryluk</a:t>
            </a:r>
            <a:r>
              <a:rPr lang="en-US" altLang="en-US" sz="1200" dirty="0" smtClean="0"/>
              <a:t> </a:t>
            </a:r>
            <a:r>
              <a:rPr lang="en-US" altLang="en-US" sz="1200" dirty="0"/>
              <a:t>K et al., </a:t>
            </a:r>
            <a:r>
              <a:rPr lang="en-US" altLang="en-US" sz="1200" dirty="0" err="1"/>
              <a:t>PLoS</a:t>
            </a:r>
            <a:r>
              <a:rPr lang="en-US" altLang="en-US" sz="1200" dirty="0"/>
              <a:t> Genet 8:e1002765</a:t>
            </a:r>
            <a:r>
              <a:rPr lang="en-US" altLang="en-US" sz="1200" dirty="0" smtClean="0"/>
              <a:t>, 2012 </a:t>
            </a:r>
            <a:endParaRPr lang="en-US" altLang="en-US" sz="1200" dirty="0"/>
          </a:p>
        </p:txBody>
      </p:sp>
      <p:sp>
        <p:nvSpPr>
          <p:cNvPr id="2" name="Rectangle 1"/>
          <p:cNvSpPr/>
          <p:nvPr/>
        </p:nvSpPr>
        <p:spPr>
          <a:xfrm>
            <a:off x="6050699" y="179841"/>
            <a:ext cx="6096000" cy="5632311"/>
          </a:xfrm>
          <a:prstGeom prst="rect">
            <a:avLst/>
          </a:prstGeom>
        </p:spPr>
        <p:txBody>
          <a:bodyPr>
            <a:spAutoFit/>
          </a:bodyPr>
          <a:lstStyle/>
          <a:p>
            <a:r>
              <a:rPr lang="en-US" sz="3600" dirty="0">
                <a:solidFill>
                  <a:srgbClr val="000000"/>
                </a:solidFill>
              </a:rPr>
              <a:t>IgA nephropathy </a:t>
            </a:r>
            <a:r>
              <a:rPr lang="en-US" sz="3600" dirty="0" smtClean="0">
                <a:solidFill>
                  <a:srgbClr val="000000"/>
                </a:solidFill>
              </a:rPr>
              <a:t>– and genetics</a:t>
            </a:r>
          </a:p>
          <a:p>
            <a:endParaRPr lang="en-US" dirty="0">
              <a:solidFill>
                <a:srgbClr val="000000"/>
              </a:solidFill>
              <a:latin typeface="Gotham"/>
            </a:endParaRPr>
          </a:p>
          <a:p>
            <a:pPr marL="285750" indent="-285750">
              <a:buFontTx/>
              <a:buChar char="-"/>
            </a:pPr>
            <a:r>
              <a:rPr lang="en-US" dirty="0">
                <a:solidFill>
                  <a:srgbClr val="000000"/>
                </a:solidFill>
                <a:latin typeface="Gotham"/>
              </a:rPr>
              <a:t>geographic and racial differences in IgA nephropathy </a:t>
            </a:r>
            <a:r>
              <a:rPr lang="en-US" dirty="0" smtClean="0">
                <a:solidFill>
                  <a:srgbClr val="000000"/>
                </a:solidFill>
                <a:latin typeface="Gotham"/>
              </a:rPr>
              <a:t> </a:t>
            </a:r>
            <a:r>
              <a:rPr lang="en-US" dirty="0">
                <a:solidFill>
                  <a:srgbClr val="000000"/>
                </a:solidFill>
                <a:latin typeface="Gotham"/>
              </a:rPr>
              <a:t>prevalence have long been recognized</a:t>
            </a:r>
          </a:p>
          <a:p>
            <a:pPr marL="285750" indent="-285750">
              <a:buFontTx/>
              <a:buChar char="-"/>
            </a:pPr>
            <a:r>
              <a:rPr lang="en-US" dirty="0">
                <a:solidFill>
                  <a:srgbClr val="000000"/>
                </a:solidFill>
                <a:latin typeface="Gotham"/>
              </a:rPr>
              <a:t>until recently it was still debated to what degree these were due to differences in disease diagnosis </a:t>
            </a:r>
            <a:r>
              <a:rPr lang="en-US" dirty="0" smtClean="0">
                <a:solidFill>
                  <a:srgbClr val="000000"/>
                </a:solidFill>
                <a:latin typeface="Gotham"/>
              </a:rPr>
              <a:t>(</a:t>
            </a:r>
            <a:r>
              <a:rPr lang="en-US" dirty="0">
                <a:solidFill>
                  <a:srgbClr val="000000"/>
                </a:solidFill>
                <a:latin typeface="Gotham"/>
              </a:rPr>
              <a:t>e.g., due to diverse local biopsy practices) rather than </a:t>
            </a:r>
            <a:r>
              <a:rPr lang="en-US" dirty="0" smtClean="0">
                <a:solidFill>
                  <a:srgbClr val="000000"/>
                </a:solidFill>
                <a:latin typeface="Gotham"/>
              </a:rPr>
              <a:t>biology </a:t>
            </a:r>
            <a:endParaRPr lang="en-US" dirty="0">
              <a:solidFill>
                <a:srgbClr val="000000"/>
              </a:solidFill>
              <a:latin typeface="Gotham"/>
            </a:endParaRPr>
          </a:p>
          <a:p>
            <a:pPr marL="285750" indent="-285750">
              <a:buFontTx/>
              <a:buChar char="-"/>
            </a:pPr>
            <a:endParaRPr lang="en-US" dirty="0">
              <a:solidFill>
                <a:srgbClr val="000000"/>
              </a:solidFill>
              <a:latin typeface="Gotham"/>
            </a:endParaRPr>
          </a:p>
          <a:p>
            <a:pPr marL="285750" indent="-285750">
              <a:buFontTx/>
              <a:buChar char="-"/>
            </a:pPr>
            <a:r>
              <a:rPr lang="en-US" dirty="0">
                <a:solidFill>
                  <a:srgbClr val="000000"/>
                </a:solidFill>
                <a:latin typeface="Gotham"/>
              </a:rPr>
              <a:t>it is now clear that a substantial portion of disease risk is conferred genetically.  </a:t>
            </a:r>
            <a:r>
              <a:rPr lang="en-US" dirty="0" smtClean="0">
                <a:solidFill>
                  <a:srgbClr val="000000"/>
                </a:solidFill>
                <a:latin typeface="Gotham"/>
              </a:rPr>
              <a:t>Recent </a:t>
            </a:r>
            <a:r>
              <a:rPr lang="en-US" dirty="0">
                <a:solidFill>
                  <a:srgbClr val="000000"/>
                </a:solidFill>
                <a:latin typeface="Gotham"/>
              </a:rPr>
              <a:t>series of genome-wide association studies </a:t>
            </a:r>
            <a:r>
              <a:rPr lang="en-US" dirty="0" smtClean="0">
                <a:solidFill>
                  <a:srgbClr val="000000"/>
                </a:solidFill>
                <a:latin typeface="Gotham"/>
              </a:rPr>
              <a:t>[GWAS] have </a:t>
            </a:r>
            <a:r>
              <a:rPr lang="en-US" dirty="0">
                <a:solidFill>
                  <a:srgbClr val="000000"/>
                </a:solidFill>
                <a:latin typeface="Gotham"/>
              </a:rPr>
              <a:t>identified </a:t>
            </a:r>
            <a:r>
              <a:rPr lang="en-US" dirty="0" smtClean="0">
                <a:solidFill>
                  <a:srgbClr val="000000"/>
                </a:solidFill>
                <a:latin typeface="Gotham"/>
              </a:rPr>
              <a:t>several </a:t>
            </a:r>
            <a:r>
              <a:rPr lang="en-US" dirty="0">
                <a:solidFill>
                  <a:srgbClr val="000000"/>
                </a:solidFill>
                <a:latin typeface="Gotham"/>
              </a:rPr>
              <a:t>susceptibility </a:t>
            </a:r>
            <a:r>
              <a:rPr lang="en-US" dirty="0" smtClean="0">
                <a:solidFill>
                  <a:srgbClr val="000000"/>
                </a:solidFill>
                <a:latin typeface="Gotham"/>
              </a:rPr>
              <a:t>loci  </a:t>
            </a:r>
            <a:endParaRPr lang="en-US" dirty="0">
              <a:solidFill>
                <a:srgbClr val="000000"/>
              </a:solidFill>
              <a:latin typeface="Gotham"/>
            </a:endParaRPr>
          </a:p>
          <a:p>
            <a:pPr marL="285750" indent="-285750">
              <a:buFontTx/>
              <a:buChar char="-"/>
            </a:pPr>
            <a:endParaRPr lang="en-US" dirty="0">
              <a:solidFill>
                <a:srgbClr val="000000"/>
              </a:solidFill>
              <a:latin typeface="Gotham"/>
            </a:endParaRPr>
          </a:p>
          <a:p>
            <a:pPr marL="285750" indent="-285750">
              <a:buFontTx/>
              <a:buChar char="-"/>
            </a:pPr>
            <a:r>
              <a:rPr lang="en-US" dirty="0">
                <a:solidFill>
                  <a:srgbClr val="000000"/>
                </a:solidFill>
                <a:latin typeface="Gotham"/>
              </a:rPr>
              <a:t>the genetic loci identified thus far comprise genes associated with innate </a:t>
            </a:r>
            <a:r>
              <a:rPr lang="en-US" dirty="0" smtClean="0">
                <a:solidFill>
                  <a:srgbClr val="000000"/>
                </a:solidFill>
                <a:latin typeface="Gotham"/>
              </a:rPr>
              <a:t>and </a:t>
            </a:r>
            <a:r>
              <a:rPr lang="en-US" dirty="0">
                <a:solidFill>
                  <a:srgbClr val="000000"/>
                </a:solidFill>
                <a:latin typeface="Gotham"/>
              </a:rPr>
              <a:t>adaptive immunity, </a:t>
            </a:r>
            <a:r>
              <a:rPr lang="en-US" dirty="0" smtClean="0">
                <a:solidFill>
                  <a:srgbClr val="000000"/>
                </a:solidFill>
                <a:latin typeface="Gotham"/>
              </a:rPr>
              <a:t>and </a:t>
            </a:r>
            <a:r>
              <a:rPr lang="en-US" dirty="0">
                <a:solidFill>
                  <a:srgbClr val="000000"/>
                </a:solidFill>
                <a:latin typeface="Gotham"/>
              </a:rPr>
              <a:t>the complement system</a:t>
            </a:r>
          </a:p>
          <a:p>
            <a:pPr marL="285750" indent="-285750">
              <a:buFontTx/>
              <a:buChar char="-"/>
            </a:pPr>
            <a:endParaRPr lang="en-US" dirty="0">
              <a:solidFill>
                <a:srgbClr val="000000"/>
              </a:solidFill>
              <a:latin typeface="Gotham"/>
            </a:endParaRPr>
          </a:p>
          <a:p>
            <a:pPr marL="285750" indent="-285750">
              <a:buFontTx/>
              <a:buChar char="-"/>
            </a:pPr>
            <a:r>
              <a:rPr lang="en-US" dirty="0">
                <a:solidFill>
                  <a:srgbClr val="000000"/>
                </a:solidFill>
                <a:latin typeface="Gotham"/>
              </a:rPr>
              <a:t>the complement locus involve genes encoding </a:t>
            </a:r>
            <a:r>
              <a:rPr lang="en-US" dirty="0" smtClean="0">
                <a:solidFill>
                  <a:srgbClr val="000000"/>
                </a:solidFill>
                <a:latin typeface="Gotham"/>
              </a:rPr>
              <a:t>proteins  </a:t>
            </a:r>
            <a:r>
              <a:rPr lang="en-US" dirty="0">
                <a:solidFill>
                  <a:srgbClr val="000000"/>
                </a:solidFill>
                <a:latin typeface="Gotham"/>
              </a:rPr>
              <a:t>which regulate the alternative complement pathway  </a:t>
            </a:r>
          </a:p>
        </p:txBody>
      </p:sp>
      <p:sp>
        <p:nvSpPr>
          <p:cNvPr id="3" name="Slide Number Placeholder 2"/>
          <p:cNvSpPr>
            <a:spLocks noGrp="1"/>
          </p:cNvSpPr>
          <p:nvPr>
            <p:ph type="sldNum" sz="quarter" idx="12"/>
          </p:nvPr>
        </p:nvSpPr>
        <p:spPr/>
        <p:txBody>
          <a:bodyPr/>
          <a:lstStyle/>
          <a:p>
            <a:fld id="{28A9F5CF-8439-4EA8-BB16-A2FBA1A87F1A}" type="slidenum">
              <a:rPr lang="en-US" smtClean="0"/>
              <a:pPr/>
              <a:t>60</a:t>
            </a:fld>
            <a:endParaRPr lang="en-US"/>
          </a:p>
        </p:txBody>
      </p:sp>
    </p:spTree>
    <p:custDataLst>
      <p:tags r:id="rId1"/>
    </p:custDataLst>
    <p:extLst>
      <p:ext uri="{BB962C8B-B14F-4D97-AF65-F5344CB8AC3E}">
        <p14:creationId xmlns:p14="http://schemas.microsoft.com/office/powerpoint/2010/main" val="198334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rgbClr val="F0B31F"/>
            </a:gs>
            <a:gs pos="100000">
              <a:srgbClr val="A2204B"/>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9" name="Group 8"/>
          <p:cNvGrpSpPr>
            <a:grpSpLocks/>
          </p:cNvGrpSpPr>
          <p:nvPr/>
        </p:nvGrpSpPr>
        <p:grpSpPr>
          <a:xfrm>
            <a:off x="10319888" y="4919246"/>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b="1" dirty="0" smtClean="0"/>
              <a:t>Summary</a:t>
            </a:r>
            <a:endParaRPr lang="en-US" b="1" dirty="0"/>
          </a:p>
        </p:txBody>
      </p:sp>
      <p:grpSp>
        <p:nvGrpSpPr>
          <p:cNvPr id="5" name="Group 4"/>
          <p:cNvGrpSpPr>
            <a:grpSpLocks/>
          </p:cNvGrpSpPr>
          <p:nvPr/>
        </p:nvGrpSpPr>
        <p:grpSpPr>
          <a:xfrm rot="16200000" flipV="1">
            <a:off x="0" y="-73047"/>
            <a:ext cx="1920240" cy="1920240"/>
            <a:chOff x="10098503" y="4523874"/>
            <a:chExt cx="2164937" cy="2357045"/>
          </a:xfrm>
        </p:grpSpPr>
        <p:sp>
          <p:nvSpPr>
            <p:cNvPr id="6" name="Right Triangle 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7" name="Straight Connector 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3" name="Text Placeholder 12"/>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p:txBody>
          <a:bodyPr/>
          <a:lstStyle/>
          <a:p>
            <a:fld id="{28A9F5CF-8439-4EA8-BB16-A2FBA1A87F1A}" type="slidenum">
              <a:rPr lang="en-US" smtClean="0"/>
              <a:pPr/>
              <a:t>61</a:t>
            </a:fld>
            <a:endParaRPr lang="en-US"/>
          </a:p>
        </p:txBody>
      </p:sp>
    </p:spTree>
    <p:custDataLst>
      <p:tags r:id="rId1"/>
    </p:custDataLst>
    <p:extLst>
      <p:ext uri="{BB962C8B-B14F-4D97-AF65-F5344CB8AC3E}">
        <p14:creationId xmlns:p14="http://schemas.microsoft.com/office/powerpoint/2010/main" val="10678496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a:xfrm>
            <a:off x="10319888" y="4919246"/>
            <a:ext cx="1920240" cy="1920240"/>
            <a:chOff x="10098503" y="4523874"/>
            <a:chExt cx="2164937" cy="2357045"/>
          </a:xfrm>
        </p:grpSpPr>
        <p:sp>
          <p:nvSpPr>
            <p:cNvPr id="15" name="Right Triangle 14"/>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6" name="Straight Connector 15"/>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66562" name="Text Box 4"/>
          <p:cNvSpPr txBox="1">
            <a:spLocks noChangeArrowheads="1"/>
          </p:cNvSpPr>
          <p:nvPr/>
        </p:nvSpPr>
        <p:spPr bwMode="auto">
          <a:xfrm>
            <a:off x="946414" y="651527"/>
            <a:ext cx="10774531"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endParaRPr lang="en-US" altLang="en-US" sz="1800" b="1" dirty="0"/>
          </a:p>
          <a:p>
            <a:pPr>
              <a:spcBef>
                <a:spcPct val="0"/>
              </a:spcBef>
              <a:buFontTx/>
              <a:buNone/>
              <a:defRPr/>
            </a:pPr>
            <a:r>
              <a:rPr lang="en-US" altLang="en-US" sz="1800" dirty="0" smtClean="0">
                <a:latin typeface="+mn-lt"/>
              </a:rPr>
              <a:t>NEPHR</a:t>
            </a:r>
            <a:r>
              <a:rPr lang="en-US" altLang="en-US" sz="1800" b="1" dirty="0" smtClean="0">
                <a:solidFill>
                  <a:srgbClr val="FF0000"/>
                </a:solidFill>
                <a:latin typeface="+mn-lt"/>
              </a:rPr>
              <a:t>I</a:t>
            </a:r>
            <a:r>
              <a:rPr lang="en-US" altLang="en-US" sz="1800" dirty="0" smtClean="0">
                <a:latin typeface="+mn-lt"/>
              </a:rPr>
              <a:t>TIC </a:t>
            </a:r>
            <a:r>
              <a:rPr lang="en-US" altLang="en-US" sz="1800" dirty="0">
                <a:latin typeface="+mn-lt"/>
              </a:rPr>
              <a:t>SYNDROME </a:t>
            </a:r>
            <a:r>
              <a:rPr lang="en-US" altLang="en-US" sz="1800" b="1" dirty="0">
                <a:latin typeface="+mn-lt"/>
              </a:rPr>
              <a:t>- </a:t>
            </a:r>
            <a:r>
              <a:rPr lang="en-US" altLang="en-US" sz="1800" b="1" dirty="0">
                <a:solidFill>
                  <a:srgbClr val="FF3300"/>
                </a:solidFill>
                <a:latin typeface="+mn-lt"/>
              </a:rPr>
              <a:t>HEMATURIA</a:t>
            </a:r>
          </a:p>
          <a:p>
            <a:pPr>
              <a:spcBef>
                <a:spcPct val="0"/>
              </a:spcBef>
              <a:buFontTx/>
              <a:buChar char="-"/>
              <a:defRPr/>
            </a:pPr>
            <a:r>
              <a:rPr lang="en-US" altLang="en-US" sz="1800" b="1" dirty="0">
                <a:latin typeface="+mn-lt"/>
              </a:rPr>
              <a:t> </a:t>
            </a:r>
            <a:r>
              <a:rPr lang="en-US" altLang="en-US" sz="1800" dirty="0">
                <a:latin typeface="+mn-lt"/>
              </a:rPr>
              <a:t>circulating immune complexes</a:t>
            </a:r>
            <a:r>
              <a:rPr lang="en-US" altLang="en-US" sz="1800" b="1" dirty="0">
                <a:latin typeface="+mn-lt"/>
              </a:rPr>
              <a:t> – </a:t>
            </a:r>
            <a:r>
              <a:rPr lang="en-US" altLang="en-US" sz="1800" b="1" dirty="0" err="1">
                <a:latin typeface="+mn-lt"/>
              </a:rPr>
              <a:t>postinfectious</a:t>
            </a:r>
            <a:r>
              <a:rPr lang="en-US" altLang="en-US" sz="1800" b="1" dirty="0">
                <a:latin typeface="+mn-lt"/>
              </a:rPr>
              <a:t> </a:t>
            </a:r>
            <a:r>
              <a:rPr lang="en-US" altLang="en-US" sz="1800" b="1" dirty="0" smtClean="0">
                <a:latin typeface="+mn-lt"/>
              </a:rPr>
              <a:t>glomerulonephritis </a:t>
            </a:r>
            <a:r>
              <a:rPr lang="en-US" altLang="en-US" sz="1600" dirty="0" smtClean="0">
                <a:latin typeface="+mn-lt"/>
              </a:rPr>
              <a:t>(</a:t>
            </a:r>
            <a:r>
              <a:rPr lang="en-US" altLang="en-US" sz="1600" dirty="0">
                <a:latin typeface="+mn-lt"/>
              </a:rPr>
              <a:t>serum sickness model)</a:t>
            </a:r>
          </a:p>
          <a:p>
            <a:pPr>
              <a:spcBef>
                <a:spcPct val="0"/>
              </a:spcBef>
              <a:buFontTx/>
              <a:buChar char="-"/>
              <a:defRPr/>
            </a:pPr>
            <a:r>
              <a:rPr lang="en-US" altLang="en-US" sz="1800" b="1" dirty="0">
                <a:latin typeface="+mn-lt"/>
              </a:rPr>
              <a:t> </a:t>
            </a:r>
            <a:r>
              <a:rPr lang="en-US" altLang="en-US" sz="1800" dirty="0">
                <a:latin typeface="+mn-lt"/>
              </a:rPr>
              <a:t>anti-glomerular basement membrane antibody </a:t>
            </a:r>
            <a:r>
              <a:rPr lang="en-US" altLang="en-US" sz="1800" dirty="0" smtClean="0">
                <a:latin typeface="+mn-lt"/>
              </a:rPr>
              <a:t>mediated - </a:t>
            </a:r>
            <a:r>
              <a:rPr lang="en-US" altLang="en-US" sz="1800" b="1" dirty="0">
                <a:latin typeface="+mn-lt"/>
              </a:rPr>
              <a:t>anti-glomerular basement membrane disease</a:t>
            </a:r>
            <a:r>
              <a:rPr lang="en-US" altLang="en-US" sz="1800" dirty="0" smtClean="0">
                <a:latin typeface="+mn-lt"/>
              </a:rPr>
              <a:t> </a:t>
            </a:r>
          </a:p>
          <a:p>
            <a:pPr>
              <a:spcBef>
                <a:spcPct val="0"/>
              </a:spcBef>
              <a:buFontTx/>
              <a:buNone/>
              <a:defRPr/>
            </a:pPr>
            <a:r>
              <a:rPr lang="en-US" altLang="en-US" sz="1600" dirty="0" smtClean="0">
                <a:latin typeface="+mn-lt"/>
              </a:rPr>
              <a:t>(</a:t>
            </a:r>
            <a:r>
              <a:rPr lang="en-US" altLang="en-US" sz="1600" dirty="0">
                <a:latin typeface="+mn-lt"/>
              </a:rPr>
              <a:t>nephrotoxic serum [</a:t>
            </a:r>
            <a:r>
              <a:rPr lang="en-US" altLang="en-US" sz="1600" dirty="0" err="1">
                <a:latin typeface="+mn-lt"/>
              </a:rPr>
              <a:t>Masugi</a:t>
            </a:r>
            <a:r>
              <a:rPr lang="en-US" altLang="en-US" sz="1600" dirty="0">
                <a:latin typeface="+mn-lt"/>
              </a:rPr>
              <a:t>] nephritis</a:t>
            </a:r>
            <a:r>
              <a:rPr lang="en-US" altLang="en-US" sz="1600" dirty="0" smtClean="0">
                <a:latin typeface="+mn-lt"/>
              </a:rPr>
              <a:t>)</a:t>
            </a:r>
            <a:endParaRPr lang="en-US" altLang="en-US" sz="1600" dirty="0">
              <a:latin typeface="+mn-lt"/>
            </a:endParaRPr>
          </a:p>
          <a:p>
            <a:pPr>
              <a:spcBef>
                <a:spcPct val="0"/>
              </a:spcBef>
              <a:buFontTx/>
              <a:buNone/>
              <a:defRPr/>
            </a:pPr>
            <a:r>
              <a:rPr lang="en-US" altLang="en-US" sz="1800" b="1" dirty="0" smtClean="0">
                <a:latin typeface="+mn-lt"/>
              </a:rPr>
              <a:t> </a:t>
            </a:r>
            <a:endParaRPr lang="en-US" altLang="en-US" sz="1800" b="1" dirty="0">
              <a:latin typeface="+mn-lt"/>
            </a:endParaRPr>
          </a:p>
          <a:p>
            <a:pPr>
              <a:spcBef>
                <a:spcPct val="0"/>
              </a:spcBef>
              <a:buFontTx/>
              <a:buNone/>
              <a:defRPr/>
            </a:pPr>
            <a:r>
              <a:rPr lang="en-US" altLang="en-US" sz="1800" dirty="0" smtClean="0">
                <a:latin typeface="+mn-lt"/>
              </a:rPr>
              <a:t>NEPHR</a:t>
            </a:r>
            <a:r>
              <a:rPr lang="en-US" altLang="en-US" sz="1800" b="1" dirty="0" smtClean="0">
                <a:solidFill>
                  <a:srgbClr val="0066FF"/>
                </a:solidFill>
                <a:latin typeface="+mn-lt"/>
              </a:rPr>
              <a:t>O</a:t>
            </a:r>
            <a:r>
              <a:rPr lang="en-US" altLang="en-US" sz="1800" dirty="0" smtClean="0">
                <a:latin typeface="+mn-lt"/>
              </a:rPr>
              <a:t>TIC </a:t>
            </a:r>
            <a:r>
              <a:rPr lang="en-US" altLang="en-US" sz="1800" dirty="0">
                <a:latin typeface="+mn-lt"/>
              </a:rPr>
              <a:t>SYNDROME – </a:t>
            </a:r>
            <a:r>
              <a:rPr lang="en-US" altLang="en-US" sz="1800" b="1" dirty="0">
                <a:solidFill>
                  <a:srgbClr val="0000FF"/>
                </a:solidFill>
                <a:latin typeface="+mn-lt"/>
              </a:rPr>
              <a:t>PROTEINURIA</a:t>
            </a:r>
          </a:p>
          <a:p>
            <a:pPr>
              <a:spcBef>
                <a:spcPct val="0"/>
              </a:spcBef>
              <a:buFontTx/>
              <a:buChar char="-"/>
              <a:defRPr/>
            </a:pPr>
            <a:r>
              <a:rPr lang="en-US" altLang="en-US" sz="1800" b="1" dirty="0">
                <a:latin typeface="+mn-lt"/>
              </a:rPr>
              <a:t> </a:t>
            </a:r>
            <a:r>
              <a:rPr lang="en-US" altLang="en-US" sz="1800" dirty="0">
                <a:latin typeface="+mn-lt"/>
              </a:rPr>
              <a:t>in-situ immune complex formation</a:t>
            </a:r>
            <a:r>
              <a:rPr lang="en-US" altLang="en-US" sz="1800" b="1" dirty="0">
                <a:latin typeface="+mn-lt"/>
              </a:rPr>
              <a:t> – membranous </a:t>
            </a:r>
            <a:r>
              <a:rPr lang="en-US" altLang="en-US" sz="1800" b="1" dirty="0" smtClean="0">
                <a:latin typeface="+mn-lt"/>
              </a:rPr>
              <a:t>glomerulonephritis </a:t>
            </a:r>
            <a:r>
              <a:rPr lang="en-US" altLang="en-US" sz="1600" dirty="0" smtClean="0">
                <a:latin typeface="+mn-lt"/>
              </a:rPr>
              <a:t>(</a:t>
            </a:r>
            <a:r>
              <a:rPr lang="en-US" altLang="en-US" sz="1600" dirty="0" err="1">
                <a:latin typeface="+mn-lt"/>
              </a:rPr>
              <a:t>Heymann</a:t>
            </a:r>
            <a:r>
              <a:rPr lang="en-US" altLang="en-US" sz="1600" dirty="0">
                <a:latin typeface="+mn-lt"/>
              </a:rPr>
              <a:t> nephritis model)</a:t>
            </a:r>
          </a:p>
          <a:p>
            <a:pPr>
              <a:spcBef>
                <a:spcPct val="0"/>
              </a:spcBef>
              <a:buFontTx/>
              <a:buChar char="-"/>
              <a:defRPr/>
            </a:pPr>
            <a:r>
              <a:rPr lang="en-US" altLang="en-US" sz="1800" b="1" dirty="0">
                <a:latin typeface="+mn-lt"/>
              </a:rPr>
              <a:t> </a:t>
            </a:r>
            <a:r>
              <a:rPr lang="en-US" altLang="en-US" sz="1800" dirty="0">
                <a:latin typeface="+mn-lt"/>
              </a:rPr>
              <a:t>podocyte injury non-immune complex mediated</a:t>
            </a:r>
          </a:p>
          <a:p>
            <a:pPr>
              <a:spcBef>
                <a:spcPct val="0"/>
              </a:spcBef>
              <a:buFontTx/>
              <a:buNone/>
              <a:defRPr/>
            </a:pPr>
            <a:r>
              <a:rPr lang="en-US" altLang="en-US" sz="1800" dirty="0">
                <a:latin typeface="+mn-lt"/>
              </a:rPr>
              <a:t> 	reversible = </a:t>
            </a:r>
            <a:r>
              <a:rPr lang="en-US" altLang="en-US" sz="1800" b="1" dirty="0">
                <a:latin typeface="+mn-lt"/>
              </a:rPr>
              <a:t>minimal change disease</a:t>
            </a:r>
          </a:p>
          <a:p>
            <a:pPr>
              <a:spcBef>
                <a:spcPct val="0"/>
              </a:spcBef>
              <a:buFontTx/>
              <a:buNone/>
              <a:defRPr/>
            </a:pPr>
            <a:r>
              <a:rPr lang="en-US" altLang="en-US" sz="1800" dirty="0">
                <a:latin typeface="+mn-lt"/>
              </a:rPr>
              <a:t>  	irreversible = </a:t>
            </a:r>
            <a:r>
              <a:rPr lang="en-US" altLang="en-US" sz="1800" b="1" dirty="0">
                <a:latin typeface="+mn-lt"/>
              </a:rPr>
              <a:t>focal and segmental glomerular sclerosis (FSGS)</a:t>
            </a:r>
          </a:p>
          <a:p>
            <a:pPr>
              <a:spcBef>
                <a:spcPct val="0"/>
              </a:spcBef>
              <a:buNone/>
              <a:defRPr/>
            </a:pPr>
            <a:endParaRPr lang="en-US" altLang="en-US" sz="1800" dirty="0" smtClean="0">
              <a:latin typeface="+mn-lt"/>
            </a:endParaRPr>
          </a:p>
          <a:p>
            <a:pPr>
              <a:spcBef>
                <a:spcPct val="0"/>
              </a:spcBef>
              <a:buNone/>
              <a:defRPr/>
            </a:pPr>
            <a:r>
              <a:rPr lang="en-US" altLang="en-US" sz="1800" dirty="0" smtClean="0">
                <a:latin typeface="+mn-lt"/>
              </a:rPr>
              <a:t>Genetics</a:t>
            </a:r>
            <a:r>
              <a:rPr lang="en-US" altLang="en-US" sz="1800" dirty="0">
                <a:latin typeface="+mn-lt"/>
              </a:rPr>
              <a:t>: </a:t>
            </a:r>
            <a:r>
              <a:rPr lang="en-US" sz="1800" dirty="0" smtClean="0">
                <a:latin typeface="+mn-lt"/>
              </a:rPr>
              <a:t>(</a:t>
            </a:r>
            <a:r>
              <a:rPr lang="en-US" sz="1800" dirty="0" err="1" smtClean="0">
                <a:latin typeface="+mn-lt"/>
              </a:rPr>
              <a:t>i</a:t>
            </a:r>
            <a:r>
              <a:rPr lang="en-US" sz="1800" dirty="0" smtClean="0">
                <a:latin typeface="+mn-lt"/>
              </a:rPr>
              <a:t>) monogenic diseases or (ii) polygenic and “risk alleles”</a:t>
            </a:r>
            <a:endParaRPr lang="en-US" sz="1800" dirty="0">
              <a:latin typeface="+mn-lt"/>
            </a:endParaRPr>
          </a:p>
        </p:txBody>
      </p:sp>
      <p:pic>
        <p:nvPicPr>
          <p:cNvPr id="4"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219" y="4328725"/>
            <a:ext cx="2521268" cy="252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ile0043"/>
          <p:cNvPicPr>
            <a:picLocks noChangeAspect="1" noChangeArrowheads="1"/>
          </p:cNvPicPr>
          <p:nvPr/>
        </p:nvPicPr>
        <p:blipFill>
          <a:blip r:embed="rId5" cstate="print">
            <a:extLst>
              <a:ext uri="{28A0092B-C50C-407E-A947-70E740481C1C}">
                <a14:useLocalDpi xmlns:a14="http://schemas.microsoft.com/office/drawing/2010/main" val="0"/>
              </a:ext>
            </a:extLst>
          </a:blip>
          <a:srcRect l="28168" t="27837" r="2782" b="30411"/>
          <a:stretch>
            <a:fillRect/>
          </a:stretch>
        </p:blipFill>
        <p:spPr bwMode="auto">
          <a:xfrm>
            <a:off x="5327424" y="4322058"/>
            <a:ext cx="2762935" cy="252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6" name="Picture 2" descr="#6-300"/>
          <p:cNvPicPr>
            <a:picLocks noChangeAspect="1" noChangeArrowheads="1"/>
          </p:cNvPicPr>
          <p:nvPr/>
        </p:nvPicPr>
        <p:blipFill>
          <a:blip r:embed="rId6" cstate="print">
            <a:extLst>
              <a:ext uri="{28A0092B-C50C-407E-A947-70E740481C1C}">
                <a14:useLocalDpi xmlns:a14="http://schemas.microsoft.com/office/drawing/2010/main" val="0"/>
              </a:ext>
            </a:extLst>
          </a:blip>
          <a:srcRect l="15480" t="7779" r="21672" b="10371"/>
          <a:stretch>
            <a:fillRect/>
          </a:stretch>
        </p:blipFill>
        <p:spPr bwMode="auto">
          <a:xfrm>
            <a:off x="3072126" y="4328725"/>
            <a:ext cx="2274487" cy="25146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3" descr="r13"/>
          <p:cNvPicPr>
            <a:picLocks noChangeAspect="1" noChangeArrowheads="1"/>
          </p:cNvPicPr>
          <p:nvPr/>
        </p:nvPicPr>
        <p:blipFill>
          <a:blip r:embed="rId7" cstate="print">
            <a:lum bright="30000" contrast="12000"/>
            <a:extLst>
              <a:ext uri="{28A0092B-C50C-407E-A947-70E740481C1C}">
                <a14:useLocalDpi xmlns:a14="http://schemas.microsoft.com/office/drawing/2010/main" val="0"/>
              </a:ext>
            </a:extLst>
          </a:blip>
          <a:srcRect l="5011" t="5180" r="5011" b="5180"/>
          <a:stretch>
            <a:fillRect/>
          </a:stretch>
        </p:blipFill>
        <p:spPr bwMode="auto">
          <a:xfrm>
            <a:off x="3691868" y="5298701"/>
            <a:ext cx="1673384" cy="1529951"/>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65472" y="139702"/>
            <a:ext cx="7985760" cy="707886"/>
          </a:xfrm>
          <a:prstGeom prst="rect">
            <a:avLst/>
          </a:prstGeom>
          <a:noFill/>
        </p:spPr>
        <p:txBody>
          <a:bodyPr wrap="square" rtlCol="0">
            <a:spAutoFit/>
          </a:bodyPr>
          <a:lstStyle/>
          <a:p>
            <a:r>
              <a:rPr lang="en-US" sz="4000" dirty="0" smtClean="0"/>
              <a:t>Pathogenesis Summary</a:t>
            </a:r>
            <a:endParaRPr lang="en-US" sz="4000" dirty="0"/>
          </a:p>
        </p:txBody>
      </p:sp>
      <p:grpSp>
        <p:nvGrpSpPr>
          <p:cNvPr id="10" name="Group 9"/>
          <p:cNvGrpSpPr>
            <a:grpSpLocks/>
          </p:cNvGrpSpPr>
          <p:nvPr/>
        </p:nvGrpSpPr>
        <p:grpSpPr>
          <a:xfrm rot="16200000" flipV="1">
            <a:off x="0" y="-73047"/>
            <a:ext cx="1920240" cy="1920240"/>
            <a:chOff x="10098503" y="4523874"/>
            <a:chExt cx="2164937" cy="2357045"/>
          </a:xfrm>
        </p:grpSpPr>
        <p:sp>
          <p:nvSpPr>
            <p:cNvPr id="11" name="Right Triangle 10"/>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2" name="Straight Connector 11"/>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pic>
        <p:nvPicPr>
          <p:cNvPr id="18" name="Picture 2" descr="Znalezione obrazy dla zapytania minimal change disease and electron microscopy"/>
          <p:cNvPicPr>
            <a:picLocks noChangeAspect="1" noChangeArrowheads="1"/>
          </p:cNvPicPr>
          <p:nvPr/>
        </p:nvPicPr>
        <p:blipFill rotWithShape="1">
          <a:blip r:embed="rId8">
            <a:extLst>
              <a:ext uri="{28A0092B-C50C-407E-A947-70E740481C1C}">
                <a14:useLocalDpi xmlns:a14="http://schemas.microsoft.com/office/drawing/2010/main" val="0"/>
              </a:ext>
            </a:extLst>
          </a:blip>
          <a:srcRect r="14229"/>
          <a:stretch/>
        </p:blipFill>
        <p:spPr bwMode="auto">
          <a:xfrm>
            <a:off x="8136278" y="4334450"/>
            <a:ext cx="2885949" cy="25235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28A9F5CF-8439-4EA8-BB16-A2FBA1A87F1A}" type="slidenum">
              <a:rPr lang="en-US" smtClean="0"/>
              <a:pPr/>
              <a:t>62</a:t>
            </a:fld>
            <a:endParaRPr lang="en-US"/>
          </a:p>
        </p:txBody>
      </p:sp>
    </p:spTree>
    <p:custDataLst>
      <p:tags r:id="rId1"/>
    </p:custDataLst>
    <p:extLst>
      <p:ext uri="{BB962C8B-B14F-4D97-AF65-F5344CB8AC3E}">
        <p14:creationId xmlns:p14="http://schemas.microsoft.com/office/powerpoint/2010/main" val="26230138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a:grpSpLocks/>
          </p:cNvGrpSpPr>
          <p:nvPr/>
        </p:nvGrpSpPr>
        <p:grpSpPr>
          <a:xfrm>
            <a:off x="10319888" y="4919246"/>
            <a:ext cx="1920240" cy="1920240"/>
            <a:chOff x="10098503" y="4523874"/>
            <a:chExt cx="2164937" cy="2357045"/>
          </a:xfrm>
        </p:grpSpPr>
        <p:sp>
          <p:nvSpPr>
            <p:cNvPr id="11" name="Right Triangle 10"/>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2" name="Straight Connector 11"/>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83971" name="TextBox 2"/>
          <p:cNvSpPr txBox="1">
            <a:spLocks noChangeArrowheads="1"/>
          </p:cNvSpPr>
          <p:nvPr/>
        </p:nvSpPr>
        <p:spPr bwMode="auto">
          <a:xfrm>
            <a:off x="1096962" y="799561"/>
            <a:ext cx="10063099"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smtClean="0">
                <a:latin typeface="+mn-lt"/>
              </a:rPr>
              <a:t>Different </a:t>
            </a:r>
            <a:r>
              <a:rPr lang="en-US" altLang="en-US" sz="2400" dirty="0">
                <a:latin typeface="+mn-lt"/>
              </a:rPr>
              <a:t>pathways of glomerular injury are not mutually exclusive and </a:t>
            </a:r>
          </a:p>
          <a:p>
            <a:pPr>
              <a:spcBef>
                <a:spcPct val="0"/>
              </a:spcBef>
              <a:buFontTx/>
              <a:buNone/>
            </a:pPr>
            <a:r>
              <a:rPr lang="en-US" altLang="en-US" sz="2400" dirty="0">
                <a:latin typeface="+mn-lt"/>
              </a:rPr>
              <a:t>in humans more than one may contribute to injury</a:t>
            </a:r>
          </a:p>
          <a:p>
            <a:pPr>
              <a:spcBef>
                <a:spcPct val="0"/>
              </a:spcBef>
              <a:buFontTx/>
              <a:buNone/>
            </a:pPr>
            <a:endParaRPr lang="en-US" altLang="en-US" sz="2400" dirty="0">
              <a:latin typeface="+mn-lt"/>
            </a:endParaRPr>
          </a:p>
          <a:p>
            <a:pPr>
              <a:spcBef>
                <a:spcPct val="0"/>
              </a:spcBef>
              <a:buFontTx/>
              <a:buNone/>
            </a:pPr>
            <a:r>
              <a:rPr lang="en-US" altLang="en-US" sz="2400" dirty="0">
                <a:latin typeface="+mn-lt"/>
              </a:rPr>
              <a:t>Host factors, which are usually also not </a:t>
            </a:r>
            <a:r>
              <a:rPr lang="en-US" altLang="en-US" sz="2400" dirty="0" smtClean="0">
                <a:latin typeface="+mn-lt"/>
              </a:rPr>
              <a:t>static and include genetic diversity, </a:t>
            </a:r>
            <a:r>
              <a:rPr lang="en-US" altLang="en-US" sz="2400" dirty="0">
                <a:latin typeface="+mn-lt"/>
              </a:rPr>
              <a:t>are critical to determine who </a:t>
            </a:r>
            <a:r>
              <a:rPr lang="en-US" altLang="en-US" sz="2400" dirty="0" smtClean="0">
                <a:latin typeface="+mn-lt"/>
              </a:rPr>
              <a:t>does </a:t>
            </a:r>
            <a:r>
              <a:rPr lang="en-US" altLang="en-US" sz="2400" dirty="0">
                <a:latin typeface="+mn-lt"/>
              </a:rPr>
              <a:t>and who does not develop nephritis</a:t>
            </a:r>
          </a:p>
          <a:p>
            <a:pPr>
              <a:spcBef>
                <a:spcPct val="0"/>
              </a:spcBef>
              <a:buFontTx/>
              <a:buNone/>
            </a:pPr>
            <a:endParaRPr lang="en-US" altLang="en-US" sz="2400" dirty="0">
              <a:latin typeface="+mn-lt"/>
            </a:endParaRPr>
          </a:p>
          <a:p>
            <a:pPr>
              <a:spcBef>
                <a:spcPct val="0"/>
              </a:spcBef>
              <a:buFontTx/>
              <a:buNone/>
            </a:pPr>
            <a:r>
              <a:rPr lang="en-US" altLang="en-US" sz="2400" dirty="0">
                <a:latin typeface="+mn-lt"/>
              </a:rPr>
              <a:t>Thus, the disease is a dynamic process, more akin to a movie rather than a snap-shot</a:t>
            </a:r>
          </a:p>
          <a:p>
            <a:pPr>
              <a:spcBef>
                <a:spcPct val="0"/>
              </a:spcBef>
              <a:buFontTx/>
              <a:buNone/>
            </a:pPr>
            <a:endParaRPr lang="en-US" altLang="en-US" sz="1800" dirty="0"/>
          </a:p>
        </p:txBody>
      </p:sp>
      <p:pic>
        <p:nvPicPr>
          <p:cNvPr id="83972" name="Picture 5" descr="Znalezione obrazy dla zapytania movie an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3962400"/>
            <a:ext cx="22098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7" descr="Znalezione obrazy dla zapytania snap shot an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3956050"/>
            <a:ext cx="325278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a:grpSpLocks/>
          </p:cNvGrpSpPr>
          <p:nvPr/>
        </p:nvGrpSpPr>
        <p:grpSpPr>
          <a:xfrm rot="16200000" flipV="1">
            <a:off x="0" y="-73047"/>
            <a:ext cx="1920240" cy="1920240"/>
            <a:chOff x="10098503" y="4523874"/>
            <a:chExt cx="2164937" cy="2357045"/>
          </a:xfrm>
        </p:grpSpPr>
        <p:sp>
          <p:nvSpPr>
            <p:cNvPr id="7" name="Right Triangle 6"/>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8" name="Straight Connector 7"/>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pic>
        <p:nvPicPr>
          <p:cNvPr id="14" name="Picture 2" descr="Znalezione obrazy dla zapytania photograph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435" y="3773715"/>
            <a:ext cx="3823301" cy="215060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8A9F5CF-8439-4EA8-BB16-A2FBA1A87F1A}" type="slidenum">
              <a:rPr lang="en-US" smtClean="0"/>
              <a:pPr/>
              <a:t>63</a:t>
            </a:fld>
            <a:endParaRPr lang="en-US"/>
          </a:p>
        </p:txBody>
      </p:sp>
      <p:pic>
        <p:nvPicPr>
          <p:cNvPr id="17" name="Picture 2" descr="Znalezione obrazy dla zapytania CD an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8921" y="3773716"/>
            <a:ext cx="3562007" cy="23746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4543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rgbClr val="F0B31F"/>
            </a:gs>
            <a:gs pos="100000">
              <a:srgbClr val="A2204B"/>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9" name="Group 8"/>
          <p:cNvGrpSpPr>
            <a:grpSpLocks/>
          </p:cNvGrpSpPr>
          <p:nvPr/>
        </p:nvGrpSpPr>
        <p:grpSpPr>
          <a:xfrm>
            <a:off x="10319888" y="4919246"/>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b="1" dirty="0" smtClean="0"/>
              <a:t>Vocabulary</a:t>
            </a:r>
            <a:endParaRPr lang="en-US" b="1" dirty="0"/>
          </a:p>
        </p:txBody>
      </p:sp>
      <p:grpSp>
        <p:nvGrpSpPr>
          <p:cNvPr id="5" name="Group 4"/>
          <p:cNvGrpSpPr>
            <a:grpSpLocks/>
          </p:cNvGrpSpPr>
          <p:nvPr/>
        </p:nvGrpSpPr>
        <p:grpSpPr>
          <a:xfrm rot="16200000" flipV="1">
            <a:off x="0" y="-73047"/>
            <a:ext cx="1920240" cy="1920240"/>
            <a:chOff x="10098503" y="4523874"/>
            <a:chExt cx="2164937" cy="2357045"/>
          </a:xfrm>
        </p:grpSpPr>
        <p:sp>
          <p:nvSpPr>
            <p:cNvPr id="6" name="Right Triangle 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7" name="Straight Connector 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3" name="Text Placeholder 12"/>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p:txBody>
          <a:bodyPr/>
          <a:lstStyle/>
          <a:p>
            <a:fld id="{28A9F5CF-8439-4EA8-BB16-A2FBA1A87F1A}" type="slidenum">
              <a:rPr lang="en-US" smtClean="0"/>
              <a:pPr/>
              <a:t>64</a:t>
            </a:fld>
            <a:endParaRPr lang="en-US"/>
          </a:p>
        </p:txBody>
      </p:sp>
    </p:spTree>
    <p:custDataLst>
      <p:tags r:id="rId1"/>
    </p:custDataLst>
    <p:extLst>
      <p:ext uri="{BB962C8B-B14F-4D97-AF65-F5344CB8AC3E}">
        <p14:creationId xmlns:p14="http://schemas.microsoft.com/office/powerpoint/2010/main" val="8288514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p:cNvGrpSpPr>
          <p:nvPr/>
        </p:nvGrpSpPr>
        <p:grpSpPr>
          <a:xfrm>
            <a:off x="10319888" y="4919246"/>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84995" name="TextBox 2"/>
          <p:cNvSpPr txBox="1">
            <a:spLocks noChangeArrowheads="1"/>
          </p:cNvSpPr>
          <p:nvPr/>
        </p:nvSpPr>
        <p:spPr bwMode="auto">
          <a:xfrm>
            <a:off x="712008" y="1427575"/>
            <a:ext cx="10358301"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latin typeface="+mn-lt"/>
            </a:endParaRPr>
          </a:p>
          <a:p>
            <a:pPr marL="285750" indent="-285750">
              <a:spcBef>
                <a:spcPct val="0"/>
              </a:spcBef>
              <a:spcAft>
                <a:spcPts val="600"/>
              </a:spcAft>
            </a:pPr>
            <a:r>
              <a:rPr lang="en-US" altLang="en-US" sz="2000" dirty="0">
                <a:latin typeface="+mn-lt"/>
              </a:rPr>
              <a:t>Glomerular diseases usually have the </a:t>
            </a:r>
            <a:r>
              <a:rPr lang="en-US" altLang="en-US" sz="2000" b="1" dirty="0">
                <a:latin typeface="+mn-lt"/>
              </a:rPr>
              <a:t>“</a:t>
            </a:r>
            <a:r>
              <a:rPr lang="en-US" altLang="en-US" sz="2000" b="1" dirty="0" err="1">
                <a:latin typeface="+mn-lt"/>
              </a:rPr>
              <a:t>glomerulo</a:t>
            </a:r>
            <a:r>
              <a:rPr lang="en-US" altLang="en-US" sz="2000" b="1" dirty="0">
                <a:latin typeface="+mn-lt"/>
              </a:rPr>
              <a:t>”</a:t>
            </a:r>
            <a:r>
              <a:rPr lang="en-US" altLang="en-US" sz="2000" dirty="0">
                <a:latin typeface="+mn-lt"/>
              </a:rPr>
              <a:t> prefix: see </a:t>
            </a:r>
            <a:r>
              <a:rPr lang="en-US" altLang="en-US" sz="2000" dirty="0" err="1">
                <a:latin typeface="+mn-lt"/>
              </a:rPr>
              <a:t>postinfectious</a:t>
            </a:r>
            <a:r>
              <a:rPr lang="en-US" altLang="en-US" sz="2000" dirty="0">
                <a:latin typeface="+mn-lt"/>
              </a:rPr>
              <a:t> glomerulonephritis </a:t>
            </a:r>
            <a:r>
              <a:rPr lang="en-US" altLang="en-US" sz="2000" dirty="0" err="1" smtClean="0">
                <a:latin typeface="+mn-lt"/>
              </a:rPr>
              <a:t>etc</a:t>
            </a:r>
            <a:endParaRPr lang="en-US" altLang="en-US" sz="2000" dirty="0">
              <a:latin typeface="+mn-lt"/>
            </a:endParaRPr>
          </a:p>
          <a:p>
            <a:pPr marL="285750" indent="-285750">
              <a:spcBef>
                <a:spcPct val="0"/>
              </a:spcBef>
              <a:spcAft>
                <a:spcPts val="600"/>
              </a:spcAft>
            </a:pPr>
            <a:r>
              <a:rPr lang="en-US" altLang="en-US" sz="2000" dirty="0">
                <a:latin typeface="+mn-lt"/>
              </a:rPr>
              <a:t>Glomerulonephr</a:t>
            </a:r>
            <a:r>
              <a:rPr lang="en-US" altLang="en-US" sz="2000" b="1" u="sng" dirty="0">
                <a:latin typeface="+mn-lt"/>
              </a:rPr>
              <a:t>itis</a:t>
            </a:r>
            <a:r>
              <a:rPr lang="en-US" altLang="en-US" sz="2000" dirty="0">
                <a:latin typeface="+mn-lt"/>
              </a:rPr>
              <a:t> is used preferentially in reference to glomerular diseases with an inflammatory/proliferative response </a:t>
            </a:r>
          </a:p>
          <a:p>
            <a:pPr marL="285750" indent="-285750">
              <a:spcBef>
                <a:spcPct val="0"/>
              </a:spcBef>
              <a:spcAft>
                <a:spcPts val="600"/>
              </a:spcAft>
            </a:pPr>
            <a:r>
              <a:rPr lang="en-US" altLang="en-US" sz="2000" dirty="0">
                <a:latin typeface="+mn-lt"/>
              </a:rPr>
              <a:t>Glomerular pathologies, without an inflammatory response may be referred to as “</a:t>
            </a:r>
            <a:r>
              <a:rPr lang="en-US" altLang="en-US" sz="2000" b="1" dirty="0" err="1">
                <a:latin typeface="+mn-lt"/>
              </a:rPr>
              <a:t>nephropathy</a:t>
            </a:r>
            <a:r>
              <a:rPr lang="en-US" altLang="en-US" sz="2000" dirty="0" err="1">
                <a:latin typeface="+mn-lt"/>
              </a:rPr>
              <a:t>”or</a:t>
            </a:r>
            <a:r>
              <a:rPr lang="en-US" altLang="en-US" sz="2000" dirty="0">
                <a:latin typeface="+mn-lt"/>
              </a:rPr>
              <a:t> “</a:t>
            </a:r>
            <a:r>
              <a:rPr lang="en-US" altLang="en-US" sz="2000" b="1" dirty="0" err="1">
                <a:latin typeface="+mn-lt"/>
              </a:rPr>
              <a:t>glomerulopathy</a:t>
            </a:r>
            <a:r>
              <a:rPr lang="en-US" altLang="en-US" sz="2000" dirty="0">
                <a:latin typeface="+mn-lt"/>
              </a:rPr>
              <a:t>”; - see membranous nephropathy (</a:t>
            </a:r>
            <a:r>
              <a:rPr lang="en-US" altLang="en-US" sz="2000" dirty="0" err="1">
                <a:latin typeface="+mn-lt"/>
              </a:rPr>
              <a:t>glomerulopathy</a:t>
            </a:r>
            <a:r>
              <a:rPr lang="en-US" altLang="en-US" sz="2000" dirty="0" smtClean="0">
                <a:latin typeface="+mn-lt"/>
              </a:rPr>
              <a:t>)</a:t>
            </a:r>
            <a:endParaRPr lang="en-US" altLang="en-US" sz="2000" dirty="0">
              <a:latin typeface="+mn-lt"/>
            </a:endParaRPr>
          </a:p>
          <a:p>
            <a:pPr marL="285750" indent="-285750">
              <a:spcBef>
                <a:spcPct val="0"/>
              </a:spcBef>
              <a:spcAft>
                <a:spcPts val="600"/>
              </a:spcAft>
            </a:pPr>
            <a:r>
              <a:rPr lang="en-US" altLang="en-US" sz="2000" dirty="0">
                <a:latin typeface="+mn-lt"/>
              </a:rPr>
              <a:t>Nephrosis is meant to indicate a non-inflammatory nephropathy, which is associated with nephrotic </a:t>
            </a:r>
            <a:r>
              <a:rPr lang="en-US" altLang="en-US" sz="2000" dirty="0" smtClean="0">
                <a:latin typeface="+mn-lt"/>
              </a:rPr>
              <a:t>syndrome</a:t>
            </a:r>
            <a:endParaRPr lang="en-US" altLang="en-US" sz="2000" dirty="0">
              <a:latin typeface="+mn-lt"/>
            </a:endParaRPr>
          </a:p>
          <a:p>
            <a:pPr marL="285750" indent="-285750">
              <a:spcBef>
                <a:spcPct val="0"/>
              </a:spcBef>
              <a:spcAft>
                <a:spcPts val="600"/>
              </a:spcAft>
            </a:pPr>
            <a:r>
              <a:rPr lang="en-US" altLang="en-US" sz="2000" dirty="0">
                <a:latin typeface="+mn-lt"/>
              </a:rPr>
              <a:t>“</a:t>
            </a:r>
            <a:r>
              <a:rPr lang="en-US" altLang="en-US" sz="2000" b="1" dirty="0">
                <a:latin typeface="+mn-lt"/>
              </a:rPr>
              <a:t>nephritis</a:t>
            </a:r>
            <a:r>
              <a:rPr lang="en-US" altLang="en-US" sz="2000" dirty="0">
                <a:latin typeface="+mn-lt"/>
              </a:rPr>
              <a:t>” can also be attached/used in connection with other kidney diseases, such as “pyelonephritis</a:t>
            </a:r>
            <a:r>
              <a:rPr lang="en-US" altLang="en-US" sz="2000" dirty="0" smtClean="0">
                <a:latin typeface="+mn-lt"/>
              </a:rPr>
              <a:t>”</a:t>
            </a:r>
            <a:endParaRPr lang="en-US" altLang="en-US" sz="2000" dirty="0">
              <a:latin typeface="+mn-lt"/>
            </a:endParaRPr>
          </a:p>
          <a:p>
            <a:pPr marL="285750" indent="-285750">
              <a:spcBef>
                <a:spcPct val="0"/>
              </a:spcBef>
              <a:spcAft>
                <a:spcPts val="600"/>
              </a:spcAft>
            </a:pPr>
            <a:r>
              <a:rPr lang="en-US" altLang="en-US" sz="2000" b="1" i="1" dirty="0" err="1" smtClean="0">
                <a:latin typeface="+mn-lt"/>
              </a:rPr>
              <a:t>nephros</a:t>
            </a:r>
            <a:r>
              <a:rPr lang="en-US" altLang="en-US" sz="2000" dirty="0" smtClean="0">
                <a:latin typeface="+mn-lt"/>
              </a:rPr>
              <a:t> [Greek] = </a:t>
            </a:r>
            <a:r>
              <a:rPr lang="en-US" altLang="en-US" sz="2000" dirty="0">
                <a:latin typeface="+mn-lt"/>
              </a:rPr>
              <a:t>kidney, </a:t>
            </a:r>
            <a:r>
              <a:rPr lang="en-US" altLang="en-US" sz="2000" dirty="0" smtClean="0">
                <a:latin typeface="+mn-lt"/>
              </a:rPr>
              <a:t>nephrologist </a:t>
            </a:r>
            <a:r>
              <a:rPr lang="en-US" altLang="en-US" sz="2000" dirty="0">
                <a:latin typeface="+mn-lt"/>
              </a:rPr>
              <a:t>= MD specializing in medical kidney </a:t>
            </a:r>
            <a:r>
              <a:rPr lang="en-US" altLang="en-US" sz="2000" dirty="0" smtClean="0">
                <a:latin typeface="+mn-lt"/>
              </a:rPr>
              <a:t>diseases</a:t>
            </a:r>
          </a:p>
          <a:p>
            <a:pPr marL="285750" indent="-285750">
              <a:spcBef>
                <a:spcPct val="0"/>
              </a:spcBef>
              <a:spcAft>
                <a:spcPts val="600"/>
              </a:spcAft>
            </a:pPr>
            <a:r>
              <a:rPr lang="en-US" altLang="en-US" sz="2000" b="1" i="1" dirty="0" err="1">
                <a:latin typeface="+mn-lt"/>
              </a:rPr>
              <a:t>r</a:t>
            </a:r>
            <a:r>
              <a:rPr lang="en-US" altLang="en-US" sz="2000" b="1" i="1" dirty="0" err="1" smtClean="0">
                <a:latin typeface="+mn-lt"/>
              </a:rPr>
              <a:t>en</a:t>
            </a:r>
            <a:r>
              <a:rPr lang="en-US" altLang="en-US" sz="2000" i="1" dirty="0" smtClean="0">
                <a:latin typeface="+mn-lt"/>
              </a:rPr>
              <a:t> [Latin]</a:t>
            </a:r>
            <a:r>
              <a:rPr lang="en-US" altLang="en-US" sz="2000" dirty="0" smtClean="0">
                <a:latin typeface="+mn-lt"/>
              </a:rPr>
              <a:t> = kidney, renal pathology</a:t>
            </a:r>
            <a:endParaRPr lang="en-US" altLang="en-US" sz="2000" dirty="0">
              <a:latin typeface="+mn-lt"/>
            </a:endParaRPr>
          </a:p>
          <a:p>
            <a:pPr marL="285750" indent="-285750">
              <a:spcBef>
                <a:spcPct val="0"/>
              </a:spcBef>
              <a:spcAft>
                <a:spcPts val="600"/>
              </a:spcAft>
            </a:pPr>
            <a:r>
              <a:rPr lang="en-US" altLang="en-US" sz="2000" dirty="0" smtClean="0">
                <a:latin typeface="+mn-lt"/>
              </a:rPr>
              <a:t>urologist </a:t>
            </a:r>
            <a:r>
              <a:rPr lang="en-US" altLang="en-US" sz="2000" dirty="0">
                <a:latin typeface="+mn-lt"/>
              </a:rPr>
              <a:t>takes care of “surgical ”kidney diseases such as tumors, reflux, etc</a:t>
            </a:r>
            <a:r>
              <a:rPr lang="en-US" altLang="en-US" sz="2000" dirty="0" smtClean="0">
                <a:latin typeface="+mn-lt"/>
              </a:rPr>
              <a:t>.</a:t>
            </a:r>
          </a:p>
          <a:p>
            <a:pPr>
              <a:spcBef>
                <a:spcPct val="0"/>
              </a:spcBef>
              <a:spcAft>
                <a:spcPts val="600"/>
              </a:spcAft>
              <a:buNone/>
            </a:pPr>
            <a:r>
              <a:rPr lang="en-US" sz="2000" dirty="0" smtClean="0"/>
              <a:t>    Latin</a:t>
            </a:r>
            <a:r>
              <a:rPr lang="en-US" sz="2000" dirty="0"/>
              <a:t> </a:t>
            </a:r>
            <a:r>
              <a:rPr lang="en-US" sz="2000" i="1" dirty="0" err="1"/>
              <a:t>ūrīna</a:t>
            </a:r>
            <a:endParaRPr lang="en-US" altLang="en-US" sz="2000" dirty="0">
              <a:latin typeface="+mn-lt"/>
            </a:endParaRPr>
          </a:p>
        </p:txBody>
      </p:sp>
      <p:sp>
        <p:nvSpPr>
          <p:cNvPr id="2" name="TextBox 1"/>
          <p:cNvSpPr txBox="1"/>
          <p:nvPr/>
        </p:nvSpPr>
        <p:spPr>
          <a:xfrm>
            <a:off x="917500" y="763377"/>
            <a:ext cx="9614263" cy="769441"/>
          </a:xfrm>
          <a:prstGeom prst="rect">
            <a:avLst/>
          </a:prstGeom>
          <a:noFill/>
        </p:spPr>
        <p:txBody>
          <a:bodyPr wrap="square" rtlCol="0">
            <a:spAutoFit/>
          </a:bodyPr>
          <a:lstStyle/>
          <a:p>
            <a:r>
              <a:rPr lang="en-US" sz="4400" dirty="0" smtClean="0">
                <a:solidFill>
                  <a:srgbClr val="A2204B"/>
                </a:solidFill>
              </a:rPr>
              <a:t>Vocabulary </a:t>
            </a:r>
            <a:endParaRPr lang="en-US" sz="4400" dirty="0">
              <a:solidFill>
                <a:srgbClr val="A2204B"/>
              </a:solidFill>
            </a:endParaRPr>
          </a:p>
        </p:txBody>
      </p:sp>
      <p:grpSp>
        <p:nvGrpSpPr>
          <p:cNvPr id="5" name="Group 4"/>
          <p:cNvGrpSpPr>
            <a:grpSpLocks/>
          </p:cNvGrpSpPr>
          <p:nvPr/>
        </p:nvGrpSpPr>
        <p:grpSpPr>
          <a:xfrm rot="16200000" flipV="1">
            <a:off x="0" y="-73047"/>
            <a:ext cx="1920240" cy="1920240"/>
            <a:chOff x="10098503" y="4523874"/>
            <a:chExt cx="2164937" cy="2357045"/>
          </a:xfrm>
        </p:grpSpPr>
        <p:sp>
          <p:nvSpPr>
            <p:cNvPr id="6" name="Right Triangle 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7" name="Straight Connector 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28A9F5CF-8439-4EA8-BB16-A2FBA1A87F1A}" type="slidenum">
              <a:rPr lang="en-US" smtClean="0"/>
              <a:pPr/>
              <a:t>65</a:t>
            </a:fld>
            <a:endParaRPr lang="en-US"/>
          </a:p>
        </p:txBody>
      </p:sp>
    </p:spTree>
    <p:custDataLst>
      <p:tags r:id="rId1"/>
    </p:custDataLst>
    <p:extLst>
      <p:ext uri="{BB962C8B-B14F-4D97-AF65-F5344CB8AC3E}">
        <p14:creationId xmlns:p14="http://schemas.microsoft.com/office/powerpoint/2010/main" val="18481090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p:cNvGrpSpPr>
          <p:nvPr/>
        </p:nvGrpSpPr>
        <p:grpSpPr>
          <a:xfrm>
            <a:off x="10319888" y="4919246"/>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86019" name="TextBox 2"/>
          <p:cNvSpPr txBox="1">
            <a:spLocks noChangeArrowheads="1"/>
          </p:cNvSpPr>
          <p:nvPr/>
        </p:nvSpPr>
        <p:spPr bwMode="auto">
          <a:xfrm>
            <a:off x="858339" y="1281792"/>
            <a:ext cx="1059180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u="sng" dirty="0"/>
          </a:p>
          <a:p>
            <a:pPr eaLnBrk="1" hangingPunct="1">
              <a:spcBef>
                <a:spcPct val="0"/>
              </a:spcBef>
              <a:buFontTx/>
              <a:buNone/>
            </a:pPr>
            <a:r>
              <a:rPr lang="en-US" altLang="en-US" sz="1800" b="1" u="sng" dirty="0">
                <a:latin typeface="+mn-lt"/>
              </a:rPr>
              <a:t>Sclerosis:</a:t>
            </a:r>
          </a:p>
          <a:p>
            <a:pPr eaLnBrk="1" hangingPunct="1">
              <a:spcBef>
                <a:spcPct val="0"/>
              </a:spcBef>
              <a:buFontTx/>
              <a:buNone/>
            </a:pPr>
            <a:endParaRPr lang="en-US" altLang="en-US" sz="1800" dirty="0">
              <a:latin typeface="+mn-lt"/>
            </a:endParaRPr>
          </a:p>
          <a:p>
            <a:pPr marL="285750" indent="-285750">
              <a:spcBef>
                <a:spcPct val="0"/>
              </a:spcBef>
            </a:pPr>
            <a:r>
              <a:rPr lang="en-US" altLang="en-US" sz="1800" dirty="0">
                <a:latin typeface="+mn-lt"/>
              </a:rPr>
              <a:t>Glomerular sclerosis: increased collagenous extracellular matrix that is expanding the </a:t>
            </a:r>
            <a:r>
              <a:rPr lang="en-US" altLang="en-US" sz="1800" dirty="0" err="1">
                <a:latin typeface="+mn-lt"/>
              </a:rPr>
              <a:t>mesangium</a:t>
            </a:r>
            <a:r>
              <a:rPr lang="en-US" altLang="en-US" sz="1800" dirty="0">
                <a:latin typeface="+mn-lt"/>
              </a:rPr>
              <a:t>, and subsequently obliterating the capillary lumen, or forming adhesions with the Bowman’s capsule</a:t>
            </a:r>
          </a:p>
          <a:p>
            <a:pPr eaLnBrk="1" hangingPunct="1">
              <a:spcBef>
                <a:spcPct val="0"/>
              </a:spcBef>
              <a:buFontTx/>
              <a:buNone/>
            </a:pPr>
            <a:endParaRPr lang="en-US" altLang="en-US" sz="1800" dirty="0">
              <a:latin typeface="+mn-lt"/>
            </a:endParaRPr>
          </a:p>
          <a:p>
            <a:pPr eaLnBrk="1" hangingPunct="1">
              <a:spcBef>
                <a:spcPct val="0"/>
              </a:spcBef>
              <a:buFontTx/>
              <a:buNone/>
            </a:pPr>
            <a:r>
              <a:rPr lang="en-US" altLang="en-US" sz="1800" b="1" u="sng" dirty="0">
                <a:latin typeface="+mn-lt"/>
              </a:rPr>
              <a:t>Vascular sclerosis:</a:t>
            </a:r>
          </a:p>
          <a:p>
            <a:pPr marL="285750" indent="-285750">
              <a:spcBef>
                <a:spcPct val="0"/>
              </a:spcBef>
            </a:pPr>
            <a:r>
              <a:rPr lang="en-US" altLang="en-US" sz="1800" dirty="0">
                <a:latin typeface="+mn-lt"/>
              </a:rPr>
              <a:t>Hyaline arteriolosclerosis: hyaline (proteinaceous) deposits with thickening of the wall and narrowing of the lumen of small arteries, i.e. “arterioles”</a:t>
            </a:r>
          </a:p>
          <a:p>
            <a:pPr lvl="1">
              <a:spcBef>
                <a:spcPct val="0"/>
              </a:spcBef>
              <a:buFontTx/>
              <a:buNone/>
            </a:pPr>
            <a:r>
              <a:rPr lang="en-US" altLang="en-US" sz="1800" dirty="0">
                <a:latin typeface="+mn-lt"/>
              </a:rPr>
              <a:t>Hyaline from Greek: </a:t>
            </a:r>
            <a:r>
              <a:rPr lang="en-US" altLang="en-US" sz="1800" i="1" dirty="0">
                <a:latin typeface="+mn-lt"/>
              </a:rPr>
              <a:t>crystal, glass</a:t>
            </a:r>
            <a:r>
              <a:rPr lang="en-US" altLang="en-US" sz="1800" dirty="0">
                <a:latin typeface="+mn-lt"/>
              </a:rPr>
              <a:t>. A hyaline substance appears glassy and pink in H&amp;E stain </a:t>
            </a:r>
          </a:p>
          <a:p>
            <a:pPr eaLnBrk="1" hangingPunct="1">
              <a:spcBef>
                <a:spcPct val="0"/>
              </a:spcBef>
              <a:buFontTx/>
              <a:buNone/>
            </a:pPr>
            <a:endParaRPr lang="en-US" altLang="en-US" sz="1800" dirty="0">
              <a:latin typeface="+mn-lt"/>
            </a:endParaRPr>
          </a:p>
          <a:p>
            <a:pPr eaLnBrk="1" hangingPunct="1">
              <a:spcBef>
                <a:spcPct val="0"/>
              </a:spcBef>
              <a:buFontTx/>
              <a:buNone/>
            </a:pPr>
            <a:r>
              <a:rPr lang="en-US" altLang="en-US" sz="1800" b="1" u="sng" dirty="0">
                <a:latin typeface="+mn-lt"/>
              </a:rPr>
              <a:t>Arteriosclerosis:</a:t>
            </a:r>
            <a:r>
              <a:rPr lang="en-US" altLang="en-US" sz="1800" u="sng" dirty="0">
                <a:latin typeface="+mn-lt"/>
              </a:rPr>
              <a:t> </a:t>
            </a:r>
            <a:r>
              <a:rPr lang="en-US" altLang="en-US" sz="1800" dirty="0">
                <a:latin typeface="+mn-lt"/>
              </a:rPr>
              <a:t>“hardening of the arteries”, wall thickening and loss of elasticity</a:t>
            </a:r>
          </a:p>
          <a:p>
            <a:pPr eaLnBrk="1" hangingPunct="1">
              <a:spcBef>
                <a:spcPct val="0"/>
              </a:spcBef>
              <a:buFontTx/>
              <a:buNone/>
            </a:pPr>
            <a:endParaRPr lang="en-US" altLang="en-US" sz="1800" u="sng" dirty="0">
              <a:latin typeface="+mn-lt"/>
            </a:endParaRPr>
          </a:p>
          <a:p>
            <a:pPr eaLnBrk="1" hangingPunct="1">
              <a:spcBef>
                <a:spcPct val="0"/>
              </a:spcBef>
              <a:buFontTx/>
              <a:buNone/>
            </a:pPr>
            <a:r>
              <a:rPr lang="en-US" altLang="en-US" sz="1800" b="1" u="sng" dirty="0" err="1">
                <a:latin typeface="+mn-lt"/>
              </a:rPr>
              <a:t>Nephrosclerosis</a:t>
            </a:r>
            <a:r>
              <a:rPr lang="en-US" altLang="en-US" sz="1800" b="1" u="sng" dirty="0">
                <a:latin typeface="+mn-lt"/>
              </a:rPr>
              <a:t>:</a:t>
            </a:r>
            <a:r>
              <a:rPr lang="en-US" altLang="en-US" sz="1800" u="sng" dirty="0">
                <a:latin typeface="+mn-lt"/>
              </a:rPr>
              <a:t> </a:t>
            </a:r>
            <a:r>
              <a:rPr lang="en-US" altLang="en-US" sz="1800" dirty="0">
                <a:latin typeface="+mn-lt"/>
              </a:rPr>
              <a:t>“hardening” of the kidney due to vascular disease</a:t>
            </a:r>
          </a:p>
          <a:p>
            <a:pPr eaLnBrk="1" hangingPunct="1">
              <a:spcBef>
                <a:spcPct val="0"/>
              </a:spcBef>
              <a:buFontTx/>
              <a:buNone/>
            </a:pPr>
            <a:endParaRPr lang="en-US" altLang="en-US" sz="1800" dirty="0">
              <a:latin typeface="+mn-lt"/>
            </a:endParaRPr>
          </a:p>
          <a:p>
            <a:pPr eaLnBrk="1" hangingPunct="1">
              <a:spcBef>
                <a:spcPct val="0"/>
              </a:spcBef>
              <a:buFontTx/>
              <a:buNone/>
            </a:pPr>
            <a:r>
              <a:rPr lang="en-US" altLang="en-US" sz="1800" dirty="0">
                <a:latin typeface="+mn-lt"/>
              </a:rPr>
              <a:t>H&amp;E stain (hematoxylin &amp; eosin stain) = routine pathology </a:t>
            </a:r>
            <a:r>
              <a:rPr lang="en-US" altLang="en-US" sz="1800" dirty="0" smtClean="0">
                <a:latin typeface="+mn-lt"/>
              </a:rPr>
              <a:t>stain</a:t>
            </a:r>
          </a:p>
          <a:p>
            <a:pPr eaLnBrk="1" hangingPunct="1">
              <a:spcBef>
                <a:spcPct val="0"/>
              </a:spcBef>
              <a:buFontTx/>
              <a:buNone/>
            </a:pPr>
            <a:r>
              <a:rPr lang="en-US" altLang="en-US" sz="1800" dirty="0" smtClean="0">
                <a:latin typeface="+mn-lt"/>
              </a:rPr>
              <a:t>cytoplasm </a:t>
            </a:r>
            <a:r>
              <a:rPr lang="en-US" altLang="en-US" sz="1800" dirty="0">
                <a:latin typeface="+mn-lt"/>
              </a:rPr>
              <a:t>is pink </a:t>
            </a:r>
            <a:r>
              <a:rPr lang="en-US" altLang="en-US" sz="1800" dirty="0" smtClean="0">
                <a:latin typeface="+mn-lt"/>
              </a:rPr>
              <a:t>(staining </a:t>
            </a:r>
            <a:r>
              <a:rPr lang="en-US" altLang="en-US" sz="1800" dirty="0">
                <a:latin typeface="+mn-lt"/>
              </a:rPr>
              <a:t>with eosin) and nuclei are dark blue </a:t>
            </a:r>
            <a:r>
              <a:rPr lang="en-US" altLang="en-US" sz="1800" dirty="0" smtClean="0">
                <a:latin typeface="+mn-lt"/>
              </a:rPr>
              <a:t>(staining </a:t>
            </a:r>
            <a:r>
              <a:rPr lang="en-US" altLang="en-US" sz="1800" dirty="0">
                <a:latin typeface="+mn-lt"/>
              </a:rPr>
              <a:t>with hematoxylin)</a:t>
            </a:r>
          </a:p>
        </p:txBody>
      </p:sp>
      <p:sp>
        <p:nvSpPr>
          <p:cNvPr id="2" name="TextBox 1"/>
          <p:cNvSpPr txBox="1"/>
          <p:nvPr/>
        </p:nvSpPr>
        <p:spPr>
          <a:xfrm>
            <a:off x="919959" y="781136"/>
            <a:ext cx="10328366" cy="769441"/>
          </a:xfrm>
          <a:prstGeom prst="rect">
            <a:avLst/>
          </a:prstGeom>
          <a:noFill/>
        </p:spPr>
        <p:txBody>
          <a:bodyPr wrap="square" rtlCol="0">
            <a:spAutoFit/>
          </a:bodyPr>
          <a:lstStyle/>
          <a:p>
            <a:r>
              <a:rPr lang="en-US" sz="4400" dirty="0" smtClean="0">
                <a:solidFill>
                  <a:srgbClr val="A2204B"/>
                </a:solidFill>
              </a:rPr>
              <a:t>Vocabulary – </a:t>
            </a:r>
            <a:r>
              <a:rPr lang="en-US" sz="4400" dirty="0">
                <a:solidFill>
                  <a:srgbClr val="A2204B"/>
                </a:solidFill>
              </a:rPr>
              <a:t>c</a:t>
            </a:r>
            <a:r>
              <a:rPr lang="en-US" sz="4400" dirty="0" smtClean="0">
                <a:solidFill>
                  <a:srgbClr val="A2204B"/>
                </a:solidFill>
              </a:rPr>
              <a:t>ontinued</a:t>
            </a:r>
            <a:endParaRPr lang="en-US" sz="4400" dirty="0">
              <a:solidFill>
                <a:srgbClr val="A2204B"/>
              </a:solidFill>
            </a:endParaRPr>
          </a:p>
        </p:txBody>
      </p:sp>
      <p:grpSp>
        <p:nvGrpSpPr>
          <p:cNvPr id="5" name="Group 4"/>
          <p:cNvGrpSpPr>
            <a:grpSpLocks/>
          </p:cNvGrpSpPr>
          <p:nvPr/>
        </p:nvGrpSpPr>
        <p:grpSpPr>
          <a:xfrm rot="16200000" flipV="1">
            <a:off x="0" y="-73047"/>
            <a:ext cx="1920240" cy="1920240"/>
            <a:chOff x="10098503" y="4523874"/>
            <a:chExt cx="2164937" cy="2357045"/>
          </a:xfrm>
        </p:grpSpPr>
        <p:sp>
          <p:nvSpPr>
            <p:cNvPr id="6" name="Right Triangle 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7" name="Straight Connector 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28A9F5CF-8439-4EA8-BB16-A2FBA1A87F1A}" type="slidenum">
              <a:rPr lang="en-US" smtClean="0"/>
              <a:pPr/>
              <a:t>66</a:t>
            </a:fld>
            <a:endParaRPr lang="en-US"/>
          </a:p>
        </p:txBody>
      </p:sp>
    </p:spTree>
    <p:custDataLst>
      <p:tags r:id="rId1"/>
    </p:custDataLst>
    <p:extLst>
      <p:ext uri="{BB962C8B-B14F-4D97-AF65-F5344CB8AC3E}">
        <p14:creationId xmlns:p14="http://schemas.microsoft.com/office/powerpoint/2010/main" val="38222913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AutoShape 2"/>
          <p:cNvSpPr>
            <a:spLocks noChangeArrowheads="1"/>
          </p:cNvSpPr>
          <p:nvPr/>
        </p:nvSpPr>
        <p:spPr bwMode="auto">
          <a:xfrm>
            <a:off x="0" y="1012241"/>
            <a:ext cx="12192000" cy="4727575"/>
          </a:xfrm>
          <a:prstGeom prst="roundRect">
            <a:avLst>
              <a:gd name="adj" fmla="val 5681"/>
            </a:avLst>
          </a:prstGeom>
          <a:gradFill rotWithShape="1">
            <a:gsLst>
              <a:gs pos="0">
                <a:srgbClr val="FFC1C1"/>
              </a:gs>
              <a:gs pos="50000">
                <a:schemeClr val="bg1"/>
              </a:gs>
              <a:gs pos="100000">
                <a:srgbClr val="FFC1C1"/>
              </a:gs>
            </a:gsLst>
            <a:lin ang="5400000" scaled="1"/>
          </a:gradFill>
          <a:ln w="12700" algn="ctr">
            <a:solidFill>
              <a:srgbClr val="B2B2B2"/>
            </a:solidFill>
            <a:round/>
            <a:headEnd/>
            <a:tailEnd/>
          </a:ln>
          <a:effectLst/>
          <a:extLst/>
        </p:spPr>
        <p:txBody>
          <a:bodyPr wrap="none" anchor="ctr"/>
          <a:lstStyle/>
          <a:p>
            <a:pPr algn="ctr">
              <a:defRPr/>
            </a:pPr>
            <a:r>
              <a:rPr lang="en-US" sz="4400" b="1" dirty="0"/>
              <a:t>Questions?</a:t>
            </a:r>
          </a:p>
          <a:p>
            <a:pPr algn="ctr">
              <a:defRPr/>
            </a:pPr>
            <a:r>
              <a:rPr lang="en-US" sz="4400" b="1" dirty="0" smtClean="0"/>
              <a:t>mpicken@lumc.edu</a:t>
            </a:r>
            <a:endParaRPr lang="en-US" sz="4400" b="1" dirty="0"/>
          </a:p>
        </p:txBody>
      </p:sp>
      <p:grpSp>
        <p:nvGrpSpPr>
          <p:cNvPr id="87043" name="Group 3"/>
          <p:cNvGrpSpPr>
            <a:grpSpLocks/>
          </p:cNvGrpSpPr>
          <p:nvPr/>
        </p:nvGrpSpPr>
        <p:grpSpPr bwMode="auto">
          <a:xfrm>
            <a:off x="-76200" y="5277853"/>
            <a:ext cx="12266613" cy="1108075"/>
            <a:chOff x="0" y="3566"/>
            <a:chExt cx="5761" cy="698"/>
          </a:xfrm>
        </p:grpSpPr>
        <p:sp>
          <p:nvSpPr>
            <p:cNvPr id="87080" name="Freeform 4" descr="Bouquet"/>
            <p:cNvSpPr>
              <a:spLocks/>
            </p:cNvSpPr>
            <p:nvPr/>
          </p:nvSpPr>
          <p:spPr bwMode="auto">
            <a:xfrm>
              <a:off x="25" y="3760"/>
              <a:ext cx="5735" cy="278"/>
            </a:xfrm>
            <a:custGeom>
              <a:avLst/>
              <a:gdLst>
                <a:gd name="T0" fmla="*/ 0 w 5735"/>
                <a:gd name="T1" fmla="*/ 909051255 h 131"/>
                <a:gd name="T2" fmla="*/ 446 w 5735"/>
                <a:gd name="T3" fmla="*/ 1253378897 h 131"/>
                <a:gd name="T4" fmla="*/ 1079 w 5735"/>
                <a:gd name="T5" fmla="*/ 1018683903 h 131"/>
                <a:gd name="T6" fmla="*/ 1265 w 5735"/>
                <a:gd name="T7" fmla="*/ 816871686 h 131"/>
                <a:gd name="T8" fmla="*/ 1828 w 5735"/>
                <a:gd name="T9" fmla="*/ 1434046812 h 131"/>
                <a:gd name="T10" fmla="*/ 2090 w 5735"/>
                <a:gd name="T11" fmla="*/ 617901420 h 131"/>
                <a:gd name="T12" fmla="*/ 2673 w 5735"/>
                <a:gd name="T13" fmla="*/ 1253378897 h 131"/>
                <a:gd name="T14" fmla="*/ 2993 w 5735"/>
                <a:gd name="T15" fmla="*/ 617901420 h 131"/>
                <a:gd name="T16" fmla="*/ 3748 w 5735"/>
                <a:gd name="T17" fmla="*/ 1253378897 h 131"/>
                <a:gd name="T18" fmla="*/ 3882 w 5735"/>
                <a:gd name="T19" fmla="*/ 816871686 h 131"/>
                <a:gd name="T20" fmla="*/ 4478 w 5735"/>
                <a:gd name="T21" fmla="*/ 1253378897 h 131"/>
                <a:gd name="T22" fmla="*/ 4676 w 5735"/>
                <a:gd name="T23" fmla="*/ 201855864 h 131"/>
                <a:gd name="T24" fmla="*/ 4887 w 5735"/>
                <a:gd name="T25" fmla="*/ 1253378897 h 131"/>
                <a:gd name="T26" fmla="*/ 5514 w 5735"/>
                <a:gd name="T27" fmla="*/ 384928744 h 131"/>
                <a:gd name="T28" fmla="*/ 5735 w 5735"/>
                <a:gd name="T29" fmla="*/ 494368586 h 131"/>
                <a:gd name="T30" fmla="*/ 5731 w 5735"/>
                <a:gd name="T31" fmla="*/ 2147483646 h 131"/>
                <a:gd name="T32" fmla="*/ 5348 w 5735"/>
                <a:gd name="T33" fmla="*/ 2147483646 h 131"/>
                <a:gd name="T34" fmla="*/ 4260 w 5735"/>
                <a:gd name="T35" fmla="*/ 2147483646 h 131"/>
                <a:gd name="T36" fmla="*/ 2974 w 5735"/>
                <a:gd name="T37" fmla="*/ 2147483646 h 131"/>
                <a:gd name="T38" fmla="*/ 1297 w 5735"/>
                <a:gd name="T39" fmla="*/ 2147483646 h 131"/>
                <a:gd name="T40" fmla="*/ 446 w 5735"/>
                <a:gd name="T41" fmla="*/ 2147483646 h 131"/>
                <a:gd name="T42" fmla="*/ 0 w 5735"/>
                <a:gd name="T43" fmla="*/ 2147483646 h 131"/>
                <a:gd name="T44" fmla="*/ 0 w 5735"/>
                <a:gd name="T45" fmla="*/ 909051255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735"/>
                <a:gd name="T70" fmla="*/ 0 h 131"/>
                <a:gd name="T71" fmla="*/ 5735 w 5735"/>
                <a:gd name="T72" fmla="*/ 131 h 1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735" h="131">
                  <a:moveTo>
                    <a:pt x="0" y="28"/>
                  </a:moveTo>
                  <a:cubicBezTo>
                    <a:pt x="74" y="15"/>
                    <a:pt x="266" y="38"/>
                    <a:pt x="446" y="38"/>
                  </a:cubicBezTo>
                  <a:cubicBezTo>
                    <a:pt x="626" y="38"/>
                    <a:pt x="943" y="33"/>
                    <a:pt x="1079" y="31"/>
                  </a:cubicBezTo>
                  <a:cubicBezTo>
                    <a:pt x="1215" y="29"/>
                    <a:pt x="1140" y="23"/>
                    <a:pt x="1265" y="25"/>
                  </a:cubicBezTo>
                  <a:cubicBezTo>
                    <a:pt x="1390" y="27"/>
                    <a:pt x="1691" y="45"/>
                    <a:pt x="1828" y="44"/>
                  </a:cubicBezTo>
                  <a:cubicBezTo>
                    <a:pt x="1965" y="43"/>
                    <a:pt x="1949" y="20"/>
                    <a:pt x="2090" y="19"/>
                  </a:cubicBezTo>
                  <a:cubicBezTo>
                    <a:pt x="2231" y="18"/>
                    <a:pt x="2523" y="38"/>
                    <a:pt x="2673" y="38"/>
                  </a:cubicBezTo>
                  <a:cubicBezTo>
                    <a:pt x="2823" y="38"/>
                    <a:pt x="2814" y="19"/>
                    <a:pt x="2993" y="19"/>
                  </a:cubicBezTo>
                  <a:cubicBezTo>
                    <a:pt x="3172" y="19"/>
                    <a:pt x="3600" y="37"/>
                    <a:pt x="3748" y="38"/>
                  </a:cubicBezTo>
                  <a:cubicBezTo>
                    <a:pt x="3896" y="39"/>
                    <a:pt x="3760" y="25"/>
                    <a:pt x="3882" y="25"/>
                  </a:cubicBezTo>
                  <a:cubicBezTo>
                    <a:pt x="4004" y="25"/>
                    <a:pt x="4346" y="41"/>
                    <a:pt x="4478" y="38"/>
                  </a:cubicBezTo>
                  <a:cubicBezTo>
                    <a:pt x="4610" y="35"/>
                    <a:pt x="4608" y="6"/>
                    <a:pt x="4676" y="6"/>
                  </a:cubicBezTo>
                  <a:cubicBezTo>
                    <a:pt x="4744" y="6"/>
                    <a:pt x="4747" y="37"/>
                    <a:pt x="4887" y="38"/>
                  </a:cubicBezTo>
                  <a:cubicBezTo>
                    <a:pt x="5027" y="39"/>
                    <a:pt x="5373" y="16"/>
                    <a:pt x="5514" y="12"/>
                  </a:cubicBezTo>
                  <a:cubicBezTo>
                    <a:pt x="5655" y="8"/>
                    <a:pt x="5699" y="0"/>
                    <a:pt x="5735" y="15"/>
                  </a:cubicBezTo>
                  <a:lnTo>
                    <a:pt x="5731" y="101"/>
                  </a:lnTo>
                  <a:cubicBezTo>
                    <a:pt x="5667" y="120"/>
                    <a:pt x="5593" y="123"/>
                    <a:pt x="5348" y="127"/>
                  </a:cubicBezTo>
                  <a:cubicBezTo>
                    <a:pt x="5103" y="131"/>
                    <a:pt x="4656" y="130"/>
                    <a:pt x="4260" y="127"/>
                  </a:cubicBezTo>
                  <a:cubicBezTo>
                    <a:pt x="3864" y="124"/>
                    <a:pt x="3468" y="109"/>
                    <a:pt x="2974" y="108"/>
                  </a:cubicBezTo>
                  <a:cubicBezTo>
                    <a:pt x="2480" y="107"/>
                    <a:pt x="1718" y="119"/>
                    <a:pt x="1297" y="121"/>
                  </a:cubicBezTo>
                  <a:cubicBezTo>
                    <a:pt x="876" y="123"/>
                    <a:pt x="662" y="122"/>
                    <a:pt x="446" y="121"/>
                  </a:cubicBezTo>
                  <a:cubicBezTo>
                    <a:pt x="230" y="120"/>
                    <a:pt x="74" y="129"/>
                    <a:pt x="0" y="114"/>
                  </a:cubicBezTo>
                  <a:lnTo>
                    <a:pt x="0" y="28"/>
                  </a:lnTo>
                  <a:close/>
                </a:path>
              </a:pathLst>
            </a:custGeom>
            <a:blipFill dpi="0" rotWithShape="1">
              <a:blip r:embed="rId4" cstate="print"/>
              <a:srcRect/>
              <a:tile tx="0" ty="0" sx="100000" sy="100000" flip="none" algn="tl"/>
            </a:blipFill>
            <a:ln w="9525">
              <a:solidFill>
                <a:srgbClr val="B2B2B2"/>
              </a:solidFill>
              <a:round/>
              <a:headEnd/>
              <a:tailEnd/>
            </a:ln>
          </p:spPr>
          <p:txBody>
            <a:bodyPr/>
            <a:lstStyle/>
            <a:p>
              <a:endParaRPr lang="en-US"/>
            </a:p>
          </p:txBody>
        </p:sp>
        <p:sp>
          <p:nvSpPr>
            <p:cNvPr id="87081" name="Freeform 5"/>
            <p:cNvSpPr>
              <a:spLocks noChangeAspect="1"/>
            </p:cNvSpPr>
            <p:nvPr/>
          </p:nvSpPr>
          <p:spPr bwMode="auto">
            <a:xfrm>
              <a:off x="862" y="3592"/>
              <a:ext cx="1535" cy="274"/>
            </a:xfrm>
            <a:custGeom>
              <a:avLst/>
              <a:gdLst>
                <a:gd name="T0" fmla="*/ 258 w 1535"/>
                <a:gd name="T1" fmla="*/ 159 h 274"/>
                <a:gd name="T2" fmla="*/ 382 w 1535"/>
                <a:gd name="T3" fmla="*/ 249 h 274"/>
                <a:gd name="T4" fmla="*/ 732 w 1535"/>
                <a:gd name="T5" fmla="*/ 271 h 274"/>
                <a:gd name="T6" fmla="*/ 1140 w 1535"/>
                <a:gd name="T7" fmla="*/ 245 h 274"/>
                <a:gd name="T8" fmla="*/ 1525 w 1535"/>
                <a:gd name="T9" fmla="*/ 239 h 274"/>
                <a:gd name="T10" fmla="*/ 1077 w 1535"/>
                <a:gd name="T11" fmla="*/ 35 h 274"/>
                <a:gd name="T12" fmla="*/ 558 w 1535"/>
                <a:gd name="T13" fmla="*/ 31 h 274"/>
                <a:gd name="T14" fmla="*/ 50 w 1535"/>
                <a:gd name="T15" fmla="*/ 38 h 274"/>
                <a:gd name="T16" fmla="*/ 258 w 1535"/>
                <a:gd name="T17" fmla="*/ 159 h 2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35"/>
                <a:gd name="T28" fmla="*/ 0 h 274"/>
                <a:gd name="T29" fmla="*/ 1535 w 1535"/>
                <a:gd name="T30" fmla="*/ 274 h 2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35" h="274">
                  <a:moveTo>
                    <a:pt x="258" y="159"/>
                  </a:moveTo>
                  <a:cubicBezTo>
                    <a:pt x="321" y="196"/>
                    <a:pt x="303" y="230"/>
                    <a:pt x="382" y="249"/>
                  </a:cubicBezTo>
                  <a:cubicBezTo>
                    <a:pt x="461" y="268"/>
                    <a:pt x="606" y="272"/>
                    <a:pt x="732" y="271"/>
                  </a:cubicBezTo>
                  <a:lnTo>
                    <a:pt x="1140" y="245"/>
                  </a:lnTo>
                  <a:cubicBezTo>
                    <a:pt x="1212" y="228"/>
                    <a:pt x="1535" y="274"/>
                    <a:pt x="1525" y="239"/>
                  </a:cubicBezTo>
                  <a:cubicBezTo>
                    <a:pt x="1515" y="204"/>
                    <a:pt x="1238" y="70"/>
                    <a:pt x="1077" y="35"/>
                  </a:cubicBezTo>
                  <a:cubicBezTo>
                    <a:pt x="916" y="0"/>
                    <a:pt x="729" y="31"/>
                    <a:pt x="558" y="31"/>
                  </a:cubicBezTo>
                  <a:cubicBezTo>
                    <a:pt x="387" y="31"/>
                    <a:pt x="100" y="17"/>
                    <a:pt x="50" y="38"/>
                  </a:cubicBezTo>
                  <a:cubicBezTo>
                    <a:pt x="0" y="59"/>
                    <a:pt x="215" y="134"/>
                    <a:pt x="258" y="159"/>
                  </a:cubicBezTo>
                  <a:close/>
                </a:path>
              </a:pathLst>
            </a:custGeom>
            <a:gradFill rotWithShape="1">
              <a:gsLst>
                <a:gs pos="0">
                  <a:srgbClr val="D3B187"/>
                </a:gs>
                <a:gs pos="100000">
                  <a:srgbClr val="FFCC66"/>
                </a:gs>
              </a:gsLst>
              <a:lin ang="5400000" scaled="1"/>
            </a:gradFill>
            <a:ln w="9525" cap="flat" cmpd="sng">
              <a:solidFill>
                <a:srgbClr val="FF9966"/>
              </a:solidFill>
              <a:prstDash val="solid"/>
              <a:round/>
              <a:headEnd type="none" w="med" len="med"/>
              <a:tailEnd type="none" w="med" len="med"/>
            </a:ln>
          </p:spPr>
          <p:txBody>
            <a:bodyPr/>
            <a:lstStyle/>
            <a:p>
              <a:endParaRPr lang="en-US"/>
            </a:p>
          </p:txBody>
        </p:sp>
        <p:sp>
          <p:nvSpPr>
            <p:cNvPr id="87082" name="Freeform 6"/>
            <p:cNvSpPr>
              <a:spLocks noChangeAspect="1"/>
            </p:cNvSpPr>
            <p:nvPr/>
          </p:nvSpPr>
          <p:spPr bwMode="auto">
            <a:xfrm>
              <a:off x="0" y="3945"/>
              <a:ext cx="2262" cy="308"/>
            </a:xfrm>
            <a:custGeom>
              <a:avLst/>
              <a:gdLst>
                <a:gd name="T0" fmla="*/ 0 w 2262"/>
                <a:gd name="T1" fmla="*/ 271 h 308"/>
                <a:gd name="T2" fmla="*/ 408 w 2262"/>
                <a:gd name="T3" fmla="*/ 272 h 308"/>
                <a:gd name="T4" fmla="*/ 925 w 2262"/>
                <a:gd name="T5" fmla="*/ 249 h 308"/>
                <a:gd name="T6" fmla="*/ 2259 w 2262"/>
                <a:gd name="T7" fmla="*/ 41 h 308"/>
                <a:gd name="T8" fmla="*/ 934 w 2262"/>
                <a:gd name="T9" fmla="*/ 37 h 308"/>
                <a:gd name="T10" fmla="*/ 539 w 2262"/>
                <a:gd name="T11" fmla="*/ 41 h 308"/>
                <a:gd name="T12" fmla="*/ 8 w 2262"/>
                <a:gd name="T13" fmla="*/ 51 h 308"/>
                <a:gd name="T14" fmla="*/ 0 w 2262"/>
                <a:gd name="T15" fmla="*/ 271 h 308"/>
                <a:gd name="T16" fmla="*/ 0 60000 65536"/>
                <a:gd name="T17" fmla="*/ 0 60000 65536"/>
                <a:gd name="T18" fmla="*/ 0 60000 65536"/>
                <a:gd name="T19" fmla="*/ 0 60000 65536"/>
                <a:gd name="T20" fmla="*/ 0 60000 65536"/>
                <a:gd name="T21" fmla="*/ 0 60000 65536"/>
                <a:gd name="T22" fmla="*/ 0 60000 65536"/>
                <a:gd name="T23" fmla="*/ 0 60000 65536"/>
                <a:gd name="T24" fmla="*/ 0 w 2262"/>
                <a:gd name="T25" fmla="*/ 0 h 308"/>
                <a:gd name="T26" fmla="*/ 2262 w 226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2" h="308">
                  <a:moveTo>
                    <a:pt x="0" y="271"/>
                  </a:moveTo>
                  <a:cubicBezTo>
                    <a:pt x="67" y="308"/>
                    <a:pt x="254" y="276"/>
                    <a:pt x="408" y="272"/>
                  </a:cubicBezTo>
                  <a:cubicBezTo>
                    <a:pt x="562" y="268"/>
                    <a:pt x="617" y="287"/>
                    <a:pt x="925" y="249"/>
                  </a:cubicBezTo>
                  <a:cubicBezTo>
                    <a:pt x="1233" y="211"/>
                    <a:pt x="2258" y="76"/>
                    <a:pt x="2259" y="41"/>
                  </a:cubicBezTo>
                  <a:cubicBezTo>
                    <a:pt x="2262" y="0"/>
                    <a:pt x="1221" y="37"/>
                    <a:pt x="934" y="37"/>
                  </a:cubicBezTo>
                  <a:cubicBezTo>
                    <a:pt x="647" y="37"/>
                    <a:pt x="693" y="39"/>
                    <a:pt x="539" y="41"/>
                  </a:cubicBezTo>
                  <a:cubicBezTo>
                    <a:pt x="385" y="43"/>
                    <a:pt x="98" y="13"/>
                    <a:pt x="8" y="51"/>
                  </a:cubicBezTo>
                  <a:lnTo>
                    <a:pt x="0" y="271"/>
                  </a:lnTo>
                  <a:close/>
                </a:path>
              </a:pathLst>
            </a:custGeom>
            <a:solidFill>
              <a:srgbClr val="FF9966"/>
            </a:solidFill>
            <a:ln w="9525">
              <a:solidFill>
                <a:srgbClr val="FFCC66"/>
              </a:solidFill>
              <a:round/>
              <a:headEnd/>
              <a:tailEnd/>
            </a:ln>
          </p:spPr>
          <p:txBody>
            <a:bodyPr/>
            <a:lstStyle/>
            <a:p>
              <a:endParaRPr lang="en-US"/>
            </a:p>
          </p:txBody>
        </p:sp>
        <p:sp>
          <p:nvSpPr>
            <p:cNvPr id="87083" name="Freeform 7"/>
            <p:cNvSpPr>
              <a:spLocks noChangeAspect="1"/>
            </p:cNvSpPr>
            <p:nvPr/>
          </p:nvSpPr>
          <p:spPr bwMode="auto">
            <a:xfrm>
              <a:off x="10" y="3596"/>
              <a:ext cx="1177" cy="272"/>
            </a:xfrm>
            <a:custGeom>
              <a:avLst/>
              <a:gdLst>
                <a:gd name="T0" fmla="*/ 12 w 1177"/>
                <a:gd name="T1" fmla="*/ 234 h 272"/>
                <a:gd name="T2" fmla="*/ 503 w 1177"/>
                <a:gd name="T3" fmla="*/ 263 h 272"/>
                <a:gd name="T4" fmla="*/ 916 w 1177"/>
                <a:gd name="T5" fmla="*/ 260 h 272"/>
                <a:gd name="T6" fmla="*/ 1161 w 1177"/>
                <a:gd name="T7" fmla="*/ 244 h 272"/>
                <a:gd name="T8" fmla="*/ 1122 w 1177"/>
                <a:gd name="T9" fmla="*/ 175 h 272"/>
                <a:gd name="T10" fmla="*/ 830 w 1177"/>
                <a:gd name="T11" fmla="*/ 53 h 272"/>
                <a:gd name="T12" fmla="*/ 459 w 1177"/>
                <a:gd name="T13" fmla="*/ 18 h 272"/>
                <a:gd name="T14" fmla="*/ 0 w 1177"/>
                <a:gd name="T15" fmla="*/ 36 h 272"/>
                <a:gd name="T16" fmla="*/ 12 w 1177"/>
                <a:gd name="T17" fmla="*/ 234 h 2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7"/>
                <a:gd name="T28" fmla="*/ 0 h 272"/>
                <a:gd name="T29" fmla="*/ 1177 w 1177"/>
                <a:gd name="T30" fmla="*/ 272 h 2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7" h="272">
                  <a:moveTo>
                    <a:pt x="12" y="234"/>
                  </a:moveTo>
                  <a:cubicBezTo>
                    <a:pt x="96" y="272"/>
                    <a:pt x="352" y="259"/>
                    <a:pt x="503" y="263"/>
                  </a:cubicBezTo>
                  <a:cubicBezTo>
                    <a:pt x="654" y="267"/>
                    <a:pt x="806" y="263"/>
                    <a:pt x="916" y="260"/>
                  </a:cubicBezTo>
                  <a:cubicBezTo>
                    <a:pt x="1026" y="257"/>
                    <a:pt x="1127" y="258"/>
                    <a:pt x="1161" y="244"/>
                  </a:cubicBezTo>
                  <a:cubicBezTo>
                    <a:pt x="1174" y="221"/>
                    <a:pt x="1177" y="207"/>
                    <a:pt x="1122" y="175"/>
                  </a:cubicBezTo>
                  <a:cubicBezTo>
                    <a:pt x="1067" y="143"/>
                    <a:pt x="940" y="79"/>
                    <a:pt x="830" y="53"/>
                  </a:cubicBezTo>
                  <a:cubicBezTo>
                    <a:pt x="720" y="27"/>
                    <a:pt x="597" y="21"/>
                    <a:pt x="459" y="18"/>
                  </a:cubicBezTo>
                  <a:cubicBezTo>
                    <a:pt x="321" y="15"/>
                    <a:pt x="74" y="0"/>
                    <a:pt x="0" y="36"/>
                  </a:cubicBezTo>
                  <a:lnTo>
                    <a:pt x="12" y="234"/>
                  </a:lnTo>
                  <a:close/>
                </a:path>
              </a:pathLst>
            </a:custGeom>
            <a:gradFill rotWithShape="1">
              <a:gsLst>
                <a:gs pos="0">
                  <a:srgbClr val="D3B187"/>
                </a:gs>
                <a:gs pos="100000">
                  <a:srgbClr val="FFCC66"/>
                </a:gs>
              </a:gsLst>
              <a:lin ang="5400000" scaled="1"/>
            </a:gradFill>
            <a:ln w="9525">
              <a:solidFill>
                <a:srgbClr val="FF9966"/>
              </a:solidFill>
              <a:round/>
              <a:headEnd/>
              <a:tailEnd/>
            </a:ln>
          </p:spPr>
          <p:txBody>
            <a:bodyPr/>
            <a:lstStyle/>
            <a:p>
              <a:endParaRPr lang="en-US"/>
            </a:p>
          </p:txBody>
        </p:sp>
        <p:sp>
          <p:nvSpPr>
            <p:cNvPr id="87084" name="Freeform 8"/>
            <p:cNvSpPr>
              <a:spLocks noChangeAspect="1"/>
            </p:cNvSpPr>
            <p:nvPr/>
          </p:nvSpPr>
          <p:spPr bwMode="auto">
            <a:xfrm>
              <a:off x="3158" y="3602"/>
              <a:ext cx="1671" cy="259"/>
            </a:xfrm>
            <a:custGeom>
              <a:avLst/>
              <a:gdLst>
                <a:gd name="T0" fmla="*/ 878 w 1671"/>
                <a:gd name="T1" fmla="*/ 258 h 259"/>
                <a:gd name="T2" fmla="*/ 1291 w 1671"/>
                <a:gd name="T3" fmla="*/ 256 h 259"/>
                <a:gd name="T4" fmla="*/ 1658 w 1671"/>
                <a:gd name="T5" fmla="*/ 242 h 259"/>
                <a:gd name="T6" fmla="*/ 1524 w 1671"/>
                <a:gd name="T7" fmla="*/ 161 h 259"/>
                <a:gd name="T8" fmla="*/ 1213 w 1671"/>
                <a:gd name="T9" fmla="*/ 25 h 259"/>
                <a:gd name="T10" fmla="*/ 787 w 1671"/>
                <a:gd name="T11" fmla="*/ 9 h 259"/>
                <a:gd name="T12" fmla="*/ 80 w 1671"/>
                <a:gd name="T13" fmla="*/ 31 h 259"/>
                <a:gd name="T14" fmla="*/ 304 w 1671"/>
                <a:gd name="T15" fmla="*/ 127 h 259"/>
                <a:gd name="T16" fmla="*/ 464 w 1671"/>
                <a:gd name="T17" fmla="*/ 213 h 259"/>
                <a:gd name="T18" fmla="*/ 878 w 1671"/>
                <a:gd name="T19" fmla="*/ 258 h 2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1"/>
                <a:gd name="T31" fmla="*/ 0 h 259"/>
                <a:gd name="T32" fmla="*/ 1671 w 1671"/>
                <a:gd name="T33" fmla="*/ 259 h 2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1" h="259">
                  <a:moveTo>
                    <a:pt x="878" y="258"/>
                  </a:moveTo>
                  <a:cubicBezTo>
                    <a:pt x="949" y="258"/>
                    <a:pt x="1161" y="259"/>
                    <a:pt x="1291" y="256"/>
                  </a:cubicBezTo>
                  <a:cubicBezTo>
                    <a:pt x="1421" y="253"/>
                    <a:pt x="1620" y="257"/>
                    <a:pt x="1658" y="242"/>
                  </a:cubicBezTo>
                  <a:cubicBezTo>
                    <a:pt x="1671" y="218"/>
                    <a:pt x="1598" y="197"/>
                    <a:pt x="1524" y="161"/>
                  </a:cubicBezTo>
                  <a:cubicBezTo>
                    <a:pt x="1450" y="125"/>
                    <a:pt x="1336" y="50"/>
                    <a:pt x="1213" y="25"/>
                  </a:cubicBezTo>
                  <a:cubicBezTo>
                    <a:pt x="1090" y="0"/>
                    <a:pt x="976" y="8"/>
                    <a:pt x="787" y="9"/>
                  </a:cubicBezTo>
                  <a:cubicBezTo>
                    <a:pt x="598" y="10"/>
                    <a:pt x="160" y="11"/>
                    <a:pt x="80" y="31"/>
                  </a:cubicBezTo>
                  <a:cubicBezTo>
                    <a:pt x="0" y="51"/>
                    <a:pt x="240" y="97"/>
                    <a:pt x="304" y="127"/>
                  </a:cubicBezTo>
                  <a:cubicBezTo>
                    <a:pt x="368" y="157"/>
                    <a:pt x="369" y="191"/>
                    <a:pt x="464" y="213"/>
                  </a:cubicBezTo>
                  <a:cubicBezTo>
                    <a:pt x="559" y="235"/>
                    <a:pt x="792" y="249"/>
                    <a:pt x="878" y="258"/>
                  </a:cubicBezTo>
                  <a:close/>
                </a:path>
              </a:pathLst>
            </a:custGeom>
            <a:gradFill rotWithShape="1">
              <a:gsLst>
                <a:gs pos="0">
                  <a:srgbClr val="D3B187"/>
                </a:gs>
                <a:gs pos="100000">
                  <a:srgbClr val="FFCC66"/>
                </a:gs>
              </a:gsLst>
              <a:lin ang="5400000" scaled="1"/>
            </a:gradFill>
            <a:ln w="9525" cap="flat" cmpd="sng">
              <a:solidFill>
                <a:srgbClr val="FF9966"/>
              </a:solidFill>
              <a:prstDash val="solid"/>
              <a:round/>
              <a:headEnd type="none" w="med" len="med"/>
              <a:tailEnd type="none" w="med" len="med"/>
            </a:ln>
          </p:spPr>
          <p:txBody>
            <a:bodyPr/>
            <a:lstStyle/>
            <a:p>
              <a:endParaRPr lang="en-US"/>
            </a:p>
          </p:txBody>
        </p:sp>
        <p:sp>
          <p:nvSpPr>
            <p:cNvPr id="87085" name="Freeform 9"/>
            <p:cNvSpPr>
              <a:spLocks noChangeAspect="1"/>
            </p:cNvSpPr>
            <p:nvPr/>
          </p:nvSpPr>
          <p:spPr bwMode="auto">
            <a:xfrm>
              <a:off x="4434" y="3566"/>
              <a:ext cx="1320" cy="312"/>
            </a:xfrm>
            <a:custGeom>
              <a:avLst/>
              <a:gdLst>
                <a:gd name="T0" fmla="*/ 480 w 1320"/>
                <a:gd name="T1" fmla="*/ 297 h 312"/>
                <a:gd name="T2" fmla="*/ 692 w 1320"/>
                <a:gd name="T3" fmla="*/ 300 h 312"/>
                <a:gd name="T4" fmla="*/ 893 w 1320"/>
                <a:gd name="T5" fmla="*/ 294 h 312"/>
                <a:gd name="T6" fmla="*/ 1313 w 1320"/>
                <a:gd name="T7" fmla="*/ 256 h 312"/>
                <a:gd name="T8" fmla="*/ 1320 w 1320"/>
                <a:gd name="T9" fmla="*/ 35 h 312"/>
                <a:gd name="T10" fmla="*/ 1041 w 1320"/>
                <a:gd name="T11" fmla="*/ 48 h 312"/>
                <a:gd name="T12" fmla="*/ 670 w 1320"/>
                <a:gd name="T13" fmla="*/ 60 h 312"/>
                <a:gd name="T14" fmla="*/ 430 w 1320"/>
                <a:gd name="T15" fmla="*/ 51 h 312"/>
                <a:gd name="T16" fmla="*/ 30 w 1320"/>
                <a:gd name="T17" fmla="*/ 64 h 312"/>
                <a:gd name="T18" fmla="*/ 248 w 1320"/>
                <a:gd name="T19" fmla="*/ 182 h 312"/>
                <a:gd name="T20" fmla="*/ 480 w 1320"/>
                <a:gd name="T21" fmla="*/ 297 h 3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0"/>
                <a:gd name="T34" fmla="*/ 0 h 312"/>
                <a:gd name="T35" fmla="*/ 1320 w 1320"/>
                <a:gd name="T36" fmla="*/ 312 h 3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0" h="312">
                  <a:moveTo>
                    <a:pt x="480" y="297"/>
                  </a:moveTo>
                  <a:cubicBezTo>
                    <a:pt x="548" y="312"/>
                    <a:pt x="624" y="301"/>
                    <a:pt x="692" y="300"/>
                  </a:cubicBezTo>
                  <a:lnTo>
                    <a:pt x="893" y="294"/>
                  </a:lnTo>
                  <a:cubicBezTo>
                    <a:pt x="996" y="287"/>
                    <a:pt x="1242" y="299"/>
                    <a:pt x="1313" y="256"/>
                  </a:cubicBezTo>
                  <a:lnTo>
                    <a:pt x="1320" y="35"/>
                  </a:lnTo>
                  <a:cubicBezTo>
                    <a:pt x="1275" y="0"/>
                    <a:pt x="1149" y="44"/>
                    <a:pt x="1041" y="48"/>
                  </a:cubicBezTo>
                  <a:cubicBezTo>
                    <a:pt x="933" y="52"/>
                    <a:pt x="772" y="60"/>
                    <a:pt x="670" y="60"/>
                  </a:cubicBezTo>
                  <a:cubicBezTo>
                    <a:pt x="568" y="60"/>
                    <a:pt x="537" y="50"/>
                    <a:pt x="430" y="51"/>
                  </a:cubicBezTo>
                  <a:cubicBezTo>
                    <a:pt x="323" y="52"/>
                    <a:pt x="60" y="42"/>
                    <a:pt x="30" y="64"/>
                  </a:cubicBezTo>
                  <a:cubicBezTo>
                    <a:pt x="0" y="86"/>
                    <a:pt x="173" y="143"/>
                    <a:pt x="248" y="182"/>
                  </a:cubicBezTo>
                  <a:cubicBezTo>
                    <a:pt x="323" y="221"/>
                    <a:pt x="432" y="273"/>
                    <a:pt x="480" y="297"/>
                  </a:cubicBezTo>
                  <a:close/>
                </a:path>
              </a:pathLst>
            </a:custGeom>
            <a:gradFill rotWithShape="1">
              <a:gsLst>
                <a:gs pos="0">
                  <a:srgbClr val="D3B187"/>
                </a:gs>
                <a:gs pos="100000">
                  <a:srgbClr val="FFCC66"/>
                </a:gs>
              </a:gsLst>
              <a:lin ang="5400000" scaled="1"/>
            </a:gradFill>
            <a:ln w="9525" cap="flat" cmpd="sng">
              <a:solidFill>
                <a:srgbClr val="FF9966"/>
              </a:solidFill>
              <a:prstDash val="solid"/>
              <a:round/>
              <a:headEnd type="none" w="med" len="med"/>
              <a:tailEnd type="none" w="med" len="med"/>
            </a:ln>
          </p:spPr>
          <p:txBody>
            <a:bodyPr/>
            <a:lstStyle/>
            <a:p>
              <a:endParaRPr lang="en-US"/>
            </a:p>
          </p:txBody>
        </p:sp>
        <p:sp>
          <p:nvSpPr>
            <p:cNvPr id="87086" name="Freeform 10"/>
            <p:cNvSpPr>
              <a:spLocks noChangeAspect="1"/>
            </p:cNvSpPr>
            <p:nvPr/>
          </p:nvSpPr>
          <p:spPr bwMode="auto">
            <a:xfrm>
              <a:off x="1906" y="3593"/>
              <a:ext cx="1667" cy="250"/>
            </a:xfrm>
            <a:custGeom>
              <a:avLst/>
              <a:gdLst>
                <a:gd name="T0" fmla="*/ 331 w 1667"/>
                <a:gd name="T1" fmla="*/ 129 h 250"/>
                <a:gd name="T2" fmla="*/ 551 w 1667"/>
                <a:gd name="T3" fmla="*/ 226 h 250"/>
                <a:gd name="T4" fmla="*/ 1169 w 1667"/>
                <a:gd name="T5" fmla="*/ 226 h 250"/>
                <a:gd name="T6" fmla="*/ 1649 w 1667"/>
                <a:gd name="T7" fmla="*/ 222 h 250"/>
                <a:gd name="T8" fmla="*/ 1306 w 1667"/>
                <a:gd name="T9" fmla="*/ 59 h 250"/>
                <a:gd name="T10" fmla="*/ 929 w 1667"/>
                <a:gd name="T11" fmla="*/ 27 h 250"/>
                <a:gd name="T12" fmla="*/ 100 w 1667"/>
                <a:gd name="T13" fmla="*/ 17 h 250"/>
                <a:gd name="T14" fmla="*/ 331 w 1667"/>
                <a:gd name="T15" fmla="*/ 129 h 250"/>
                <a:gd name="T16" fmla="*/ 0 60000 65536"/>
                <a:gd name="T17" fmla="*/ 0 60000 65536"/>
                <a:gd name="T18" fmla="*/ 0 60000 65536"/>
                <a:gd name="T19" fmla="*/ 0 60000 65536"/>
                <a:gd name="T20" fmla="*/ 0 60000 65536"/>
                <a:gd name="T21" fmla="*/ 0 60000 65536"/>
                <a:gd name="T22" fmla="*/ 0 60000 65536"/>
                <a:gd name="T23" fmla="*/ 0 60000 65536"/>
                <a:gd name="T24" fmla="*/ 0 w 1667"/>
                <a:gd name="T25" fmla="*/ 0 h 250"/>
                <a:gd name="T26" fmla="*/ 1667 w 1667"/>
                <a:gd name="T27" fmla="*/ 250 h 2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7" h="250">
                  <a:moveTo>
                    <a:pt x="331" y="129"/>
                  </a:moveTo>
                  <a:cubicBezTo>
                    <a:pt x="406" y="164"/>
                    <a:pt x="411" y="210"/>
                    <a:pt x="551" y="226"/>
                  </a:cubicBezTo>
                  <a:cubicBezTo>
                    <a:pt x="691" y="242"/>
                    <a:pt x="986" y="227"/>
                    <a:pt x="1169" y="226"/>
                  </a:cubicBezTo>
                  <a:cubicBezTo>
                    <a:pt x="1352" y="225"/>
                    <a:pt x="1626" y="250"/>
                    <a:pt x="1649" y="222"/>
                  </a:cubicBezTo>
                  <a:cubicBezTo>
                    <a:pt x="1667" y="175"/>
                    <a:pt x="1426" y="94"/>
                    <a:pt x="1306" y="59"/>
                  </a:cubicBezTo>
                  <a:cubicBezTo>
                    <a:pt x="1186" y="27"/>
                    <a:pt x="1130" y="34"/>
                    <a:pt x="929" y="27"/>
                  </a:cubicBezTo>
                  <a:cubicBezTo>
                    <a:pt x="728" y="20"/>
                    <a:pt x="200" y="0"/>
                    <a:pt x="100" y="17"/>
                  </a:cubicBezTo>
                  <a:cubicBezTo>
                    <a:pt x="0" y="34"/>
                    <a:pt x="256" y="94"/>
                    <a:pt x="331" y="129"/>
                  </a:cubicBezTo>
                  <a:close/>
                </a:path>
              </a:pathLst>
            </a:custGeom>
            <a:gradFill rotWithShape="1">
              <a:gsLst>
                <a:gs pos="0">
                  <a:srgbClr val="D3B187"/>
                </a:gs>
                <a:gs pos="100000">
                  <a:srgbClr val="FFCC66"/>
                </a:gs>
              </a:gsLst>
              <a:lin ang="5400000" scaled="1"/>
            </a:gradFill>
            <a:ln w="9525" cap="flat" cmpd="sng">
              <a:solidFill>
                <a:srgbClr val="FF9966"/>
              </a:solidFill>
              <a:prstDash val="solid"/>
              <a:round/>
              <a:headEnd type="none" w="med" len="med"/>
              <a:tailEnd type="none" w="med" len="med"/>
            </a:ln>
          </p:spPr>
          <p:txBody>
            <a:bodyPr/>
            <a:lstStyle/>
            <a:p>
              <a:endParaRPr lang="en-US"/>
            </a:p>
          </p:txBody>
        </p:sp>
        <p:sp>
          <p:nvSpPr>
            <p:cNvPr id="87087" name="Freeform 11"/>
            <p:cNvSpPr>
              <a:spLocks/>
            </p:cNvSpPr>
            <p:nvPr/>
          </p:nvSpPr>
          <p:spPr bwMode="auto">
            <a:xfrm>
              <a:off x="1428" y="3854"/>
              <a:ext cx="2116" cy="42"/>
            </a:xfrm>
            <a:custGeom>
              <a:avLst/>
              <a:gdLst>
                <a:gd name="T0" fmla="*/ 0 w 2116"/>
                <a:gd name="T1" fmla="*/ 21 h 42"/>
                <a:gd name="T2" fmla="*/ 144 w 2116"/>
                <a:gd name="T3" fmla="*/ 31 h 42"/>
                <a:gd name="T4" fmla="*/ 461 w 2116"/>
                <a:gd name="T5" fmla="*/ 37 h 42"/>
                <a:gd name="T6" fmla="*/ 884 w 2116"/>
                <a:gd name="T7" fmla="*/ 2 h 42"/>
                <a:gd name="T8" fmla="*/ 1236 w 2116"/>
                <a:gd name="T9" fmla="*/ 24 h 42"/>
                <a:gd name="T10" fmla="*/ 1671 w 2116"/>
                <a:gd name="T11" fmla="*/ 2 h 42"/>
                <a:gd name="T12" fmla="*/ 2116 w 2116"/>
                <a:gd name="T13" fmla="*/ 15 h 42"/>
                <a:gd name="T14" fmla="*/ 0 60000 65536"/>
                <a:gd name="T15" fmla="*/ 0 60000 65536"/>
                <a:gd name="T16" fmla="*/ 0 60000 65536"/>
                <a:gd name="T17" fmla="*/ 0 60000 65536"/>
                <a:gd name="T18" fmla="*/ 0 60000 65536"/>
                <a:gd name="T19" fmla="*/ 0 60000 65536"/>
                <a:gd name="T20" fmla="*/ 0 60000 65536"/>
                <a:gd name="T21" fmla="*/ 0 w 2116"/>
                <a:gd name="T22" fmla="*/ 0 h 42"/>
                <a:gd name="T23" fmla="*/ 2116 w 2116"/>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6" h="42">
                  <a:moveTo>
                    <a:pt x="0" y="21"/>
                  </a:moveTo>
                  <a:cubicBezTo>
                    <a:pt x="33" y="24"/>
                    <a:pt x="67" y="28"/>
                    <a:pt x="144" y="31"/>
                  </a:cubicBezTo>
                  <a:cubicBezTo>
                    <a:pt x="221" y="34"/>
                    <a:pt x="338" y="42"/>
                    <a:pt x="461" y="37"/>
                  </a:cubicBezTo>
                  <a:cubicBezTo>
                    <a:pt x="584" y="32"/>
                    <a:pt x="755" y="4"/>
                    <a:pt x="884" y="2"/>
                  </a:cubicBezTo>
                  <a:cubicBezTo>
                    <a:pt x="1013" y="0"/>
                    <a:pt x="1105" y="24"/>
                    <a:pt x="1236" y="24"/>
                  </a:cubicBezTo>
                  <a:cubicBezTo>
                    <a:pt x="1367" y="24"/>
                    <a:pt x="1524" y="4"/>
                    <a:pt x="1671" y="2"/>
                  </a:cubicBezTo>
                  <a:cubicBezTo>
                    <a:pt x="1818" y="0"/>
                    <a:pt x="2042" y="13"/>
                    <a:pt x="2116" y="1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88" name="Freeform 12"/>
            <p:cNvSpPr>
              <a:spLocks/>
            </p:cNvSpPr>
            <p:nvPr/>
          </p:nvSpPr>
          <p:spPr bwMode="auto">
            <a:xfrm>
              <a:off x="285" y="3954"/>
              <a:ext cx="1344" cy="36"/>
            </a:xfrm>
            <a:custGeom>
              <a:avLst/>
              <a:gdLst>
                <a:gd name="T0" fmla="*/ 0 w 1344"/>
                <a:gd name="T1" fmla="*/ 7 h 36"/>
                <a:gd name="T2" fmla="*/ 234 w 1344"/>
                <a:gd name="T3" fmla="*/ 35 h 36"/>
                <a:gd name="T4" fmla="*/ 547 w 1344"/>
                <a:gd name="T5" fmla="*/ 13 h 36"/>
                <a:gd name="T6" fmla="*/ 867 w 1344"/>
                <a:gd name="T7" fmla="*/ 10 h 36"/>
                <a:gd name="T8" fmla="*/ 1078 w 1344"/>
                <a:gd name="T9" fmla="*/ 13 h 36"/>
                <a:gd name="T10" fmla="*/ 1344 w 1344"/>
                <a:gd name="T11" fmla="*/ 0 h 36"/>
                <a:gd name="T12" fmla="*/ 0 60000 65536"/>
                <a:gd name="T13" fmla="*/ 0 60000 65536"/>
                <a:gd name="T14" fmla="*/ 0 60000 65536"/>
                <a:gd name="T15" fmla="*/ 0 60000 65536"/>
                <a:gd name="T16" fmla="*/ 0 60000 65536"/>
                <a:gd name="T17" fmla="*/ 0 60000 65536"/>
                <a:gd name="T18" fmla="*/ 0 w 1344"/>
                <a:gd name="T19" fmla="*/ 0 h 36"/>
                <a:gd name="T20" fmla="*/ 1344 w 1344"/>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344" h="36">
                  <a:moveTo>
                    <a:pt x="0" y="7"/>
                  </a:moveTo>
                  <a:cubicBezTo>
                    <a:pt x="71" y="20"/>
                    <a:pt x="143" y="34"/>
                    <a:pt x="234" y="35"/>
                  </a:cubicBezTo>
                  <a:cubicBezTo>
                    <a:pt x="325" y="36"/>
                    <a:pt x="442" y="17"/>
                    <a:pt x="547" y="13"/>
                  </a:cubicBezTo>
                  <a:cubicBezTo>
                    <a:pt x="652" y="9"/>
                    <a:pt x="779" y="10"/>
                    <a:pt x="867" y="10"/>
                  </a:cubicBezTo>
                  <a:cubicBezTo>
                    <a:pt x="955" y="10"/>
                    <a:pt x="999" y="15"/>
                    <a:pt x="1078" y="13"/>
                  </a:cubicBezTo>
                  <a:cubicBezTo>
                    <a:pt x="1157" y="11"/>
                    <a:pt x="1300" y="2"/>
                    <a:pt x="1344" y="0"/>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89" name="Freeform 13"/>
            <p:cNvSpPr>
              <a:spLocks/>
            </p:cNvSpPr>
            <p:nvPr/>
          </p:nvSpPr>
          <p:spPr bwMode="auto">
            <a:xfrm>
              <a:off x="59" y="3855"/>
              <a:ext cx="1213" cy="59"/>
            </a:xfrm>
            <a:custGeom>
              <a:avLst/>
              <a:gdLst>
                <a:gd name="T0" fmla="*/ 0 w 1213"/>
                <a:gd name="T1" fmla="*/ 39 h 59"/>
                <a:gd name="T2" fmla="*/ 137 w 1213"/>
                <a:gd name="T3" fmla="*/ 55 h 59"/>
                <a:gd name="T4" fmla="*/ 345 w 1213"/>
                <a:gd name="T5" fmla="*/ 13 h 59"/>
                <a:gd name="T6" fmla="*/ 688 w 1213"/>
                <a:gd name="T7" fmla="*/ 55 h 59"/>
                <a:gd name="T8" fmla="*/ 1017 w 1213"/>
                <a:gd name="T9" fmla="*/ 0 h 59"/>
                <a:gd name="T10" fmla="*/ 1213 w 1213"/>
                <a:gd name="T11" fmla="*/ 55 h 59"/>
                <a:gd name="T12" fmla="*/ 0 60000 65536"/>
                <a:gd name="T13" fmla="*/ 0 60000 65536"/>
                <a:gd name="T14" fmla="*/ 0 60000 65536"/>
                <a:gd name="T15" fmla="*/ 0 60000 65536"/>
                <a:gd name="T16" fmla="*/ 0 60000 65536"/>
                <a:gd name="T17" fmla="*/ 0 60000 65536"/>
                <a:gd name="T18" fmla="*/ 0 w 1213"/>
                <a:gd name="T19" fmla="*/ 0 h 59"/>
                <a:gd name="T20" fmla="*/ 1213 w 121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13" h="59">
                  <a:moveTo>
                    <a:pt x="0" y="39"/>
                  </a:moveTo>
                  <a:cubicBezTo>
                    <a:pt x="40" y="49"/>
                    <a:pt x="80" y="59"/>
                    <a:pt x="137" y="55"/>
                  </a:cubicBezTo>
                  <a:cubicBezTo>
                    <a:pt x="194" y="51"/>
                    <a:pt x="253" y="13"/>
                    <a:pt x="345" y="13"/>
                  </a:cubicBezTo>
                  <a:cubicBezTo>
                    <a:pt x="437" y="13"/>
                    <a:pt x="576" y="57"/>
                    <a:pt x="688" y="55"/>
                  </a:cubicBezTo>
                  <a:cubicBezTo>
                    <a:pt x="800" y="53"/>
                    <a:pt x="930" y="0"/>
                    <a:pt x="1017" y="0"/>
                  </a:cubicBezTo>
                  <a:cubicBezTo>
                    <a:pt x="1104" y="0"/>
                    <a:pt x="1181" y="46"/>
                    <a:pt x="1213" y="5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90" name="Freeform 14"/>
            <p:cNvSpPr>
              <a:spLocks/>
            </p:cNvSpPr>
            <p:nvPr/>
          </p:nvSpPr>
          <p:spPr bwMode="auto">
            <a:xfrm>
              <a:off x="1847" y="3912"/>
              <a:ext cx="1293" cy="60"/>
            </a:xfrm>
            <a:custGeom>
              <a:avLst/>
              <a:gdLst>
                <a:gd name="T0" fmla="*/ 0 w 1293"/>
                <a:gd name="T1" fmla="*/ 36 h 60"/>
                <a:gd name="T2" fmla="*/ 317 w 1293"/>
                <a:gd name="T3" fmla="*/ 58 h 60"/>
                <a:gd name="T4" fmla="*/ 762 w 1293"/>
                <a:gd name="T5" fmla="*/ 23 h 60"/>
                <a:gd name="T6" fmla="*/ 1120 w 1293"/>
                <a:gd name="T7" fmla="*/ 55 h 60"/>
                <a:gd name="T8" fmla="*/ 1254 w 1293"/>
                <a:gd name="T9" fmla="*/ 7 h 60"/>
                <a:gd name="T10" fmla="*/ 1293 w 1293"/>
                <a:gd name="T11" fmla="*/ 14 h 60"/>
                <a:gd name="T12" fmla="*/ 0 60000 65536"/>
                <a:gd name="T13" fmla="*/ 0 60000 65536"/>
                <a:gd name="T14" fmla="*/ 0 60000 65536"/>
                <a:gd name="T15" fmla="*/ 0 60000 65536"/>
                <a:gd name="T16" fmla="*/ 0 60000 65536"/>
                <a:gd name="T17" fmla="*/ 0 60000 65536"/>
                <a:gd name="T18" fmla="*/ 0 w 1293"/>
                <a:gd name="T19" fmla="*/ 0 h 60"/>
                <a:gd name="T20" fmla="*/ 1293 w 1293"/>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293" h="60">
                  <a:moveTo>
                    <a:pt x="0" y="36"/>
                  </a:moveTo>
                  <a:cubicBezTo>
                    <a:pt x="95" y="48"/>
                    <a:pt x="190" y="60"/>
                    <a:pt x="317" y="58"/>
                  </a:cubicBezTo>
                  <a:cubicBezTo>
                    <a:pt x="444" y="56"/>
                    <a:pt x="628" y="23"/>
                    <a:pt x="762" y="23"/>
                  </a:cubicBezTo>
                  <a:cubicBezTo>
                    <a:pt x="896" y="23"/>
                    <a:pt x="1038" y="58"/>
                    <a:pt x="1120" y="55"/>
                  </a:cubicBezTo>
                  <a:cubicBezTo>
                    <a:pt x="1202" y="52"/>
                    <a:pt x="1225" y="14"/>
                    <a:pt x="1254" y="7"/>
                  </a:cubicBezTo>
                  <a:cubicBezTo>
                    <a:pt x="1283" y="0"/>
                    <a:pt x="1288" y="7"/>
                    <a:pt x="1293" y="14"/>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91" name="Freeform 15"/>
            <p:cNvSpPr>
              <a:spLocks/>
            </p:cNvSpPr>
            <p:nvPr/>
          </p:nvSpPr>
          <p:spPr bwMode="auto">
            <a:xfrm>
              <a:off x="2970" y="3900"/>
              <a:ext cx="1805" cy="54"/>
            </a:xfrm>
            <a:custGeom>
              <a:avLst/>
              <a:gdLst>
                <a:gd name="T0" fmla="*/ 0 w 1805"/>
                <a:gd name="T1" fmla="*/ 0 h 54"/>
                <a:gd name="T2" fmla="*/ 259 w 1805"/>
                <a:gd name="T3" fmla="*/ 48 h 54"/>
                <a:gd name="T4" fmla="*/ 631 w 1805"/>
                <a:gd name="T5" fmla="*/ 35 h 54"/>
                <a:gd name="T6" fmla="*/ 1059 w 1805"/>
                <a:gd name="T7" fmla="*/ 51 h 54"/>
                <a:gd name="T8" fmla="*/ 1357 w 1805"/>
                <a:gd name="T9" fmla="*/ 22 h 54"/>
                <a:gd name="T10" fmla="*/ 1805 w 1805"/>
                <a:gd name="T11" fmla="*/ 48 h 54"/>
                <a:gd name="T12" fmla="*/ 0 60000 65536"/>
                <a:gd name="T13" fmla="*/ 0 60000 65536"/>
                <a:gd name="T14" fmla="*/ 0 60000 65536"/>
                <a:gd name="T15" fmla="*/ 0 60000 65536"/>
                <a:gd name="T16" fmla="*/ 0 60000 65536"/>
                <a:gd name="T17" fmla="*/ 0 60000 65536"/>
                <a:gd name="T18" fmla="*/ 0 w 1805"/>
                <a:gd name="T19" fmla="*/ 0 h 54"/>
                <a:gd name="T20" fmla="*/ 1805 w 1805"/>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1805" h="54">
                  <a:moveTo>
                    <a:pt x="0" y="0"/>
                  </a:moveTo>
                  <a:cubicBezTo>
                    <a:pt x="77" y="21"/>
                    <a:pt x="154" y="42"/>
                    <a:pt x="259" y="48"/>
                  </a:cubicBezTo>
                  <a:cubicBezTo>
                    <a:pt x="364" y="54"/>
                    <a:pt x="498" y="34"/>
                    <a:pt x="631" y="35"/>
                  </a:cubicBezTo>
                  <a:cubicBezTo>
                    <a:pt x="764" y="36"/>
                    <a:pt x="938" y="53"/>
                    <a:pt x="1059" y="51"/>
                  </a:cubicBezTo>
                  <a:cubicBezTo>
                    <a:pt x="1180" y="49"/>
                    <a:pt x="1233" y="22"/>
                    <a:pt x="1357" y="22"/>
                  </a:cubicBezTo>
                  <a:cubicBezTo>
                    <a:pt x="1481" y="22"/>
                    <a:pt x="1730" y="44"/>
                    <a:pt x="1805" y="48"/>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92" name="Freeform 16"/>
            <p:cNvSpPr>
              <a:spLocks/>
            </p:cNvSpPr>
            <p:nvPr/>
          </p:nvSpPr>
          <p:spPr bwMode="auto">
            <a:xfrm>
              <a:off x="3479" y="3918"/>
              <a:ext cx="1888" cy="57"/>
            </a:xfrm>
            <a:custGeom>
              <a:avLst/>
              <a:gdLst>
                <a:gd name="T0" fmla="*/ 0 w 1888"/>
                <a:gd name="T1" fmla="*/ 36 h 57"/>
                <a:gd name="T2" fmla="*/ 294 w 1888"/>
                <a:gd name="T3" fmla="*/ 14 h 57"/>
                <a:gd name="T4" fmla="*/ 646 w 1888"/>
                <a:gd name="T5" fmla="*/ 55 h 57"/>
                <a:gd name="T6" fmla="*/ 1107 w 1888"/>
                <a:gd name="T7" fmla="*/ 7 h 57"/>
                <a:gd name="T8" fmla="*/ 1504 w 1888"/>
                <a:gd name="T9" fmla="*/ 11 h 57"/>
                <a:gd name="T10" fmla="*/ 1737 w 1888"/>
                <a:gd name="T11" fmla="*/ 55 h 57"/>
                <a:gd name="T12" fmla="*/ 1888 w 1888"/>
                <a:gd name="T13" fmla="*/ 1 h 57"/>
                <a:gd name="T14" fmla="*/ 0 60000 65536"/>
                <a:gd name="T15" fmla="*/ 0 60000 65536"/>
                <a:gd name="T16" fmla="*/ 0 60000 65536"/>
                <a:gd name="T17" fmla="*/ 0 60000 65536"/>
                <a:gd name="T18" fmla="*/ 0 60000 65536"/>
                <a:gd name="T19" fmla="*/ 0 60000 65536"/>
                <a:gd name="T20" fmla="*/ 0 60000 65536"/>
                <a:gd name="T21" fmla="*/ 0 w 1888"/>
                <a:gd name="T22" fmla="*/ 0 h 57"/>
                <a:gd name="T23" fmla="*/ 1888 w 1888"/>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8" h="57">
                  <a:moveTo>
                    <a:pt x="0" y="36"/>
                  </a:moveTo>
                  <a:cubicBezTo>
                    <a:pt x="93" y="23"/>
                    <a:pt x="186" y="11"/>
                    <a:pt x="294" y="14"/>
                  </a:cubicBezTo>
                  <a:cubicBezTo>
                    <a:pt x="402" y="17"/>
                    <a:pt x="511" y="56"/>
                    <a:pt x="646" y="55"/>
                  </a:cubicBezTo>
                  <a:cubicBezTo>
                    <a:pt x="781" y="54"/>
                    <a:pt x="964" y="14"/>
                    <a:pt x="1107" y="7"/>
                  </a:cubicBezTo>
                  <a:cubicBezTo>
                    <a:pt x="1250" y="0"/>
                    <a:pt x="1399" y="3"/>
                    <a:pt x="1504" y="11"/>
                  </a:cubicBezTo>
                  <a:cubicBezTo>
                    <a:pt x="1609" y="19"/>
                    <a:pt x="1673" y="57"/>
                    <a:pt x="1737" y="55"/>
                  </a:cubicBezTo>
                  <a:cubicBezTo>
                    <a:pt x="1801" y="53"/>
                    <a:pt x="1863" y="10"/>
                    <a:pt x="1888" y="1"/>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93" name="Freeform 17"/>
            <p:cNvSpPr>
              <a:spLocks/>
            </p:cNvSpPr>
            <p:nvPr/>
          </p:nvSpPr>
          <p:spPr bwMode="auto">
            <a:xfrm>
              <a:off x="4115" y="3854"/>
              <a:ext cx="1428" cy="70"/>
            </a:xfrm>
            <a:custGeom>
              <a:avLst/>
              <a:gdLst>
                <a:gd name="T0" fmla="*/ 1428 w 1428"/>
                <a:gd name="T1" fmla="*/ 1 h 70"/>
                <a:gd name="T2" fmla="*/ 1216 w 1428"/>
                <a:gd name="T3" fmla="*/ 45 h 70"/>
                <a:gd name="T4" fmla="*/ 941 w 1428"/>
                <a:gd name="T5" fmla="*/ 68 h 70"/>
                <a:gd name="T6" fmla="*/ 692 w 1428"/>
                <a:gd name="T7" fmla="*/ 33 h 70"/>
                <a:gd name="T8" fmla="*/ 570 w 1428"/>
                <a:gd name="T9" fmla="*/ 1 h 70"/>
                <a:gd name="T10" fmla="*/ 250 w 1428"/>
                <a:gd name="T11" fmla="*/ 39 h 70"/>
                <a:gd name="T12" fmla="*/ 0 w 1428"/>
                <a:gd name="T13" fmla="*/ 17 h 70"/>
                <a:gd name="T14" fmla="*/ 0 60000 65536"/>
                <a:gd name="T15" fmla="*/ 0 60000 65536"/>
                <a:gd name="T16" fmla="*/ 0 60000 65536"/>
                <a:gd name="T17" fmla="*/ 0 60000 65536"/>
                <a:gd name="T18" fmla="*/ 0 60000 65536"/>
                <a:gd name="T19" fmla="*/ 0 60000 65536"/>
                <a:gd name="T20" fmla="*/ 0 60000 65536"/>
                <a:gd name="T21" fmla="*/ 0 w 1428"/>
                <a:gd name="T22" fmla="*/ 0 h 70"/>
                <a:gd name="T23" fmla="*/ 1428 w 1428"/>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8" h="70">
                  <a:moveTo>
                    <a:pt x="1428" y="1"/>
                  </a:moveTo>
                  <a:cubicBezTo>
                    <a:pt x="1362" y="17"/>
                    <a:pt x="1297" y="34"/>
                    <a:pt x="1216" y="45"/>
                  </a:cubicBezTo>
                  <a:cubicBezTo>
                    <a:pt x="1135" y="56"/>
                    <a:pt x="1028" y="70"/>
                    <a:pt x="941" y="68"/>
                  </a:cubicBezTo>
                  <a:cubicBezTo>
                    <a:pt x="854" y="66"/>
                    <a:pt x="754" y="44"/>
                    <a:pt x="692" y="33"/>
                  </a:cubicBezTo>
                  <a:cubicBezTo>
                    <a:pt x="630" y="22"/>
                    <a:pt x="644" y="0"/>
                    <a:pt x="570" y="1"/>
                  </a:cubicBezTo>
                  <a:cubicBezTo>
                    <a:pt x="496" y="2"/>
                    <a:pt x="345" y="36"/>
                    <a:pt x="250" y="39"/>
                  </a:cubicBezTo>
                  <a:cubicBezTo>
                    <a:pt x="155" y="42"/>
                    <a:pt x="42" y="21"/>
                    <a:pt x="0" y="17"/>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94" name="Oval 18"/>
            <p:cNvSpPr>
              <a:spLocks noChangeArrowheads="1"/>
            </p:cNvSpPr>
            <p:nvPr/>
          </p:nvSpPr>
          <p:spPr bwMode="auto">
            <a:xfrm>
              <a:off x="360" y="3674"/>
              <a:ext cx="295" cy="120"/>
            </a:xfrm>
            <a:prstGeom prst="ellipse">
              <a:avLst/>
            </a:prstGeom>
            <a:gradFill rotWithShape="0">
              <a:gsLst>
                <a:gs pos="0">
                  <a:srgbClr val="9CD9FE"/>
                </a:gs>
                <a:gs pos="100000">
                  <a:srgbClr val="6790A8"/>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7095" name="Oval 19"/>
            <p:cNvSpPr>
              <a:spLocks noChangeArrowheads="1"/>
            </p:cNvSpPr>
            <p:nvPr/>
          </p:nvSpPr>
          <p:spPr bwMode="auto">
            <a:xfrm>
              <a:off x="5046" y="3661"/>
              <a:ext cx="323" cy="139"/>
            </a:xfrm>
            <a:prstGeom prst="ellipse">
              <a:avLst/>
            </a:prstGeom>
            <a:gradFill rotWithShape="0">
              <a:gsLst>
                <a:gs pos="0">
                  <a:srgbClr val="9CD9FE"/>
                </a:gs>
                <a:gs pos="100000">
                  <a:srgbClr val="6790A8"/>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7096" name="Oval 20"/>
            <p:cNvSpPr>
              <a:spLocks noChangeArrowheads="1"/>
            </p:cNvSpPr>
            <p:nvPr/>
          </p:nvSpPr>
          <p:spPr bwMode="auto">
            <a:xfrm>
              <a:off x="3890" y="3660"/>
              <a:ext cx="324" cy="129"/>
            </a:xfrm>
            <a:prstGeom prst="ellipse">
              <a:avLst/>
            </a:prstGeom>
            <a:gradFill rotWithShape="0">
              <a:gsLst>
                <a:gs pos="0">
                  <a:srgbClr val="9CD9FE"/>
                </a:gs>
                <a:gs pos="100000">
                  <a:srgbClr val="6790A8"/>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7097" name="Oval 21"/>
            <p:cNvSpPr>
              <a:spLocks noChangeArrowheads="1"/>
            </p:cNvSpPr>
            <p:nvPr/>
          </p:nvSpPr>
          <p:spPr bwMode="auto">
            <a:xfrm>
              <a:off x="330" y="4066"/>
              <a:ext cx="276" cy="112"/>
            </a:xfrm>
            <a:prstGeom prst="ellipse">
              <a:avLst/>
            </a:prstGeom>
            <a:gradFill rotWithShape="1">
              <a:gsLst>
                <a:gs pos="0">
                  <a:srgbClr val="BAA0FA"/>
                </a:gs>
                <a:gs pos="100000">
                  <a:srgbClr val="A08AD8"/>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7098" name="Oval 22"/>
            <p:cNvSpPr>
              <a:spLocks noChangeArrowheads="1"/>
            </p:cNvSpPr>
            <p:nvPr/>
          </p:nvSpPr>
          <p:spPr bwMode="auto">
            <a:xfrm>
              <a:off x="1400" y="3681"/>
              <a:ext cx="299" cy="119"/>
            </a:xfrm>
            <a:prstGeom prst="ellipse">
              <a:avLst/>
            </a:prstGeom>
            <a:gradFill rotWithShape="0">
              <a:gsLst>
                <a:gs pos="0">
                  <a:srgbClr val="9CD9FE"/>
                </a:gs>
                <a:gs pos="100000">
                  <a:srgbClr val="6790A8"/>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7099" name="Freeform 23"/>
            <p:cNvSpPr>
              <a:spLocks/>
            </p:cNvSpPr>
            <p:nvPr/>
          </p:nvSpPr>
          <p:spPr bwMode="auto">
            <a:xfrm flipV="1">
              <a:off x="53" y="3917"/>
              <a:ext cx="1213" cy="59"/>
            </a:xfrm>
            <a:custGeom>
              <a:avLst/>
              <a:gdLst>
                <a:gd name="T0" fmla="*/ 0 w 1213"/>
                <a:gd name="T1" fmla="*/ 39 h 59"/>
                <a:gd name="T2" fmla="*/ 137 w 1213"/>
                <a:gd name="T3" fmla="*/ 55 h 59"/>
                <a:gd name="T4" fmla="*/ 345 w 1213"/>
                <a:gd name="T5" fmla="*/ 13 h 59"/>
                <a:gd name="T6" fmla="*/ 688 w 1213"/>
                <a:gd name="T7" fmla="*/ 55 h 59"/>
                <a:gd name="T8" fmla="*/ 1017 w 1213"/>
                <a:gd name="T9" fmla="*/ 0 h 59"/>
                <a:gd name="T10" fmla="*/ 1213 w 1213"/>
                <a:gd name="T11" fmla="*/ 55 h 59"/>
                <a:gd name="T12" fmla="*/ 0 60000 65536"/>
                <a:gd name="T13" fmla="*/ 0 60000 65536"/>
                <a:gd name="T14" fmla="*/ 0 60000 65536"/>
                <a:gd name="T15" fmla="*/ 0 60000 65536"/>
                <a:gd name="T16" fmla="*/ 0 60000 65536"/>
                <a:gd name="T17" fmla="*/ 0 60000 65536"/>
                <a:gd name="T18" fmla="*/ 0 w 1213"/>
                <a:gd name="T19" fmla="*/ 0 h 59"/>
                <a:gd name="T20" fmla="*/ 1213 w 121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13" h="59">
                  <a:moveTo>
                    <a:pt x="0" y="39"/>
                  </a:moveTo>
                  <a:cubicBezTo>
                    <a:pt x="40" y="49"/>
                    <a:pt x="80" y="59"/>
                    <a:pt x="137" y="55"/>
                  </a:cubicBezTo>
                  <a:cubicBezTo>
                    <a:pt x="194" y="51"/>
                    <a:pt x="253" y="13"/>
                    <a:pt x="345" y="13"/>
                  </a:cubicBezTo>
                  <a:cubicBezTo>
                    <a:pt x="437" y="13"/>
                    <a:pt x="576" y="57"/>
                    <a:pt x="688" y="55"/>
                  </a:cubicBezTo>
                  <a:cubicBezTo>
                    <a:pt x="800" y="53"/>
                    <a:pt x="930" y="0"/>
                    <a:pt x="1017" y="0"/>
                  </a:cubicBezTo>
                  <a:cubicBezTo>
                    <a:pt x="1104" y="0"/>
                    <a:pt x="1181" y="46"/>
                    <a:pt x="1213" y="5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100" name="Freeform 24"/>
            <p:cNvSpPr>
              <a:spLocks/>
            </p:cNvSpPr>
            <p:nvPr/>
          </p:nvSpPr>
          <p:spPr bwMode="auto">
            <a:xfrm>
              <a:off x="964" y="3879"/>
              <a:ext cx="1213" cy="59"/>
            </a:xfrm>
            <a:custGeom>
              <a:avLst/>
              <a:gdLst>
                <a:gd name="T0" fmla="*/ 0 w 1213"/>
                <a:gd name="T1" fmla="*/ 39 h 59"/>
                <a:gd name="T2" fmla="*/ 137 w 1213"/>
                <a:gd name="T3" fmla="*/ 55 h 59"/>
                <a:gd name="T4" fmla="*/ 345 w 1213"/>
                <a:gd name="T5" fmla="*/ 13 h 59"/>
                <a:gd name="T6" fmla="*/ 688 w 1213"/>
                <a:gd name="T7" fmla="*/ 55 h 59"/>
                <a:gd name="T8" fmla="*/ 1017 w 1213"/>
                <a:gd name="T9" fmla="*/ 0 h 59"/>
                <a:gd name="T10" fmla="*/ 1213 w 1213"/>
                <a:gd name="T11" fmla="*/ 55 h 59"/>
                <a:gd name="T12" fmla="*/ 0 60000 65536"/>
                <a:gd name="T13" fmla="*/ 0 60000 65536"/>
                <a:gd name="T14" fmla="*/ 0 60000 65536"/>
                <a:gd name="T15" fmla="*/ 0 60000 65536"/>
                <a:gd name="T16" fmla="*/ 0 60000 65536"/>
                <a:gd name="T17" fmla="*/ 0 60000 65536"/>
                <a:gd name="T18" fmla="*/ 0 w 1213"/>
                <a:gd name="T19" fmla="*/ 0 h 59"/>
                <a:gd name="T20" fmla="*/ 1213 w 121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13" h="59">
                  <a:moveTo>
                    <a:pt x="0" y="39"/>
                  </a:moveTo>
                  <a:cubicBezTo>
                    <a:pt x="40" y="49"/>
                    <a:pt x="80" y="59"/>
                    <a:pt x="137" y="55"/>
                  </a:cubicBezTo>
                  <a:cubicBezTo>
                    <a:pt x="194" y="51"/>
                    <a:pt x="253" y="13"/>
                    <a:pt x="345" y="13"/>
                  </a:cubicBezTo>
                  <a:cubicBezTo>
                    <a:pt x="437" y="13"/>
                    <a:pt x="576" y="57"/>
                    <a:pt x="688" y="55"/>
                  </a:cubicBezTo>
                  <a:cubicBezTo>
                    <a:pt x="800" y="53"/>
                    <a:pt x="930" y="0"/>
                    <a:pt x="1017" y="0"/>
                  </a:cubicBezTo>
                  <a:cubicBezTo>
                    <a:pt x="1104" y="0"/>
                    <a:pt x="1181" y="46"/>
                    <a:pt x="1213" y="5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101" name="Freeform 25"/>
            <p:cNvSpPr>
              <a:spLocks/>
            </p:cNvSpPr>
            <p:nvPr/>
          </p:nvSpPr>
          <p:spPr bwMode="auto">
            <a:xfrm>
              <a:off x="1905" y="3877"/>
              <a:ext cx="1213" cy="59"/>
            </a:xfrm>
            <a:custGeom>
              <a:avLst/>
              <a:gdLst>
                <a:gd name="T0" fmla="*/ 0 w 1213"/>
                <a:gd name="T1" fmla="*/ 39 h 59"/>
                <a:gd name="T2" fmla="*/ 137 w 1213"/>
                <a:gd name="T3" fmla="*/ 55 h 59"/>
                <a:gd name="T4" fmla="*/ 345 w 1213"/>
                <a:gd name="T5" fmla="*/ 13 h 59"/>
                <a:gd name="T6" fmla="*/ 688 w 1213"/>
                <a:gd name="T7" fmla="*/ 55 h 59"/>
                <a:gd name="T8" fmla="*/ 1017 w 1213"/>
                <a:gd name="T9" fmla="*/ 0 h 59"/>
                <a:gd name="T10" fmla="*/ 1213 w 1213"/>
                <a:gd name="T11" fmla="*/ 55 h 59"/>
                <a:gd name="T12" fmla="*/ 0 60000 65536"/>
                <a:gd name="T13" fmla="*/ 0 60000 65536"/>
                <a:gd name="T14" fmla="*/ 0 60000 65536"/>
                <a:gd name="T15" fmla="*/ 0 60000 65536"/>
                <a:gd name="T16" fmla="*/ 0 60000 65536"/>
                <a:gd name="T17" fmla="*/ 0 60000 65536"/>
                <a:gd name="T18" fmla="*/ 0 w 1213"/>
                <a:gd name="T19" fmla="*/ 0 h 59"/>
                <a:gd name="T20" fmla="*/ 1213 w 121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13" h="59">
                  <a:moveTo>
                    <a:pt x="0" y="39"/>
                  </a:moveTo>
                  <a:cubicBezTo>
                    <a:pt x="40" y="49"/>
                    <a:pt x="80" y="59"/>
                    <a:pt x="137" y="55"/>
                  </a:cubicBezTo>
                  <a:cubicBezTo>
                    <a:pt x="194" y="51"/>
                    <a:pt x="253" y="13"/>
                    <a:pt x="345" y="13"/>
                  </a:cubicBezTo>
                  <a:cubicBezTo>
                    <a:pt x="437" y="13"/>
                    <a:pt x="576" y="57"/>
                    <a:pt x="688" y="55"/>
                  </a:cubicBezTo>
                  <a:cubicBezTo>
                    <a:pt x="800" y="53"/>
                    <a:pt x="930" y="0"/>
                    <a:pt x="1017" y="0"/>
                  </a:cubicBezTo>
                  <a:cubicBezTo>
                    <a:pt x="1104" y="0"/>
                    <a:pt x="1181" y="46"/>
                    <a:pt x="1213" y="5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102" name="Freeform 26"/>
            <p:cNvSpPr>
              <a:spLocks/>
            </p:cNvSpPr>
            <p:nvPr/>
          </p:nvSpPr>
          <p:spPr bwMode="auto">
            <a:xfrm>
              <a:off x="2843" y="3870"/>
              <a:ext cx="1213" cy="59"/>
            </a:xfrm>
            <a:custGeom>
              <a:avLst/>
              <a:gdLst>
                <a:gd name="T0" fmla="*/ 0 w 1213"/>
                <a:gd name="T1" fmla="*/ 39 h 59"/>
                <a:gd name="T2" fmla="*/ 137 w 1213"/>
                <a:gd name="T3" fmla="*/ 55 h 59"/>
                <a:gd name="T4" fmla="*/ 345 w 1213"/>
                <a:gd name="T5" fmla="*/ 13 h 59"/>
                <a:gd name="T6" fmla="*/ 688 w 1213"/>
                <a:gd name="T7" fmla="*/ 55 h 59"/>
                <a:gd name="T8" fmla="*/ 1017 w 1213"/>
                <a:gd name="T9" fmla="*/ 0 h 59"/>
                <a:gd name="T10" fmla="*/ 1213 w 1213"/>
                <a:gd name="T11" fmla="*/ 55 h 59"/>
                <a:gd name="T12" fmla="*/ 0 60000 65536"/>
                <a:gd name="T13" fmla="*/ 0 60000 65536"/>
                <a:gd name="T14" fmla="*/ 0 60000 65536"/>
                <a:gd name="T15" fmla="*/ 0 60000 65536"/>
                <a:gd name="T16" fmla="*/ 0 60000 65536"/>
                <a:gd name="T17" fmla="*/ 0 60000 65536"/>
                <a:gd name="T18" fmla="*/ 0 w 1213"/>
                <a:gd name="T19" fmla="*/ 0 h 59"/>
                <a:gd name="T20" fmla="*/ 1213 w 121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13" h="59">
                  <a:moveTo>
                    <a:pt x="0" y="39"/>
                  </a:moveTo>
                  <a:cubicBezTo>
                    <a:pt x="40" y="49"/>
                    <a:pt x="80" y="59"/>
                    <a:pt x="137" y="55"/>
                  </a:cubicBezTo>
                  <a:cubicBezTo>
                    <a:pt x="194" y="51"/>
                    <a:pt x="253" y="13"/>
                    <a:pt x="345" y="13"/>
                  </a:cubicBezTo>
                  <a:cubicBezTo>
                    <a:pt x="437" y="13"/>
                    <a:pt x="576" y="57"/>
                    <a:pt x="688" y="55"/>
                  </a:cubicBezTo>
                  <a:cubicBezTo>
                    <a:pt x="800" y="53"/>
                    <a:pt x="930" y="0"/>
                    <a:pt x="1017" y="0"/>
                  </a:cubicBezTo>
                  <a:cubicBezTo>
                    <a:pt x="1104" y="0"/>
                    <a:pt x="1181" y="46"/>
                    <a:pt x="1213" y="5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103" name="Freeform 27"/>
            <p:cNvSpPr>
              <a:spLocks/>
            </p:cNvSpPr>
            <p:nvPr/>
          </p:nvSpPr>
          <p:spPr bwMode="auto">
            <a:xfrm>
              <a:off x="3548" y="3910"/>
              <a:ext cx="1213" cy="59"/>
            </a:xfrm>
            <a:custGeom>
              <a:avLst/>
              <a:gdLst>
                <a:gd name="T0" fmla="*/ 0 w 1213"/>
                <a:gd name="T1" fmla="*/ 39 h 59"/>
                <a:gd name="T2" fmla="*/ 137 w 1213"/>
                <a:gd name="T3" fmla="*/ 55 h 59"/>
                <a:gd name="T4" fmla="*/ 345 w 1213"/>
                <a:gd name="T5" fmla="*/ 13 h 59"/>
                <a:gd name="T6" fmla="*/ 688 w 1213"/>
                <a:gd name="T7" fmla="*/ 55 h 59"/>
                <a:gd name="T8" fmla="*/ 1017 w 1213"/>
                <a:gd name="T9" fmla="*/ 0 h 59"/>
                <a:gd name="T10" fmla="*/ 1213 w 1213"/>
                <a:gd name="T11" fmla="*/ 55 h 59"/>
                <a:gd name="T12" fmla="*/ 0 60000 65536"/>
                <a:gd name="T13" fmla="*/ 0 60000 65536"/>
                <a:gd name="T14" fmla="*/ 0 60000 65536"/>
                <a:gd name="T15" fmla="*/ 0 60000 65536"/>
                <a:gd name="T16" fmla="*/ 0 60000 65536"/>
                <a:gd name="T17" fmla="*/ 0 60000 65536"/>
                <a:gd name="T18" fmla="*/ 0 w 1213"/>
                <a:gd name="T19" fmla="*/ 0 h 59"/>
                <a:gd name="T20" fmla="*/ 1213 w 121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13" h="59">
                  <a:moveTo>
                    <a:pt x="0" y="39"/>
                  </a:moveTo>
                  <a:cubicBezTo>
                    <a:pt x="40" y="49"/>
                    <a:pt x="80" y="59"/>
                    <a:pt x="137" y="55"/>
                  </a:cubicBezTo>
                  <a:cubicBezTo>
                    <a:pt x="194" y="51"/>
                    <a:pt x="253" y="13"/>
                    <a:pt x="345" y="13"/>
                  </a:cubicBezTo>
                  <a:cubicBezTo>
                    <a:pt x="437" y="13"/>
                    <a:pt x="576" y="57"/>
                    <a:pt x="688" y="55"/>
                  </a:cubicBezTo>
                  <a:cubicBezTo>
                    <a:pt x="800" y="53"/>
                    <a:pt x="930" y="0"/>
                    <a:pt x="1017" y="0"/>
                  </a:cubicBezTo>
                  <a:cubicBezTo>
                    <a:pt x="1104" y="0"/>
                    <a:pt x="1181" y="46"/>
                    <a:pt x="1213" y="5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104" name="Freeform 28"/>
            <p:cNvSpPr>
              <a:spLocks/>
            </p:cNvSpPr>
            <p:nvPr/>
          </p:nvSpPr>
          <p:spPr bwMode="auto">
            <a:xfrm>
              <a:off x="4268" y="3929"/>
              <a:ext cx="1213" cy="59"/>
            </a:xfrm>
            <a:custGeom>
              <a:avLst/>
              <a:gdLst>
                <a:gd name="T0" fmla="*/ 0 w 1213"/>
                <a:gd name="T1" fmla="*/ 39 h 59"/>
                <a:gd name="T2" fmla="*/ 137 w 1213"/>
                <a:gd name="T3" fmla="*/ 55 h 59"/>
                <a:gd name="T4" fmla="*/ 345 w 1213"/>
                <a:gd name="T5" fmla="*/ 13 h 59"/>
                <a:gd name="T6" fmla="*/ 688 w 1213"/>
                <a:gd name="T7" fmla="*/ 55 h 59"/>
                <a:gd name="T8" fmla="*/ 1017 w 1213"/>
                <a:gd name="T9" fmla="*/ 0 h 59"/>
                <a:gd name="T10" fmla="*/ 1213 w 1213"/>
                <a:gd name="T11" fmla="*/ 55 h 59"/>
                <a:gd name="T12" fmla="*/ 0 60000 65536"/>
                <a:gd name="T13" fmla="*/ 0 60000 65536"/>
                <a:gd name="T14" fmla="*/ 0 60000 65536"/>
                <a:gd name="T15" fmla="*/ 0 60000 65536"/>
                <a:gd name="T16" fmla="*/ 0 60000 65536"/>
                <a:gd name="T17" fmla="*/ 0 60000 65536"/>
                <a:gd name="T18" fmla="*/ 0 w 1213"/>
                <a:gd name="T19" fmla="*/ 0 h 59"/>
                <a:gd name="T20" fmla="*/ 1213 w 121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13" h="59">
                  <a:moveTo>
                    <a:pt x="0" y="39"/>
                  </a:moveTo>
                  <a:cubicBezTo>
                    <a:pt x="40" y="49"/>
                    <a:pt x="80" y="59"/>
                    <a:pt x="137" y="55"/>
                  </a:cubicBezTo>
                  <a:cubicBezTo>
                    <a:pt x="194" y="51"/>
                    <a:pt x="253" y="13"/>
                    <a:pt x="345" y="13"/>
                  </a:cubicBezTo>
                  <a:cubicBezTo>
                    <a:pt x="437" y="13"/>
                    <a:pt x="576" y="57"/>
                    <a:pt x="688" y="55"/>
                  </a:cubicBezTo>
                  <a:cubicBezTo>
                    <a:pt x="800" y="53"/>
                    <a:pt x="930" y="0"/>
                    <a:pt x="1017" y="0"/>
                  </a:cubicBezTo>
                  <a:cubicBezTo>
                    <a:pt x="1104" y="0"/>
                    <a:pt x="1181" y="46"/>
                    <a:pt x="1213" y="5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105" name="Freeform 29"/>
            <p:cNvSpPr>
              <a:spLocks/>
            </p:cNvSpPr>
            <p:nvPr/>
          </p:nvSpPr>
          <p:spPr bwMode="auto">
            <a:xfrm flipV="1">
              <a:off x="4507" y="3884"/>
              <a:ext cx="1213" cy="59"/>
            </a:xfrm>
            <a:custGeom>
              <a:avLst/>
              <a:gdLst>
                <a:gd name="T0" fmla="*/ 0 w 1213"/>
                <a:gd name="T1" fmla="*/ 39 h 59"/>
                <a:gd name="T2" fmla="*/ 137 w 1213"/>
                <a:gd name="T3" fmla="*/ 55 h 59"/>
                <a:gd name="T4" fmla="*/ 345 w 1213"/>
                <a:gd name="T5" fmla="*/ 13 h 59"/>
                <a:gd name="T6" fmla="*/ 688 w 1213"/>
                <a:gd name="T7" fmla="*/ 55 h 59"/>
                <a:gd name="T8" fmla="*/ 1017 w 1213"/>
                <a:gd name="T9" fmla="*/ 0 h 59"/>
                <a:gd name="T10" fmla="*/ 1213 w 1213"/>
                <a:gd name="T11" fmla="*/ 55 h 59"/>
                <a:gd name="T12" fmla="*/ 0 60000 65536"/>
                <a:gd name="T13" fmla="*/ 0 60000 65536"/>
                <a:gd name="T14" fmla="*/ 0 60000 65536"/>
                <a:gd name="T15" fmla="*/ 0 60000 65536"/>
                <a:gd name="T16" fmla="*/ 0 60000 65536"/>
                <a:gd name="T17" fmla="*/ 0 60000 65536"/>
                <a:gd name="T18" fmla="*/ 0 w 1213"/>
                <a:gd name="T19" fmla="*/ 0 h 59"/>
                <a:gd name="T20" fmla="*/ 1213 w 121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13" h="59">
                  <a:moveTo>
                    <a:pt x="0" y="39"/>
                  </a:moveTo>
                  <a:cubicBezTo>
                    <a:pt x="40" y="49"/>
                    <a:pt x="80" y="59"/>
                    <a:pt x="137" y="55"/>
                  </a:cubicBezTo>
                  <a:cubicBezTo>
                    <a:pt x="194" y="51"/>
                    <a:pt x="253" y="13"/>
                    <a:pt x="345" y="13"/>
                  </a:cubicBezTo>
                  <a:cubicBezTo>
                    <a:pt x="437" y="13"/>
                    <a:pt x="576" y="57"/>
                    <a:pt x="688" y="55"/>
                  </a:cubicBezTo>
                  <a:cubicBezTo>
                    <a:pt x="800" y="53"/>
                    <a:pt x="930" y="0"/>
                    <a:pt x="1017" y="0"/>
                  </a:cubicBezTo>
                  <a:cubicBezTo>
                    <a:pt x="1104" y="0"/>
                    <a:pt x="1181" y="46"/>
                    <a:pt x="1213" y="5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106" name="Oval 30"/>
            <p:cNvSpPr>
              <a:spLocks noChangeArrowheads="1"/>
            </p:cNvSpPr>
            <p:nvPr/>
          </p:nvSpPr>
          <p:spPr bwMode="auto">
            <a:xfrm>
              <a:off x="2714" y="3666"/>
              <a:ext cx="276" cy="112"/>
            </a:xfrm>
            <a:prstGeom prst="ellipse">
              <a:avLst/>
            </a:prstGeom>
            <a:gradFill rotWithShape="0">
              <a:gsLst>
                <a:gs pos="0">
                  <a:srgbClr val="9CD9FE"/>
                </a:gs>
                <a:gs pos="100000">
                  <a:srgbClr val="6790A8"/>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7107" name="Freeform 31"/>
            <p:cNvSpPr>
              <a:spLocks noChangeAspect="1"/>
            </p:cNvSpPr>
            <p:nvPr/>
          </p:nvSpPr>
          <p:spPr bwMode="auto">
            <a:xfrm>
              <a:off x="880" y="3953"/>
              <a:ext cx="3867" cy="311"/>
            </a:xfrm>
            <a:custGeom>
              <a:avLst/>
              <a:gdLst>
                <a:gd name="T0" fmla="*/ 22 w 3867"/>
                <a:gd name="T1" fmla="*/ 261 h 311"/>
                <a:gd name="T2" fmla="*/ 1483 w 3867"/>
                <a:gd name="T3" fmla="*/ 284 h 311"/>
                <a:gd name="T4" fmla="*/ 2288 w 3867"/>
                <a:gd name="T5" fmla="*/ 273 h 311"/>
                <a:gd name="T6" fmla="*/ 3834 w 3867"/>
                <a:gd name="T7" fmla="*/ 58 h 311"/>
                <a:gd name="T8" fmla="*/ 2090 w 3867"/>
                <a:gd name="T9" fmla="*/ 1 h 311"/>
                <a:gd name="T10" fmla="*/ 1389 w 3867"/>
                <a:gd name="T11" fmla="*/ 50 h 311"/>
                <a:gd name="T12" fmla="*/ 720 w 3867"/>
                <a:gd name="T13" fmla="*/ 156 h 311"/>
                <a:gd name="T14" fmla="*/ 22 w 3867"/>
                <a:gd name="T15" fmla="*/ 261 h 311"/>
                <a:gd name="T16" fmla="*/ 0 60000 65536"/>
                <a:gd name="T17" fmla="*/ 0 60000 65536"/>
                <a:gd name="T18" fmla="*/ 0 60000 65536"/>
                <a:gd name="T19" fmla="*/ 0 60000 65536"/>
                <a:gd name="T20" fmla="*/ 0 60000 65536"/>
                <a:gd name="T21" fmla="*/ 0 60000 65536"/>
                <a:gd name="T22" fmla="*/ 0 60000 65536"/>
                <a:gd name="T23" fmla="*/ 0 60000 65536"/>
                <a:gd name="T24" fmla="*/ 0 w 3867"/>
                <a:gd name="T25" fmla="*/ 0 h 311"/>
                <a:gd name="T26" fmla="*/ 3867 w 3867"/>
                <a:gd name="T27" fmla="*/ 311 h 3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67" h="311">
                  <a:moveTo>
                    <a:pt x="22" y="261"/>
                  </a:moveTo>
                  <a:cubicBezTo>
                    <a:pt x="0" y="304"/>
                    <a:pt x="1105" y="282"/>
                    <a:pt x="1483" y="284"/>
                  </a:cubicBezTo>
                  <a:cubicBezTo>
                    <a:pt x="1861" y="286"/>
                    <a:pt x="1896" y="311"/>
                    <a:pt x="2288" y="273"/>
                  </a:cubicBezTo>
                  <a:cubicBezTo>
                    <a:pt x="2680" y="235"/>
                    <a:pt x="3867" y="103"/>
                    <a:pt x="3834" y="58"/>
                  </a:cubicBezTo>
                  <a:cubicBezTo>
                    <a:pt x="3837" y="17"/>
                    <a:pt x="2460" y="6"/>
                    <a:pt x="2090" y="1"/>
                  </a:cubicBezTo>
                  <a:cubicBezTo>
                    <a:pt x="1683" y="0"/>
                    <a:pt x="1617" y="24"/>
                    <a:pt x="1389" y="50"/>
                  </a:cubicBezTo>
                  <a:cubicBezTo>
                    <a:pt x="1161" y="76"/>
                    <a:pt x="948" y="121"/>
                    <a:pt x="720" y="156"/>
                  </a:cubicBezTo>
                  <a:cubicBezTo>
                    <a:pt x="492" y="191"/>
                    <a:pt x="44" y="218"/>
                    <a:pt x="22" y="261"/>
                  </a:cubicBezTo>
                  <a:close/>
                </a:path>
              </a:pathLst>
            </a:custGeom>
            <a:solidFill>
              <a:srgbClr val="FF9966"/>
            </a:solidFill>
            <a:ln w="9525">
              <a:solidFill>
                <a:srgbClr val="FFCC66"/>
              </a:solidFill>
              <a:round/>
              <a:headEnd/>
              <a:tailEnd/>
            </a:ln>
          </p:spPr>
          <p:txBody>
            <a:bodyPr/>
            <a:lstStyle/>
            <a:p>
              <a:endParaRPr lang="en-US"/>
            </a:p>
          </p:txBody>
        </p:sp>
        <p:sp>
          <p:nvSpPr>
            <p:cNvPr id="87108" name="Oval 32"/>
            <p:cNvSpPr>
              <a:spLocks noChangeArrowheads="1"/>
            </p:cNvSpPr>
            <p:nvPr/>
          </p:nvSpPr>
          <p:spPr bwMode="auto">
            <a:xfrm>
              <a:off x="2642" y="4067"/>
              <a:ext cx="276" cy="112"/>
            </a:xfrm>
            <a:prstGeom prst="ellipse">
              <a:avLst/>
            </a:prstGeom>
            <a:gradFill rotWithShape="1">
              <a:gsLst>
                <a:gs pos="0">
                  <a:srgbClr val="BAA0FA"/>
                </a:gs>
                <a:gs pos="100000">
                  <a:srgbClr val="A08AD8"/>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7109" name="Freeform 33"/>
            <p:cNvSpPr>
              <a:spLocks noChangeAspect="1"/>
            </p:cNvSpPr>
            <p:nvPr/>
          </p:nvSpPr>
          <p:spPr bwMode="auto">
            <a:xfrm>
              <a:off x="3321" y="3969"/>
              <a:ext cx="2440" cy="295"/>
            </a:xfrm>
            <a:custGeom>
              <a:avLst/>
              <a:gdLst>
                <a:gd name="T0" fmla="*/ 2440 w 2440"/>
                <a:gd name="T1" fmla="*/ 258 h 295"/>
                <a:gd name="T2" fmla="*/ 2032 w 2440"/>
                <a:gd name="T3" fmla="*/ 259 h 295"/>
                <a:gd name="T4" fmla="*/ 1444 w 2440"/>
                <a:gd name="T5" fmla="*/ 263 h 295"/>
                <a:gd name="T6" fmla="*/ 109 w 2440"/>
                <a:gd name="T7" fmla="*/ 252 h 295"/>
                <a:gd name="T8" fmla="*/ 788 w 2440"/>
                <a:gd name="T9" fmla="*/ 146 h 295"/>
                <a:gd name="T10" fmla="*/ 1434 w 2440"/>
                <a:gd name="T11" fmla="*/ 55 h 295"/>
                <a:gd name="T12" fmla="*/ 1901 w 2440"/>
                <a:gd name="T13" fmla="*/ 28 h 295"/>
                <a:gd name="T14" fmla="*/ 2432 w 2440"/>
                <a:gd name="T15" fmla="*/ 38 h 295"/>
                <a:gd name="T16" fmla="*/ 2440 w 2440"/>
                <a:gd name="T17" fmla="*/ 258 h 2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40"/>
                <a:gd name="T28" fmla="*/ 0 h 295"/>
                <a:gd name="T29" fmla="*/ 2440 w 2440"/>
                <a:gd name="T30" fmla="*/ 295 h 2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40" h="295">
                  <a:moveTo>
                    <a:pt x="2440" y="258"/>
                  </a:moveTo>
                  <a:cubicBezTo>
                    <a:pt x="2373" y="295"/>
                    <a:pt x="2198" y="258"/>
                    <a:pt x="2032" y="259"/>
                  </a:cubicBezTo>
                  <a:cubicBezTo>
                    <a:pt x="1866" y="260"/>
                    <a:pt x="1764" y="264"/>
                    <a:pt x="1444" y="263"/>
                  </a:cubicBezTo>
                  <a:cubicBezTo>
                    <a:pt x="1124" y="262"/>
                    <a:pt x="218" y="272"/>
                    <a:pt x="109" y="252"/>
                  </a:cubicBezTo>
                  <a:cubicBezTo>
                    <a:pt x="0" y="231"/>
                    <a:pt x="567" y="179"/>
                    <a:pt x="788" y="146"/>
                  </a:cubicBezTo>
                  <a:cubicBezTo>
                    <a:pt x="1009" y="113"/>
                    <a:pt x="1249" y="75"/>
                    <a:pt x="1434" y="55"/>
                  </a:cubicBezTo>
                  <a:cubicBezTo>
                    <a:pt x="1619" y="35"/>
                    <a:pt x="1735" y="31"/>
                    <a:pt x="1901" y="28"/>
                  </a:cubicBezTo>
                  <a:cubicBezTo>
                    <a:pt x="2067" y="25"/>
                    <a:pt x="2342" y="0"/>
                    <a:pt x="2432" y="38"/>
                  </a:cubicBezTo>
                  <a:lnTo>
                    <a:pt x="2440" y="258"/>
                  </a:lnTo>
                  <a:close/>
                </a:path>
              </a:pathLst>
            </a:custGeom>
            <a:solidFill>
              <a:srgbClr val="FF9966"/>
            </a:solidFill>
            <a:ln w="9525">
              <a:solidFill>
                <a:srgbClr val="FFCC66"/>
              </a:solidFill>
              <a:round/>
              <a:headEnd/>
              <a:tailEnd/>
            </a:ln>
          </p:spPr>
          <p:txBody>
            <a:bodyPr/>
            <a:lstStyle/>
            <a:p>
              <a:endParaRPr lang="en-US"/>
            </a:p>
          </p:txBody>
        </p:sp>
        <p:sp>
          <p:nvSpPr>
            <p:cNvPr id="87110" name="Oval 34"/>
            <p:cNvSpPr>
              <a:spLocks noChangeArrowheads="1"/>
            </p:cNvSpPr>
            <p:nvPr/>
          </p:nvSpPr>
          <p:spPr bwMode="auto">
            <a:xfrm flipH="1">
              <a:off x="4987" y="4051"/>
              <a:ext cx="276" cy="112"/>
            </a:xfrm>
            <a:prstGeom prst="ellipse">
              <a:avLst/>
            </a:prstGeom>
            <a:gradFill rotWithShape="1">
              <a:gsLst>
                <a:gs pos="0">
                  <a:srgbClr val="BAA0FA"/>
                </a:gs>
                <a:gs pos="100000">
                  <a:srgbClr val="A08AD8"/>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7111" name="Freeform 35"/>
            <p:cNvSpPr>
              <a:spLocks/>
            </p:cNvSpPr>
            <p:nvPr/>
          </p:nvSpPr>
          <p:spPr bwMode="auto">
            <a:xfrm>
              <a:off x="38" y="3858"/>
              <a:ext cx="5684" cy="115"/>
            </a:xfrm>
            <a:custGeom>
              <a:avLst/>
              <a:gdLst>
                <a:gd name="T0" fmla="*/ 0 w 5684"/>
                <a:gd name="T1" fmla="*/ 109 h 115"/>
                <a:gd name="T2" fmla="*/ 368 w 5684"/>
                <a:gd name="T3" fmla="*/ 54 h 115"/>
                <a:gd name="T4" fmla="*/ 666 w 5684"/>
                <a:gd name="T5" fmla="*/ 112 h 115"/>
                <a:gd name="T6" fmla="*/ 1053 w 5684"/>
                <a:gd name="T7" fmla="*/ 38 h 115"/>
                <a:gd name="T8" fmla="*/ 1744 w 5684"/>
                <a:gd name="T9" fmla="*/ 89 h 115"/>
                <a:gd name="T10" fmla="*/ 2208 w 5684"/>
                <a:gd name="T11" fmla="*/ 77 h 115"/>
                <a:gd name="T12" fmla="*/ 2551 w 5684"/>
                <a:gd name="T13" fmla="*/ 0 h 115"/>
                <a:gd name="T14" fmla="*/ 3216 w 5684"/>
                <a:gd name="T15" fmla="*/ 77 h 115"/>
                <a:gd name="T16" fmla="*/ 3568 w 5684"/>
                <a:gd name="T17" fmla="*/ 6 h 115"/>
                <a:gd name="T18" fmla="*/ 4080 w 5684"/>
                <a:gd name="T19" fmla="*/ 41 h 115"/>
                <a:gd name="T20" fmla="*/ 4404 w 5684"/>
                <a:gd name="T21" fmla="*/ 109 h 115"/>
                <a:gd name="T22" fmla="*/ 4826 w 5684"/>
                <a:gd name="T23" fmla="*/ 3 h 115"/>
                <a:gd name="T24" fmla="*/ 5335 w 5684"/>
                <a:gd name="T25" fmla="*/ 109 h 115"/>
                <a:gd name="T26" fmla="*/ 5498 w 5684"/>
                <a:gd name="T27" fmla="*/ 29 h 115"/>
                <a:gd name="T28" fmla="*/ 5684 w 5684"/>
                <a:gd name="T29" fmla="*/ 99 h 1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84"/>
                <a:gd name="T46" fmla="*/ 0 h 115"/>
                <a:gd name="T47" fmla="*/ 5684 w 5684"/>
                <a:gd name="T48" fmla="*/ 115 h 1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84" h="115">
                  <a:moveTo>
                    <a:pt x="0" y="109"/>
                  </a:moveTo>
                  <a:cubicBezTo>
                    <a:pt x="128" y="81"/>
                    <a:pt x="257" y="53"/>
                    <a:pt x="368" y="54"/>
                  </a:cubicBezTo>
                  <a:cubicBezTo>
                    <a:pt x="479" y="55"/>
                    <a:pt x="552" y="115"/>
                    <a:pt x="666" y="112"/>
                  </a:cubicBezTo>
                  <a:cubicBezTo>
                    <a:pt x="780" y="109"/>
                    <a:pt x="873" y="42"/>
                    <a:pt x="1053" y="38"/>
                  </a:cubicBezTo>
                  <a:cubicBezTo>
                    <a:pt x="1233" y="34"/>
                    <a:pt x="1552" y="83"/>
                    <a:pt x="1744" y="89"/>
                  </a:cubicBezTo>
                  <a:cubicBezTo>
                    <a:pt x="1936" y="95"/>
                    <a:pt x="2074" y="92"/>
                    <a:pt x="2208" y="77"/>
                  </a:cubicBezTo>
                  <a:cubicBezTo>
                    <a:pt x="2342" y="62"/>
                    <a:pt x="2383" y="0"/>
                    <a:pt x="2551" y="0"/>
                  </a:cubicBezTo>
                  <a:cubicBezTo>
                    <a:pt x="2719" y="0"/>
                    <a:pt x="3047" y="76"/>
                    <a:pt x="3216" y="77"/>
                  </a:cubicBezTo>
                  <a:cubicBezTo>
                    <a:pt x="3385" y="78"/>
                    <a:pt x="3424" y="12"/>
                    <a:pt x="3568" y="6"/>
                  </a:cubicBezTo>
                  <a:cubicBezTo>
                    <a:pt x="3712" y="0"/>
                    <a:pt x="3941" y="24"/>
                    <a:pt x="4080" y="41"/>
                  </a:cubicBezTo>
                  <a:cubicBezTo>
                    <a:pt x="4219" y="58"/>
                    <a:pt x="4280" y="115"/>
                    <a:pt x="4404" y="109"/>
                  </a:cubicBezTo>
                  <a:cubicBezTo>
                    <a:pt x="4528" y="103"/>
                    <a:pt x="4671" y="3"/>
                    <a:pt x="4826" y="3"/>
                  </a:cubicBezTo>
                  <a:cubicBezTo>
                    <a:pt x="4981" y="3"/>
                    <a:pt x="5223" y="105"/>
                    <a:pt x="5335" y="109"/>
                  </a:cubicBezTo>
                  <a:cubicBezTo>
                    <a:pt x="5447" y="113"/>
                    <a:pt x="5440" y="31"/>
                    <a:pt x="5498" y="29"/>
                  </a:cubicBezTo>
                  <a:cubicBezTo>
                    <a:pt x="5556" y="27"/>
                    <a:pt x="5620" y="63"/>
                    <a:pt x="5684" y="99"/>
                  </a:cubicBezTo>
                </a:path>
              </a:pathLst>
            </a:custGeom>
            <a:noFill/>
            <a:ln w="12700" cap="flat" cmpd="sng">
              <a:solidFill>
                <a:srgbClr val="B2B2B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7044" name="Group 37"/>
          <p:cNvGrpSpPr>
            <a:grpSpLocks/>
          </p:cNvGrpSpPr>
          <p:nvPr/>
        </p:nvGrpSpPr>
        <p:grpSpPr bwMode="auto">
          <a:xfrm>
            <a:off x="-55563" y="356603"/>
            <a:ext cx="12323763" cy="1112838"/>
            <a:chOff x="0" y="466"/>
            <a:chExt cx="5761" cy="701"/>
          </a:xfrm>
        </p:grpSpPr>
        <p:sp>
          <p:nvSpPr>
            <p:cNvPr id="87046" name="Freeform 38" descr="Bouquet"/>
            <p:cNvSpPr>
              <a:spLocks/>
            </p:cNvSpPr>
            <p:nvPr/>
          </p:nvSpPr>
          <p:spPr bwMode="auto">
            <a:xfrm flipV="1">
              <a:off x="25" y="692"/>
              <a:ext cx="5735" cy="278"/>
            </a:xfrm>
            <a:custGeom>
              <a:avLst/>
              <a:gdLst>
                <a:gd name="T0" fmla="*/ 0 w 5735"/>
                <a:gd name="T1" fmla="*/ 909051255 h 131"/>
                <a:gd name="T2" fmla="*/ 446 w 5735"/>
                <a:gd name="T3" fmla="*/ 1253378897 h 131"/>
                <a:gd name="T4" fmla="*/ 1079 w 5735"/>
                <a:gd name="T5" fmla="*/ 1018683903 h 131"/>
                <a:gd name="T6" fmla="*/ 1265 w 5735"/>
                <a:gd name="T7" fmla="*/ 816871686 h 131"/>
                <a:gd name="T8" fmla="*/ 1828 w 5735"/>
                <a:gd name="T9" fmla="*/ 1434046812 h 131"/>
                <a:gd name="T10" fmla="*/ 2090 w 5735"/>
                <a:gd name="T11" fmla="*/ 617901420 h 131"/>
                <a:gd name="T12" fmla="*/ 2673 w 5735"/>
                <a:gd name="T13" fmla="*/ 1253378897 h 131"/>
                <a:gd name="T14" fmla="*/ 2993 w 5735"/>
                <a:gd name="T15" fmla="*/ 617901420 h 131"/>
                <a:gd name="T16" fmla="*/ 3748 w 5735"/>
                <a:gd name="T17" fmla="*/ 1253378897 h 131"/>
                <a:gd name="T18" fmla="*/ 3882 w 5735"/>
                <a:gd name="T19" fmla="*/ 816871686 h 131"/>
                <a:gd name="T20" fmla="*/ 4478 w 5735"/>
                <a:gd name="T21" fmla="*/ 1253378897 h 131"/>
                <a:gd name="T22" fmla="*/ 4676 w 5735"/>
                <a:gd name="T23" fmla="*/ 201855864 h 131"/>
                <a:gd name="T24" fmla="*/ 4887 w 5735"/>
                <a:gd name="T25" fmla="*/ 1253378897 h 131"/>
                <a:gd name="T26" fmla="*/ 5514 w 5735"/>
                <a:gd name="T27" fmla="*/ 384928744 h 131"/>
                <a:gd name="T28" fmla="*/ 5735 w 5735"/>
                <a:gd name="T29" fmla="*/ 494368586 h 131"/>
                <a:gd name="T30" fmla="*/ 5731 w 5735"/>
                <a:gd name="T31" fmla="*/ 2147483646 h 131"/>
                <a:gd name="T32" fmla="*/ 5348 w 5735"/>
                <a:gd name="T33" fmla="*/ 2147483646 h 131"/>
                <a:gd name="T34" fmla="*/ 4260 w 5735"/>
                <a:gd name="T35" fmla="*/ 2147483646 h 131"/>
                <a:gd name="T36" fmla="*/ 2974 w 5735"/>
                <a:gd name="T37" fmla="*/ 2147483646 h 131"/>
                <a:gd name="T38" fmla="*/ 1297 w 5735"/>
                <a:gd name="T39" fmla="*/ 2147483646 h 131"/>
                <a:gd name="T40" fmla="*/ 446 w 5735"/>
                <a:gd name="T41" fmla="*/ 2147483646 h 131"/>
                <a:gd name="T42" fmla="*/ 0 w 5735"/>
                <a:gd name="T43" fmla="*/ 2147483646 h 131"/>
                <a:gd name="T44" fmla="*/ 0 w 5735"/>
                <a:gd name="T45" fmla="*/ 909051255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735"/>
                <a:gd name="T70" fmla="*/ 0 h 131"/>
                <a:gd name="T71" fmla="*/ 5735 w 5735"/>
                <a:gd name="T72" fmla="*/ 131 h 1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735" h="131">
                  <a:moveTo>
                    <a:pt x="0" y="28"/>
                  </a:moveTo>
                  <a:cubicBezTo>
                    <a:pt x="74" y="15"/>
                    <a:pt x="266" y="38"/>
                    <a:pt x="446" y="38"/>
                  </a:cubicBezTo>
                  <a:cubicBezTo>
                    <a:pt x="626" y="38"/>
                    <a:pt x="943" y="33"/>
                    <a:pt x="1079" y="31"/>
                  </a:cubicBezTo>
                  <a:cubicBezTo>
                    <a:pt x="1215" y="29"/>
                    <a:pt x="1140" y="23"/>
                    <a:pt x="1265" y="25"/>
                  </a:cubicBezTo>
                  <a:cubicBezTo>
                    <a:pt x="1390" y="27"/>
                    <a:pt x="1691" y="45"/>
                    <a:pt x="1828" y="44"/>
                  </a:cubicBezTo>
                  <a:cubicBezTo>
                    <a:pt x="1965" y="43"/>
                    <a:pt x="1949" y="20"/>
                    <a:pt x="2090" y="19"/>
                  </a:cubicBezTo>
                  <a:cubicBezTo>
                    <a:pt x="2231" y="18"/>
                    <a:pt x="2523" y="38"/>
                    <a:pt x="2673" y="38"/>
                  </a:cubicBezTo>
                  <a:cubicBezTo>
                    <a:pt x="2823" y="38"/>
                    <a:pt x="2814" y="19"/>
                    <a:pt x="2993" y="19"/>
                  </a:cubicBezTo>
                  <a:cubicBezTo>
                    <a:pt x="3172" y="19"/>
                    <a:pt x="3600" y="37"/>
                    <a:pt x="3748" y="38"/>
                  </a:cubicBezTo>
                  <a:cubicBezTo>
                    <a:pt x="3896" y="39"/>
                    <a:pt x="3760" y="25"/>
                    <a:pt x="3882" y="25"/>
                  </a:cubicBezTo>
                  <a:cubicBezTo>
                    <a:pt x="4004" y="25"/>
                    <a:pt x="4346" y="41"/>
                    <a:pt x="4478" y="38"/>
                  </a:cubicBezTo>
                  <a:cubicBezTo>
                    <a:pt x="4610" y="35"/>
                    <a:pt x="4608" y="6"/>
                    <a:pt x="4676" y="6"/>
                  </a:cubicBezTo>
                  <a:cubicBezTo>
                    <a:pt x="4744" y="6"/>
                    <a:pt x="4747" y="37"/>
                    <a:pt x="4887" y="38"/>
                  </a:cubicBezTo>
                  <a:cubicBezTo>
                    <a:pt x="5027" y="39"/>
                    <a:pt x="5373" y="16"/>
                    <a:pt x="5514" y="12"/>
                  </a:cubicBezTo>
                  <a:cubicBezTo>
                    <a:pt x="5655" y="8"/>
                    <a:pt x="5699" y="0"/>
                    <a:pt x="5735" y="15"/>
                  </a:cubicBezTo>
                  <a:lnTo>
                    <a:pt x="5731" y="101"/>
                  </a:lnTo>
                  <a:cubicBezTo>
                    <a:pt x="5667" y="120"/>
                    <a:pt x="5593" y="123"/>
                    <a:pt x="5348" y="127"/>
                  </a:cubicBezTo>
                  <a:cubicBezTo>
                    <a:pt x="5103" y="131"/>
                    <a:pt x="4656" y="130"/>
                    <a:pt x="4260" y="127"/>
                  </a:cubicBezTo>
                  <a:cubicBezTo>
                    <a:pt x="3864" y="124"/>
                    <a:pt x="3468" y="109"/>
                    <a:pt x="2974" y="108"/>
                  </a:cubicBezTo>
                  <a:cubicBezTo>
                    <a:pt x="2480" y="107"/>
                    <a:pt x="1718" y="119"/>
                    <a:pt x="1297" y="121"/>
                  </a:cubicBezTo>
                  <a:cubicBezTo>
                    <a:pt x="876" y="123"/>
                    <a:pt x="662" y="122"/>
                    <a:pt x="446" y="121"/>
                  </a:cubicBezTo>
                  <a:cubicBezTo>
                    <a:pt x="230" y="120"/>
                    <a:pt x="74" y="129"/>
                    <a:pt x="0" y="114"/>
                  </a:cubicBezTo>
                  <a:lnTo>
                    <a:pt x="0" y="28"/>
                  </a:lnTo>
                  <a:close/>
                </a:path>
              </a:pathLst>
            </a:custGeom>
            <a:blipFill dpi="0" rotWithShape="1">
              <a:blip r:embed="rId4" cstate="print"/>
              <a:srcRect/>
              <a:tile tx="0" ty="0" sx="100000" sy="100000" flip="none" algn="tl"/>
            </a:blipFill>
            <a:ln w="9525">
              <a:solidFill>
                <a:srgbClr val="B2B2B2"/>
              </a:solidFill>
              <a:round/>
              <a:headEnd/>
              <a:tailEnd/>
            </a:ln>
          </p:spPr>
          <p:txBody>
            <a:bodyPr/>
            <a:lstStyle/>
            <a:p>
              <a:endParaRPr lang="en-US"/>
            </a:p>
          </p:txBody>
        </p:sp>
        <p:sp>
          <p:nvSpPr>
            <p:cNvPr id="87047" name="Freeform 39"/>
            <p:cNvSpPr>
              <a:spLocks noChangeAspect="1"/>
            </p:cNvSpPr>
            <p:nvPr/>
          </p:nvSpPr>
          <p:spPr bwMode="auto">
            <a:xfrm>
              <a:off x="859" y="870"/>
              <a:ext cx="1538" cy="274"/>
            </a:xfrm>
            <a:custGeom>
              <a:avLst/>
              <a:gdLst>
                <a:gd name="T0" fmla="*/ 242 w 1538"/>
                <a:gd name="T1" fmla="*/ 116 h 274"/>
                <a:gd name="T2" fmla="*/ 385 w 1538"/>
                <a:gd name="T3" fmla="*/ 25 h 274"/>
                <a:gd name="T4" fmla="*/ 735 w 1538"/>
                <a:gd name="T5" fmla="*/ 3 h 274"/>
                <a:gd name="T6" fmla="*/ 1143 w 1538"/>
                <a:gd name="T7" fmla="*/ 29 h 274"/>
                <a:gd name="T8" fmla="*/ 1528 w 1538"/>
                <a:gd name="T9" fmla="*/ 35 h 274"/>
                <a:gd name="T10" fmla="*/ 1080 w 1538"/>
                <a:gd name="T11" fmla="*/ 239 h 274"/>
                <a:gd name="T12" fmla="*/ 561 w 1538"/>
                <a:gd name="T13" fmla="*/ 243 h 274"/>
                <a:gd name="T14" fmla="*/ 53 w 1538"/>
                <a:gd name="T15" fmla="*/ 236 h 274"/>
                <a:gd name="T16" fmla="*/ 242 w 1538"/>
                <a:gd name="T17" fmla="*/ 116 h 2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38"/>
                <a:gd name="T28" fmla="*/ 0 h 274"/>
                <a:gd name="T29" fmla="*/ 1538 w 1538"/>
                <a:gd name="T30" fmla="*/ 274 h 2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38" h="274">
                  <a:moveTo>
                    <a:pt x="242" y="116"/>
                  </a:moveTo>
                  <a:cubicBezTo>
                    <a:pt x="297" y="81"/>
                    <a:pt x="303" y="44"/>
                    <a:pt x="385" y="25"/>
                  </a:cubicBezTo>
                  <a:cubicBezTo>
                    <a:pt x="467" y="6"/>
                    <a:pt x="609" y="2"/>
                    <a:pt x="735" y="3"/>
                  </a:cubicBezTo>
                  <a:lnTo>
                    <a:pt x="1143" y="29"/>
                  </a:lnTo>
                  <a:cubicBezTo>
                    <a:pt x="1215" y="46"/>
                    <a:pt x="1538" y="0"/>
                    <a:pt x="1528" y="35"/>
                  </a:cubicBezTo>
                  <a:cubicBezTo>
                    <a:pt x="1518" y="70"/>
                    <a:pt x="1241" y="204"/>
                    <a:pt x="1080" y="239"/>
                  </a:cubicBezTo>
                  <a:cubicBezTo>
                    <a:pt x="919" y="274"/>
                    <a:pt x="732" y="243"/>
                    <a:pt x="561" y="243"/>
                  </a:cubicBezTo>
                  <a:cubicBezTo>
                    <a:pt x="390" y="243"/>
                    <a:pt x="106" y="257"/>
                    <a:pt x="53" y="236"/>
                  </a:cubicBezTo>
                  <a:cubicBezTo>
                    <a:pt x="0" y="215"/>
                    <a:pt x="187" y="151"/>
                    <a:pt x="242" y="116"/>
                  </a:cubicBezTo>
                  <a:close/>
                </a:path>
              </a:pathLst>
            </a:custGeom>
            <a:gradFill rotWithShape="1">
              <a:gsLst>
                <a:gs pos="0">
                  <a:srgbClr val="D3B187"/>
                </a:gs>
                <a:gs pos="100000">
                  <a:srgbClr val="FFCC66"/>
                </a:gs>
              </a:gsLst>
              <a:lin ang="5400000" scaled="1"/>
            </a:gradFill>
            <a:ln w="9525" cap="flat" cmpd="sng">
              <a:solidFill>
                <a:srgbClr val="FF9966"/>
              </a:solidFill>
              <a:prstDash val="solid"/>
              <a:round/>
              <a:headEnd type="none" w="med" len="med"/>
              <a:tailEnd type="none" w="med" len="med"/>
            </a:ln>
          </p:spPr>
          <p:txBody>
            <a:bodyPr/>
            <a:lstStyle/>
            <a:p>
              <a:endParaRPr lang="en-US"/>
            </a:p>
          </p:txBody>
        </p:sp>
        <p:sp>
          <p:nvSpPr>
            <p:cNvPr id="87048" name="Freeform 40"/>
            <p:cNvSpPr>
              <a:spLocks noChangeAspect="1"/>
            </p:cNvSpPr>
            <p:nvPr/>
          </p:nvSpPr>
          <p:spPr bwMode="auto">
            <a:xfrm>
              <a:off x="0" y="477"/>
              <a:ext cx="2320" cy="310"/>
            </a:xfrm>
            <a:custGeom>
              <a:avLst/>
              <a:gdLst>
                <a:gd name="T0" fmla="*/ 0 w 2320"/>
                <a:gd name="T1" fmla="*/ 37 h 310"/>
                <a:gd name="T2" fmla="*/ 408 w 2320"/>
                <a:gd name="T3" fmla="*/ 36 h 310"/>
                <a:gd name="T4" fmla="*/ 925 w 2320"/>
                <a:gd name="T5" fmla="*/ 59 h 310"/>
                <a:gd name="T6" fmla="*/ 2317 w 2320"/>
                <a:gd name="T7" fmla="*/ 269 h 310"/>
                <a:gd name="T8" fmla="*/ 934 w 2320"/>
                <a:gd name="T9" fmla="*/ 271 h 310"/>
                <a:gd name="T10" fmla="*/ 539 w 2320"/>
                <a:gd name="T11" fmla="*/ 267 h 310"/>
                <a:gd name="T12" fmla="*/ 8 w 2320"/>
                <a:gd name="T13" fmla="*/ 257 h 310"/>
                <a:gd name="T14" fmla="*/ 0 w 2320"/>
                <a:gd name="T15" fmla="*/ 37 h 310"/>
                <a:gd name="T16" fmla="*/ 0 60000 65536"/>
                <a:gd name="T17" fmla="*/ 0 60000 65536"/>
                <a:gd name="T18" fmla="*/ 0 60000 65536"/>
                <a:gd name="T19" fmla="*/ 0 60000 65536"/>
                <a:gd name="T20" fmla="*/ 0 60000 65536"/>
                <a:gd name="T21" fmla="*/ 0 60000 65536"/>
                <a:gd name="T22" fmla="*/ 0 60000 65536"/>
                <a:gd name="T23" fmla="*/ 0 60000 65536"/>
                <a:gd name="T24" fmla="*/ 0 w 2320"/>
                <a:gd name="T25" fmla="*/ 0 h 310"/>
                <a:gd name="T26" fmla="*/ 2320 w 2320"/>
                <a:gd name="T27" fmla="*/ 310 h 3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20" h="310">
                  <a:moveTo>
                    <a:pt x="0" y="37"/>
                  </a:moveTo>
                  <a:cubicBezTo>
                    <a:pt x="67" y="0"/>
                    <a:pt x="254" y="32"/>
                    <a:pt x="408" y="36"/>
                  </a:cubicBezTo>
                  <a:cubicBezTo>
                    <a:pt x="562" y="40"/>
                    <a:pt x="607" y="20"/>
                    <a:pt x="925" y="59"/>
                  </a:cubicBezTo>
                  <a:cubicBezTo>
                    <a:pt x="1243" y="98"/>
                    <a:pt x="2316" y="234"/>
                    <a:pt x="2317" y="269"/>
                  </a:cubicBezTo>
                  <a:cubicBezTo>
                    <a:pt x="2320" y="310"/>
                    <a:pt x="1230" y="271"/>
                    <a:pt x="934" y="271"/>
                  </a:cubicBezTo>
                  <a:cubicBezTo>
                    <a:pt x="638" y="271"/>
                    <a:pt x="693" y="269"/>
                    <a:pt x="539" y="267"/>
                  </a:cubicBezTo>
                  <a:cubicBezTo>
                    <a:pt x="385" y="265"/>
                    <a:pt x="98" y="295"/>
                    <a:pt x="8" y="257"/>
                  </a:cubicBezTo>
                  <a:lnTo>
                    <a:pt x="0" y="37"/>
                  </a:lnTo>
                  <a:close/>
                </a:path>
              </a:pathLst>
            </a:custGeom>
            <a:solidFill>
              <a:srgbClr val="FF9966"/>
            </a:solidFill>
            <a:ln w="9525">
              <a:solidFill>
                <a:srgbClr val="FFCC66"/>
              </a:solidFill>
              <a:round/>
              <a:headEnd/>
              <a:tailEnd/>
            </a:ln>
          </p:spPr>
          <p:txBody>
            <a:bodyPr/>
            <a:lstStyle/>
            <a:p>
              <a:endParaRPr lang="en-US"/>
            </a:p>
          </p:txBody>
        </p:sp>
        <p:sp>
          <p:nvSpPr>
            <p:cNvPr id="87049" name="Freeform 41"/>
            <p:cNvSpPr>
              <a:spLocks noChangeAspect="1"/>
            </p:cNvSpPr>
            <p:nvPr/>
          </p:nvSpPr>
          <p:spPr bwMode="auto">
            <a:xfrm>
              <a:off x="22" y="859"/>
              <a:ext cx="1188" cy="287"/>
            </a:xfrm>
            <a:custGeom>
              <a:avLst/>
              <a:gdLst>
                <a:gd name="T0" fmla="*/ 3 w 1188"/>
                <a:gd name="T1" fmla="*/ 47 h 287"/>
                <a:gd name="T2" fmla="*/ 485 w 1188"/>
                <a:gd name="T3" fmla="*/ 19 h 287"/>
                <a:gd name="T4" fmla="*/ 898 w 1188"/>
                <a:gd name="T5" fmla="*/ 22 h 287"/>
                <a:gd name="T6" fmla="*/ 1175 w 1188"/>
                <a:gd name="T7" fmla="*/ 34 h 287"/>
                <a:gd name="T8" fmla="*/ 1024 w 1188"/>
                <a:gd name="T9" fmla="*/ 143 h 287"/>
                <a:gd name="T10" fmla="*/ 826 w 1188"/>
                <a:gd name="T11" fmla="*/ 239 h 287"/>
                <a:gd name="T12" fmla="*/ 441 w 1188"/>
                <a:gd name="T13" fmla="*/ 264 h 287"/>
                <a:gd name="T14" fmla="*/ 0 w 1188"/>
                <a:gd name="T15" fmla="*/ 251 h 287"/>
                <a:gd name="T16" fmla="*/ 3 w 1188"/>
                <a:gd name="T17" fmla="*/ 47 h 2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8"/>
                <a:gd name="T28" fmla="*/ 0 h 287"/>
                <a:gd name="T29" fmla="*/ 1188 w 1188"/>
                <a:gd name="T30" fmla="*/ 287 h 2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8" h="287">
                  <a:moveTo>
                    <a:pt x="3" y="47"/>
                  </a:moveTo>
                  <a:cubicBezTo>
                    <a:pt x="38" y="0"/>
                    <a:pt x="336" y="23"/>
                    <a:pt x="485" y="19"/>
                  </a:cubicBezTo>
                  <a:cubicBezTo>
                    <a:pt x="634" y="15"/>
                    <a:pt x="783" y="19"/>
                    <a:pt x="898" y="22"/>
                  </a:cubicBezTo>
                  <a:cubicBezTo>
                    <a:pt x="1013" y="25"/>
                    <a:pt x="1154" y="14"/>
                    <a:pt x="1175" y="34"/>
                  </a:cubicBezTo>
                  <a:cubicBezTo>
                    <a:pt x="1188" y="57"/>
                    <a:pt x="1082" y="109"/>
                    <a:pt x="1024" y="143"/>
                  </a:cubicBezTo>
                  <a:cubicBezTo>
                    <a:pt x="966" y="177"/>
                    <a:pt x="923" y="219"/>
                    <a:pt x="826" y="239"/>
                  </a:cubicBezTo>
                  <a:cubicBezTo>
                    <a:pt x="729" y="259"/>
                    <a:pt x="579" y="262"/>
                    <a:pt x="441" y="264"/>
                  </a:cubicBezTo>
                  <a:cubicBezTo>
                    <a:pt x="303" y="266"/>
                    <a:pt x="73" y="287"/>
                    <a:pt x="0" y="251"/>
                  </a:cubicBezTo>
                  <a:lnTo>
                    <a:pt x="3" y="47"/>
                  </a:lnTo>
                  <a:close/>
                </a:path>
              </a:pathLst>
            </a:custGeom>
            <a:gradFill rotWithShape="1">
              <a:gsLst>
                <a:gs pos="0">
                  <a:srgbClr val="D3B187"/>
                </a:gs>
                <a:gs pos="100000">
                  <a:srgbClr val="FFCC66"/>
                </a:gs>
              </a:gsLst>
              <a:lin ang="5400000" scaled="1"/>
            </a:gradFill>
            <a:ln w="9525">
              <a:solidFill>
                <a:srgbClr val="FF9966"/>
              </a:solidFill>
              <a:round/>
              <a:headEnd/>
              <a:tailEnd/>
            </a:ln>
          </p:spPr>
          <p:txBody>
            <a:bodyPr/>
            <a:lstStyle/>
            <a:p>
              <a:endParaRPr lang="en-US"/>
            </a:p>
          </p:txBody>
        </p:sp>
        <p:sp>
          <p:nvSpPr>
            <p:cNvPr id="87050" name="Freeform 42"/>
            <p:cNvSpPr>
              <a:spLocks noChangeAspect="1"/>
            </p:cNvSpPr>
            <p:nvPr/>
          </p:nvSpPr>
          <p:spPr bwMode="auto">
            <a:xfrm flipV="1">
              <a:off x="3164" y="869"/>
              <a:ext cx="1671" cy="259"/>
            </a:xfrm>
            <a:custGeom>
              <a:avLst/>
              <a:gdLst>
                <a:gd name="T0" fmla="*/ 878 w 1671"/>
                <a:gd name="T1" fmla="*/ 258 h 259"/>
                <a:gd name="T2" fmla="*/ 1291 w 1671"/>
                <a:gd name="T3" fmla="*/ 256 h 259"/>
                <a:gd name="T4" fmla="*/ 1658 w 1671"/>
                <a:gd name="T5" fmla="*/ 242 h 259"/>
                <a:gd name="T6" fmla="*/ 1524 w 1671"/>
                <a:gd name="T7" fmla="*/ 161 h 259"/>
                <a:gd name="T8" fmla="*/ 1213 w 1671"/>
                <a:gd name="T9" fmla="*/ 25 h 259"/>
                <a:gd name="T10" fmla="*/ 787 w 1671"/>
                <a:gd name="T11" fmla="*/ 9 h 259"/>
                <a:gd name="T12" fmla="*/ 80 w 1671"/>
                <a:gd name="T13" fmla="*/ 31 h 259"/>
                <a:gd name="T14" fmla="*/ 304 w 1671"/>
                <a:gd name="T15" fmla="*/ 127 h 259"/>
                <a:gd name="T16" fmla="*/ 464 w 1671"/>
                <a:gd name="T17" fmla="*/ 213 h 259"/>
                <a:gd name="T18" fmla="*/ 878 w 1671"/>
                <a:gd name="T19" fmla="*/ 258 h 2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1"/>
                <a:gd name="T31" fmla="*/ 0 h 259"/>
                <a:gd name="T32" fmla="*/ 1671 w 1671"/>
                <a:gd name="T33" fmla="*/ 259 h 2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1" h="259">
                  <a:moveTo>
                    <a:pt x="878" y="258"/>
                  </a:moveTo>
                  <a:cubicBezTo>
                    <a:pt x="949" y="258"/>
                    <a:pt x="1161" y="259"/>
                    <a:pt x="1291" y="256"/>
                  </a:cubicBezTo>
                  <a:cubicBezTo>
                    <a:pt x="1421" y="253"/>
                    <a:pt x="1620" y="257"/>
                    <a:pt x="1658" y="242"/>
                  </a:cubicBezTo>
                  <a:cubicBezTo>
                    <a:pt x="1671" y="218"/>
                    <a:pt x="1598" y="197"/>
                    <a:pt x="1524" y="161"/>
                  </a:cubicBezTo>
                  <a:cubicBezTo>
                    <a:pt x="1450" y="125"/>
                    <a:pt x="1336" y="50"/>
                    <a:pt x="1213" y="25"/>
                  </a:cubicBezTo>
                  <a:cubicBezTo>
                    <a:pt x="1090" y="0"/>
                    <a:pt x="976" y="8"/>
                    <a:pt x="787" y="9"/>
                  </a:cubicBezTo>
                  <a:cubicBezTo>
                    <a:pt x="598" y="10"/>
                    <a:pt x="160" y="11"/>
                    <a:pt x="80" y="31"/>
                  </a:cubicBezTo>
                  <a:cubicBezTo>
                    <a:pt x="0" y="51"/>
                    <a:pt x="240" y="97"/>
                    <a:pt x="304" y="127"/>
                  </a:cubicBezTo>
                  <a:cubicBezTo>
                    <a:pt x="368" y="157"/>
                    <a:pt x="369" y="191"/>
                    <a:pt x="464" y="213"/>
                  </a:cubicBezTo>
                  <a:cubicBezTo>
                    <a:pt x="559" y="235"/>
                    <a:pt x="792" y="249"/>
                    <a:pt x="878" y="258"/>
                  </a:cubicBezTo>
                  <a:close/>
                </a:path>
              </a:pathLst>
            </a:custGeom>
            <a:gradFill rotWithShape="1">
              <a:gsLst>
                <a:gs pos="0">
                  <a:srgbClr val="D3B187"/>
                </a:gs>
                <a:gs pos="100000">
                  <a:srgbClr val="FFCC66"/>
                </a:gs>
              </a:gsLst>
              <a:lin ang="5400000" scaled="1"/>
            </a:gradFill>
            <a:ln w="9525" cap="flat" cmpd="sng">
              <a:solidFill>
                <a:srgbClr val="FF9966"/>
              </a:solidFill>
              <a:prstDash val="solid"/>
              <a:round/>
              <a:headEnd type="none" w="med" len="med"/>
              <a:tailEnd type="none" w="med" len="med"/>
            </a:ln>
          </p:spPr>
          <p:txBody>
            <a:bodyPr/>
            <a:lstStyle/>
            <a:p>
              <a:endParaRPr lang="en-US"/>
            </a:p>
          </p:txBody>
        </p:sp>
        <p:sp>
          <p:nvSpPr>
            <p:cNvPr id="87051" name="Freeform 43"/>
            <p:cNvSpPr>
              <a:spLocks noChangeAspect="1"/>
            </p:cNvSpPr>
            <p:nvPr/>
          </p:nvSpPr>
          <p:spPr bwMode="auto">
            <a:xfrm flipV="1">
              <a:off x="4434" y="855"/>
              <a:ext cx="1320" cy="312"/>
            </a:xfrm>
            <a:custGeom>
              <a:avLst/>
              <a:gdLst>
                <a:gd name="T0" fmla="*/ 480 w 1320"/>
                <a:gd name="T1" fmla="*/ 297 h 312"/>
                <a:gd name="T2" fmla="*/ 692 w 1320"/>
                <a:gd name="T3" fmla="*/ 300 h 312"/>
                <a:gd name="T4" fmla="*/ 893 w 1320"/>
                <a:gd name="T5" fmla="*/ 294 h 312"/>
                <a:gd name="T6" fmla="*/ 1313 w 1320"/>
                <a:gd name="T7" fmla="*/ 256 h 312"/>
                <a:gd name="T8" fmla="*/ 1320 w 1320"/>
                <a:gd name="T9" fmla="*/ 35 h 312"/>
                <a:gd name="T10" fmla="*/ 1041 w 1320"/>
                <a:gd name="T11" fmla="*/ 48 h 312"/>
                <a:gd name="T12" fmla="*/ 670 w 1320"/>
                <a:gd name="T13" fmla="*/ 60 h 312"/>
                <a:gd name="T14" fmla="*/ 430 w 1320"/>
                <a:gd name="T15" fmla="*/ 51 h 312"/>
                <a:gd name="T16" fmla="*/ 30 w 1320"/>
                <a:gd name="T17" fmla="*/ 64 h 312"/>
                <a:gd name="T18" fmla="*/ 248 w 1320"/>
                <a:gd name="T19" fmla="*/ 182 h 312"/>
                <a:gd name="T20" fmla="*/ 480 w 1320"/>
                <a:gd name="T21" fmla="*/ 297 h 3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0"/>
                <a:gd name="T34" fmla="*/ 0 h 312"/>
                <a:gd name="T35" fmla="*/ 1320 w 1320"/>
                <a:gd name="T36" fmla="*/ 312 h 3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0" h="312">
                  <a:moveTo>
                    <a:pt x="480" y="297"/>
                  </a:moveTo>
                  <a:cubicBezTo>
                    <a:pt x="548" y="312"/>
                    <a:pt x="624" y="301"/>
                    <a:pt x="692" y="300"/>
                  </a:cubicBezTo>
                  <a:lnTo>
                    <a:pt x="893" y="294"/>
                  </a:lnTo>
                  <a:cubicBezTo>
                    <a:pt x="996" y="287"/>
                    <a:pt x="1242" y="299"/>
                    <a:pt x="1313" y="256"/>
                  </a:cubicBezTo>
                  <a:lnTo>
                    <a:pt x="1320" y="35"/>
                  </a:lnTo>
                  <a:cubicBezTo>
                    <a:pt x="1275" y="0"/>
                    <a:pt x="1149" y="44"/>
                    <a:pt x="1041" y="48"/>
                  </a:cubicBezTo>
                  <a:cubicBezTo>
                    <a:pt x="933" y="52"/>
                    <a:pt x="772" y="60"/>
                    <a:pt x="670" y="60"/>
                  </a:cubicBezTo>
                  <a:cubicBezTo>
                    <a:pt x="568" y="60"/>
                    <a:pt x="537" y="50"/>
                    <a:pt x="430" y="51"/>
                  </a:cubicBezTo>
                  <a:cubicBezTo>
                    <a:pt x="323" y="52"/>
                    <a:pt x="60" y="42"/>
                    <a:pt x="30" y="64"/>
                  </a:cubicBezTo>
                  <a:cubicBezTo>
                    <a:pt x="0" y="86"/>
                    <a:pt x="173" y="143"/>
                    <a:pt x="248" y="182"/>
                  </a:cubicBezTo>
                  <a:cubicBezTo>
                    <a:pt x="323" y="221"/>
                    <a:pt x="432" y="273"/>
                    <a:pt x="480" y="297"/>
                  </a:cubicBezTo>
                  <a:close/>
                </a:path>
              </a:pathLst>
            </a:custGeom>
            <a:gradFill rotWithShape="1">
              <a:gsLst>
                <a:gs pos="0">
                  <a:srgbClr val="D3B187"/>
                </a:gs>
                <a:gs pos="100000">
                  <a:srgbClr val="FFCC66"/>
                </a:gs>
              </a:gsLst>
              <a:lin ang="5400000" scaled="1"/>
            </a:gradFill>
            <a:ln w="9525" cap="flat" cmpd="sng">
              <a:solidFill>
                <a:srgbClr val="FF9966"/>
              </a:solidFill>
              <a:prstDash val="solid"/>
              <a:round/>
              <a:headEnd type="none" w="med" len="med"/>
              <a:tailEnd type="none" w="med" len="med"/>
            </a:ln>
          </p:spPr>
          <p:txBody>
            <a:bodyPr/>
            <a:lstStyle/>
            <a:p>
              <a:endParaRPr lang="en-US"/>
            </a:p>
          </p:txBody>
        </p:sp>
        <p:sp>
          <p:nvSpPr>
            <p:cNvPr id="87052" name="Freeform 44"/>
            <p:cNvSpPr>
              <a:spLocks noChangeAspect="1"/>
            </p:cNvSpPr>
            <p:nvPr/>
          </p:nvSpPr>
          <p:spPr bwMode="auto">
            <a:xfrm>
              <a:off x="1961" y="871"/>
              <a:ext cx="1657" cy="259"/>
            </a:xfrm>
            <a:custGeom>
              <a:avLst/>
              <a:gdLst>
                <a:gd name="T0" fmla="*/ 279 w 1657"/>
                <a:gd name="T1" fmla="*/ 134 h 259"/>
                <a:gd name="T2" fmla="*/ 496 w 1657"/>
                <a:gd name="T3" fmla="*/ 40 h 259"/>
                <a:gd name="T4" fmla="*/ 1114 w 1657"/>
                <a:gd name="T5" fmla="*/ 40 h 259"/>
                <a:gd name="T6" fmla="*/ 1639 w 1657"/>
                <a:gd name="T7" fmla="*/ 28 h 259"/>
                <a:gd name="T8" fmla="*/ 1251 w 1657"/>
                <a:gd name="T9" fmla="*/ 207 h 259"/>
                <a:gd name="T10" fmla="*/ 874 w 1657"/>
                <a:gd name="T11" fmla="*/ 239 h 259"/>
                <a:gd name="T12" fmla="*/ 99 w 1657"/>
                <a:gd name="T13" fmla="*/ 242 h 259"/>
                <a:gd name="T14" fmla="*/ 279 w 1657"/>
                <a:gd name="T15" fmla="*/ 134 h 259"/>
                <a:gd name="T16" fmla="*/ 0 60000 65536"/>
                <a:gd name="T17" fmla="*/ 0 60000 65536"/>
                <a:gd name="T18" fmla="*/ 0 60000 65536"/>
                <a:gd name="T19" fmla="*/ 0 60000 65536"/>
                <a:gd name="T20" fmla="*/ 0 60000 65536"/>
                <a:gd name="T21" fmla="*/ 0 60000 65536"/>
                <a:gd name="T22" fmla="*/ 0 60000 65536"/>
                <a:gd name="T23" fmla="*/ 0 60000 65536"/>
                <a:gd name="T24" fmla="*/ 0 w 1657"/>
                <a:gd name="T25" fmla="*/ 0 h 259"/>
                <a:gd name="T26" fmla="*/ 1657 w 1657"/>
                <a:gd name="T27" fmla="*/ 259 h 2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7" h="259">
                  <a:moveTo>
                    <a:pt x="279" y="134"/>
                  </a:moveTo>
                  <a:cubicBezTo>
                    <a:pt x="345" y="100"/>
                    <a:pt x="357" y="56"/>
                    <a:pt x="496" y="40"/>
                  </a:cubicBezTo>
                  <a:cubicBezTo>
                    <a:pt x="635" y="24"/>
                    <a:pt x="924" y="42"/>
                    <a:pt x="1114" y="40"/>
                  </a:cubicBezTo>
                  <a:cubicBezTo>
                    <a:pt x="1304" y="38"/>
                    <a:pt x="1616" y="0"/>
                    <a:pt x="1639" y="28"/>
                  </a:cubicBezTo>
                  <a:cubicBezTo>
                    <a:pt x="1657" y="75"/>
                    <a:pt x="1378" y="172"/>
                    <a:pt x="1251" y="207"/>
                  </a:cubicBezTo>
                  <a:cubicBezTo>
                    <a:pt x="1124" y="242"/>
                    <a:pt x="1066" y="233"/>
                    <a:pt x="874" y="239"/>
                  </a:cubicBezTo>
                  <a:cubicBezTo>
                    <a:pt x="682" y="245"/>
                    <a:pt x="198" y="259"/>
                    <a:pt x="99" y="242"/>
                  </a:cubicBezTo>
                  <a:cubicBezTo>
                    <a:pt x="0" y="225"/>
                    <a:pt x="213" y="168"/>
                    <a:pt x="279" y="134"/>
                  </a:cubicBezTo>
                  <a:close/>
                </a:path>
              </a:pathLst>
            </a:custGeom>
            <a:gradFill rotWithShape="1">
              <a:gsLst>
                <a:gs pos="0">
                  <a:srgbClr val="D3B187"/>
                </a:gs>
                <a:gs pos="100000">
                  <a:srgbClr val="FFCC66"/>
                </a:gs>
              </a:gsLst>
              <a:lin ang="5400000" scaled="1"/>
            </a:gradFill>
            <a:ln w="9525" cap="flat" cmpd="sng">
              <a:solidFill>
                <a:srgbClr val="FF9966"/>
              </a:solidFill>
              <a:prstDash val="solid"/>
              <a:round/>
              <a:headEnd type="none" w="med" len="med"/>
              <a:tailEnd type="none" w="med" len="med"/>
            </a:ln>
          </p:spPr>
          <p:txBody>
            <a:bodyPr/>
            <a:lstStyle/>
            <a:p>
              <a:endParaRPr lang="en-US"/>
            </a:p>
          </p:txBody>
        </p:sp>
        <p:sp>
          <p:nvSpPr>
            <p:cNvPr id="87053" name="Freeform 45"/>
            <p:cNvSpPr>
              <a:spLocks/>
            </p:cNvSpPr>
            <p:nvPr/>
          </p:nvSpPr>
          <p:spPr bwMode="auto">
            <a:xfrm flipV="1">
              <a:off x="1428" y="834"/>
              <a:ext cx="2116" cy="42"/>
            </a:xfrm>
            <a:custGeom>
              <a:avLst/>
              <a:gdLst>
                <a:gd name="T0" fmla="*/ 0 w 2116"/>
                <a:gd name="T1" fmla="*/ 21 h 42"/>
                <a:gd name="T2" fmla="*/ 144 w 2116"/>
                <a:gd name="T3" fmla="*/ 31 h 42"/>
                <a:gd name="T4" fmla="*/ 461 w 2116"/>
                <a:gd name="T5" fmla="*/ 37 h 42"/>
                <a:gd name="T6" fmla="*/ 884 w 2116"/>
                <a:gd name="T7" fmla="*/ 2 h 42"/>
                <a:gd name="T8" fmla="*/ 1236 w 2116"/>
                <a:gd name="T9" fmla="*/ 24 h 42"/>
                <a:gd name="T10" fmla="*/ 1671 w 2116"/>
                <a:gd name="T11" fmla="*/ 2 h 42"/>
                <a:gd name="T12" fmla="*/ 2116 w 2116"/>
                <a:gd name="T13" fmla="*/ 15 h 42"/>
                <a:gd name="T14" fmla="*/ 0 60000 65536"/>
                <a:gd name="T15" fmla="*/ 0 60000 65536"/>
                <a:gd name="T16" fmla="*/ 0 60000 65536"/>
                <a:gd name="T17" fmla="*/ 0 60000 65536"/>
                <a:gd name="T18" fmla="*/ 0 60000 65536"/>
                <a:gd name="T19" fmla="*/ 0 60000 65536"/>
                <a:gd name="T20" fmla="*/ 0 60000 65536"/>
                <a:gd name="T21" fmla="*/ 0 w 2116"/>
                <a:gd name="T22" fmla="*/ 0 h 42"/>
                <a:gd name="T23" fmla="*/ 2116 w 2116"/>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6" h="42">
                  <a:moveTo>
                    <a:pt x="0" y="21"/>
                  </a:moveTo>
                  <a:cubicBezTo>
                    <a:pt x="33" y="24"/>
                    <a:pt x="67" y="28"/>
                    <a:pt x="144" y="31"/>
                  </a:cubicBezTo>
                  <a:cubicBezTo>
                    <a:pt x="221" y="34"/>
                    <a:pt x="338" y="42"/>
                    <a:pt x="461" y="37"/>
                  </a:cubicBezTo>
                  <a:cubicBezTo>
                    <a:pt x="584" y="32"/>
                    <a:pt x="755" y="4"/>
                    <a:pt x="884" y="2"/>
                  </a:cubicBezTo>
                  <a:cubicBezTo>
                    <a:pt x="1013" y="0"/>
                    <a:pt x="1105" y="24"/>
                    <a:pt x="1236" y="24"/>
                  </a:cubicBezTo>
                  <a:cubicBezTo>
                    <a:pt x="1367" y="24"/>
                    <a:pt x="1524" y="4"/>
                    <a:pt x="1671" y="2"/>
                  </a:cubicBezTo>
                  <a:cubicBezTo>
                    <a:pt x="1818" y="0"/>
                    <a:pt x="2042" y="13"/>
                    <a:pt x="2116" y="1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54" name="Freeform 46"/>
            <p:cNvSpPr>
              <a:spLocks/>
            </p:cNvSpPr>
            <p:nvPr/>
          </p:nvSpPr>
          <p:spPr bwMode="auto">
            <a:xfrm flipV="1">
              <a:off x="285" y="740"/>
              <a:ext cx="1344" cy="36"/>
            </a:xfrm>
            <a:custGeom>
              <a:avLst/>
              <a:gdLst>
                <a:gd name="T0" fmla="*/ 0 w 1344"/>
                <a:gd name="T1" fmla="*/ 7 h 36"/>
                <a:gd name="T2" fmla="*/ 234 w 1344"/>
                <a:gd name="T3" fmla="*/ 35 h 36"/>
                <a:gd name="T4" fmla="*/ 547 w 1344"/>
                <a:gd name="T5" fmla="*/ 13 h 36"/>
                <a:gd name="T6" fmla="*/ 867 w 1344"/>
                <a:gd name="T7" fmla="*/ 10 h 36"/>
                <a:gd name="T8" fmla="*/ 1078 w 1344"/>
                <a:gd name="T9" fmla="*/ 13 h 36"/>
                <a:gd name="T10" fmla="*/ 1344 w 1344"/>
                <a:gd name="T11" fmla="*/ 0 h 36"/>
                <a:gd name="T12" fmla="*/ 0 60000 65536"/>
                <a:gd name="T13" fmla="*/ 0 60000 65536"/>
                <a:gd name="T14" fmla="*/ 0 60000 65536"/>
                <a:gd name="T15" fmla="*/ 0 60000 65536"/>
                <a:gd name="T16" fmla="*/ 0 60000 65536"/>
                <a:gd name="T17" fmla="*/ 0 60000 65536"/>
                <a:gd name="T18" fmla="*/ 0 w 1344"/>
                <a:gd name="T19" fmla="*/ 0 h 36"/>
                <a:gd name="T20" fmla="*/ 1344 w 1344"/>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344" h="36">
                  <a:moveTo>
                    <a:pt x="0" y="7"/>
                  </a:moveTo>
                  <a:cubicBezTo>
                    <a:pt x="71" y="20"/>
                    <a:pt x="143" y="34"/>
                    <a:pt x="234" y="35"/>
                  </a:cubicBezTo>
                  <a:cubicBezTo>
                    <a:pt x="325" y="36"/>
                    <a:pt x="442" y="17"/>
                    <a:pt x="547" y="13"/>
                  </a:cubicBezTo>
                  <a:cubicBezTo>
                    <a:pt x="652" y="9"/>
                    <a:pt x="779" y="10"/>
                    <a:pt x="867" y="10"/>
                  </a:cubicBezTo>
                  <a:cubicBezTo>
                    <a:pt x="955" y="10"/>
                    <a:pt x="999" y="15"/>
                    <a:pt x="1078" y="13"/>
                  </a:cubicBezTo>
                  <a:cubicBezTo>
                    <a:pt x="1157" y="11"/>
                    <a:pt x="1300" y="2"/>
                    <a:pt x="1344" y="0"/>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55" name="Freeform 47"/>
            <p:cNvSpPr>
              <a:spLocks/>
            </p:cNvSpPr>
            <p:nvPr/>
          </p:nvSpPr>
          <p:spPr bwMode="auto">
            <a:xfrm flipV="1">
              <a:off x="59" y="816"/>
              <a:ext cx="1213" cy="59"/>
            </a:xfrm>
            <a:custGeom>
              <a:avLst/>
              <a:gdLst>
                <a:gd name="T0" fmla="*/ 0 w 1213"/>
                <a:gd name="T1" fmla="*/ 39 h 59"/>
                <a:gd name="T2" fmla="*/ 137 w 1213"/>
                <a:gd name="T3" fmla="*/ 55 h 59"/>
                <a:gd name="T4" fmla="*/ 345 w 1213"/>
                <a:gd name="T5" fmla="*/ 13 h 59"/>
                <a:gd name="T6" fmla="*/ 688 w 1213"/>
                <a:gd name="T7" fmla="*/ 55 h 59"/>
                <a:gd name="T8" fmla="*/ 1017 w 1213"/>
                <a:gd name="T9" fmla="*/ 0 h 59"/>
                <a:gd name="T10" fmla="*/ 1213 w 1213"/>
                <a:gd name="T11" fmla="*/ 55 h 59"/>
                <a:gd name="T12" fmla="*/ 0 60000 65536"/>
                <a:gd name="T13" fmla="*/ 0 60000 65536"/>
                <a:gd name="T14" fmla="*/ 0 60000 65536"/>
                <a:gd name="T15" fmla="*/ 0 60000 65536"/>
                <a:gd name="T16" fmla="*/ 0 60000 65536"/>
                <a:gd name="T17" fmla="*/ 0 60000 65536"/>
                <a:gd name="T18" fmla="*/ 0 w 1213"/>
                <a:gd name="T19" fmla="*/ 0 h 59"/>
                <a:gd name="T20" fmla="*/ 1213 w 121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13" h="59">
                  <a:moveTo>
                    <a:pt x="0" y="39"/>
                  </a:moveTo>
                  <a:cubicBezTo>
                    <a:pt x="40" y="49"/>
                    <a:pt x="80" y="59"/>
                    <a:pt x="137" y="55"/>
                  </a:cubicBezTo>
                  <a:cubicBezTo>
                    <a:pt x="194" y="51"/>
                    <a:pt x="253" y="13"/>
                    <a:pt x="345" y="13"/>
                  </a:cubicBezTo>
                  <a:cubicBezTo>
                    <a:pt x="437" y="13"/>
                    <a:pt x="576" y="57"/>
                    <a:pt x="688" y="55"/>
                  </a:cubicBezTo>
                  <a:cubicBezTo>
                    <a:pt x="800" y="53"/>
                    <a:pt x="930" y="0"/>
                    <a:pt x="1017" y="0"/>
                  </a:cubicBezTo>
                  <a:cubicBezTo>
                    <a:pt x="1104" y="0"/>
                    <a:pt x="1181" y="46"/>
                    <a:pt x="1213" y="5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56" name="Freeform 48"/>
            <p:cNvSpPr>
              <a:spLocks/>
            </p:cNvSpPr>
            <p:nvPr/>
          </p:nvSpPr>
          <p:spPr bwMode="auto">
            <a:xfrm flipV="1">
              <a:off x="1847" y="758"/>
              <a:ext cx="1293" cy="60"/>
            </a:xfrm>
            <a:custGeom>
              <a:avLst/>
              <a:gdLst>
                <a:gd name="T0" fmla="*/ 0 w 1293"/>
                <a:gd name="T1" fmla="*/ 36 h 60"/>
                <a:gd name="T2" fmla="*/ 317 w 1293"/>
                <a:gd name="T3" fmla="*/ 58 h 60"/>
                <a:gd name="T4" fmla="*/ 762 w 1293"/>
                <a:gd name="T5" fmla="*/ 23 h 60"/>
                <a:gd name="T6" fmla="*/ 1120 w 1293"/>
                <a:gd name="T7" fmla="*/ 55 h 60"/>
                <a:gd name="T8" fmla="*/ 1254 w 1293"/>
                <a:gd name="T9" fmla="*/ 7 h 60"/>
                <a:gd name="T10" fmla="*/ 1293 w 1293"/>
                <a:gd name="T11" fmla="*/ 14 h 60"/>
                <a:gd name="T12" fmla="*/ 0 60000 65536"/>
                <a:gd name="T13" fmla="*/ 0 60000 65536"/>
                <a:gd name="T14" fmla="*/ 0 60000 65536"/>
                <a:gd name="T15" fmla="*/ 0 60000 65536"/>
                <a:gd name="T16" fmla="*/ 0 60000 65536"/>
                <a:gd name="T17" fmla="*/ 0 60000 65536"/>
                <a:gd name="T18" fmla="*/ 0 w 1293"/>
                <a:gd name="T19" fmla="*/ 0 h 60"/>
                <a:gd name="T20" fmla="*/ 1293 w 1293"/>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293" h="60">
                  <a:moveTo>
                    <a:pt x="0" y="36"/>
                  </a:moveTo>
                  <a:cubicBezTo>
                    <a:pt x="95" y="48"/>
                    <a:pt x="190" y="60"/>
                    <a:pt x="317" y="58"/>
                  </a:cubicBezTo>
                  <a:cubicBezTo>
                    <a:pt x="444" y="56"/>
                    <a:pt x="628" y="23"/>
                    <a:pt x="762" y="23"/>
                  </a:cubicBezTo>
                  <a:cubicBezTo>
                    <a:pt x="896" y="23"/>
                    <a:pt x="1038" y="58"/>
                    <a:pt x="1120" y="55"/>
                  </a:cubicBezTo>
                  <a:cubicBezTo>
                    <a:pt x="1202" y="52"/>
                    <a:pt x="1225" y="14"/>
                    <a:pt x="1254" y="7"/>
                  </a:cubicBezTo>
                  <a:cubicBezTo>
                    <a:pt x="1283" y="0"/>
                    <a:pt x="1288" y="7"/>
                    <a:pt x="1293" y="14"/>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57" name="Freeform 49"/>
            <p:cNvSpPr>
              <a:spLocks/>
            </p:cNvSpPr>
            <p:nvPr/>
          </p:nvSpPr>
          <p:spPr bwMode="auto">
            <a:xfrm flipV="1">
              <a:off x="2970" y="776"/>
              <a:ext cx="1805" cy="54"/>
            </a:xfrm>
            <a:custGeom>
              <a:avLst/>
              <a:gdLst>
                <a:gd name="T0" fmla="*/ 0 w 1805"/>
                <a:gd name="T1" fmla="*/ 0 h 54"/>
                <a:gd name="T2" fmla="*/ 259 w 1805"/>
                <a:gd name="T3" fmla="*/ 48 h 54"/>
                <a:gd name="T4" fmla="*/ 631 w 1805"/>
                <a:gd name="T5" fmla="*/ 35 h 54"/>
                <a:gd name="T6" fmla="*/ 1059 w 1805"/>
                <a:gd name="T7" fmla="*/ 51 h 54"/>
                <a:gd name="T8" fmla="*/ 1357 w 1805"/>
                <a:gd name="T9" fmla="*/ 22 h 54"/>
                <a:gd name="T10" fmla="*/ 1805 w 1805"/>
                <a:gd name="T11" fmla="*/ 48 h 54"/>
                <a:gd name="T12" fmla="*/ 0 60000 65536"/>
                <a:gd name="T13" fmla="*/ 0 60000 65536"/>
                <a:gd name="T14" fmla="*/ 0 60000 65536"/>
                <a:gd name="T15" fmla="*/ 0 60000 65536"/>
                <a:gd name="T16" fmla="*/ 0 60000 65536"/>
                <a:gd name="T17" fmla="*/ 0 60000 65536"/>
                <a:gd name="T18" fmla="*/ 0 w 1805"/>
                <a:gd name="T19" fmla="*/ 0 h 54"/>
                <a:gd name="T20" fmla="*/ 1805 w 1805"/>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1805" h="54">
                  <a:moveTo>
                    <a:pt x="0" y="0"/>
                  </a:moveTo>
                  <a:cubicBezTo>
                    <a:pt x="77" y="21"/>
                    <a:pt x="154" y="42"/>
                    <a:pt x="259" y="48"/>
                  </a:cubicBezTo>
                  <a:cubicBezTo>
                    <a:pt x="364" y="54"/>
                    <a:pt x="498" y="34"/>
                    <a:pt x="631" y="35"/>
                  </a:cubicBezTo>
                  <a:cubicBezTo>
                    <a:pt x="764" y="36"/>
                    <a:pt x="938" y="53"/>
                    <a:pt x="1059" y="51"/>
                  </a:cubicBezTo>
                  <a:cubicBezTo>
                    <a:pt x="1180" y="49"/>
                    <a:pt x="1233" y="22"/>
                    <a:pt x="1357" y="22"/>
                  </a:cubicBezTo>
                  <a:cubicBezTo>
                    <a:pt x="1481" y="22"/>
                    <a:pt x="1730" y="44"/>
                    <a:pt x="1805" y="48"/>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58" name="Freeform 50"/>
            <p:cNvSpPr>
              <a:spLocks/>
            </p:cNvSpPr>
            <p:nvPr/>
          </p:nvSpPr>
          <p:spPr bwMode="auto">
            <a:xfrm flipV="1">
              <a:off x="3479" y="755"/>
              <a:ext cx="1888" cy="57"/>
            </a:xfrm>
            <a:custGeom>
              <a:avLst/>
              <a:gdLst>
                <a:gd name="T0" fmla="*/ 0 w 1888"/>
                <a:gd name="T1" fmla="*/ 36 h 57"/>
                <a:gd name="T2" fmla="*/ 294 w 1888"/>
                <a:gd name="T3" fmla="*/ 14 h 57"/>
                <a:gd name="T4" fmla="*/ 646 w 1888"/>
                <a:gd name="T5" fmla="*/ 55 h 57"/>
                <a:gd name="T6" fmla="*/ 1107 w 1888"/>
                <a:gd name="T7" fmla="*/ 7 h 57"/>
                <a:gd name="T8" fmla="*/ 1504 w 1888"/>
                <a:gd name="T9" fmla="*/ 11 h 57"/>
                <a:gd name="T10" fmla="*/ 1737 w 1888"/>
                <a:gd name="T11" fmla="*/ 55 h 57"/>
                <a:gd name="T12" fmla="*/ 1888 w 1888"/>
                <a:gd name="T13" fmla="*/ 1 h 57"/>
                <a:gd name="T14" fmla="*/ 0 60000 65536"/>
                <a:gd name="T15" fmla="*/ 0 60000 65536"/>
                <a:gd name="T16" fmla="*/ 0 60000 65536"/>
                <a:gd name="T17" fmla="*/ 0 60000 65536"/>
                <a:gd name="T18" fmla="*/ 0 60000 65536"/>
                <a:gd name="T19" fmla="*/ 0 60000 65536"/>
                <a:gd name="T20" fmla="*/ 0 60000 65536"/>
                <a:gd name="T21" fmla="*/ 0 w 1888"/>
                <a:gd name="T22" fmla="*/ 0 h 57"/>
                <a:gd name="T23" fmla="*/ 1888 w 1888"/>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8" h="57">
                  <a:moveTo>
                    <a:pt x="0" y="36"/>
                  </a:moveTo>
                  <a:cubicBezTo>
                    <a:pt x="93" y="23"/>
                    <a:pt x="186" y="11"/>
                    <a:pt x="294" y="14"/>
                  </a:cubicBezTo>
                  <a:cubicBezTo>
                    <a:pt x="402" y="17"/>
                    <a:pt x="511" y="56"/>
                    <a:pt x="646" y="55"/>
                  </a:cubicBezTo>
                  <a:cubicBezTo>
                    <a:pt x="781" y="54"/>
                    <a:pt x="964" y="14"/>
                    <a:pt x="1107" y="7"/>
                  </a:cubicBezTo>
                  <a:cubicBezTo>
                    <a:pt x="1250" y="0"/>
                    <a:pt x="1399" y="3"/>
                    <a:pt x="1504" y="11"/>
                  </a:cubicBezTo>
                  <a:cubicBezTo>
                    <a:pt x="1609" y="19"/>
                    <a:pt x="1673" y="57"/>
                    <a:pt x="1737" y="55"/>
                  </a:cubicBezTo>
                  <a:cubicBezTo>
                    <a:pt x="1801" y="53"/>
                    <a:pt x="1863" y="10"/>
                    <a:pt x="1888" y="1"/>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59" name="Freeform 51"/>
            <p:cNvSpPr>
              <a:spLocks/>
            </p:cNvSpPr>
            <p:nvPr/>
          </p:nvSpPr>
          <p:spPr bwMode="auto">
            <a:xfrm flipV="1">
              <a:off x="4115" y="806"/>
              <a:ext cx="1428" cy="70"/>
            </a:xfrm>
            <a:custGeom>
              <a:avLst/>
              <a:gdLst>
                <a:gd name="T0" fmla="*/ 1428 w 1428"/>
                <a:gd name="T1" fmla="*/ 1 h 70"/>
                <a:gd name="T2" fmla="*/ 1216 w 1428"/>
                <a:gd name="T3" fmla="*/ 45 h 70"/>
                <a:gd name="T4" fmla="*/ 941 w 1428"/>
                <a:gd name="T5" fmla="*/ 68 h 70"/>
                <a:gd name="T6" fmla="*/ 692 w 1428"/>
                <a:gd name="T7" fmla="*/ 33 h 70"/>
                <a:gd name="T8" fmla="*/ 570 w 1428"/>
                <a:gd name="T9" fmla="*/ 1 h 70"/>
                <a:gd name="T10" fmla="*/ 250 w 1428"/>
                <a:gd name="T11" fmla="*/ 39 h 70"/>
                <a:gd name="T12" fmla="*/ 0 w 1428"/>
                <a:gd name="T13" fmla="*/ 17 h 70"/>
                <a:gd name="T14" fmla="*/ 0 60000 65536"/>
                <a:gd name="T15" fmla="*/ 0 60000 65536"/>
                <a:gd name="T16" fmla="*/ 0 60000 65536"/>
                <a:gd name="T17" fmla="*/ 0 60000 65536"/>
                <a:gd name="T18" fmla="*/ 0 60000 65536"/>
                <a:gd name="T19" fmla="*/ 0 60000 65536"/>
                <a:gd name="T20" fmla="*/ 0 60000 65536"/>
                <a:gd name="T21" fmla="*/ 0 w 1428"/>
                <a:gd name="T22" fmla="*/ 0 h 70"/>
                <a:gd name="T23" fmla="*/ 1428 w 1428"/>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8" h="70">
                  <a:moveTo>
                    <a:pt x="1428" y="1"/>
                  </a:moveTo>
                  <a:cubicBezTo>
                    <a:pt x="1362" y="17"/>
                    <a:pt x="1297" y="34"/>
                    <a:pt x="1216" y="45"/>
                  </a:cubicBezTo>
                  <a:cubicBezTo>
                    <a:pt x="1135" y="56"/>
                    <a:pt x="1028" y="70"/>
                    <a:pt x="941" y="68"/>
                  </a:cubicBezTo>
                  <a:cubicBezTo>
                    <a:pt x="854" y="66"/>
                    <a:pt x="754" y="44"/>
                    <a:pt x="692" y="33"/>
                  </a:cubicBezTo>
                  <a:cubicBezTo>
                    <a:pt x="630" y="22"/>
                    <a:pt x="644" y="0"/>
                    <a:pt x="570" y="1"/>
                  </a:cubicBezTo>
                  <a:cubicBezTo>
                    <a:pt x="496" y="2"/>
                    <a:pt x="345" y="36"/>
                    <a:pt x="250" y="39"/>
                  </a:cubicBezTo>
                  <a:cubicBezTo>
                    <a:pt x="155" y="42"/>
                    <a:pt x="42" y="21"/>
                    <a:pt x="0" y="17"/>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60" name="Oval 52"/>
            <p:cNvSpPr>
              <a:spLocks noChangeArrowheads="1"/>
            </p:cNvSpPr>
            <p:nvPr/>
          </p:nvSpPr>
          <p:spPr bwMode="auto">
            <a:xfrm flipV="1">
              <a:off x="360" y="936"/>
              <a:ext cx="295" cy="120"/>
            </a:xfrm>
            <a:prstGeom prst="ellipse">
              <a:avLst/>
            </a:prstGeom>
            <a:gradFill rotWithShape="0">
              <a:gsLst>
                <a:gs pos="0">
                  <a:srgbClr val="9CD9FE"/>
                </a:gs>
                <a:gs pos="100000">
                  <a:srgbClr val="6790A8"/>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7061" name="Oval 53"/>
            <p:cNvSpPr>
              <a:spLocks noChangeArrowheads="1"/>
            </p:cNvSpPr>
            <p:nvPr/>
          </p:nvSpPr>
          <p:spPr bwMode="auto">
            <a:xfrm flipV="1">
              <a:off x="5046" y="930"/>
              <a:ext cx="323" cy="139"/>
            </a:xfrm>
            <a:prstGeom prst="ellipse">
              <a:avLst/>
            </a:prstGeom>
            <a:gradFill rotWithShape="0">
              <a:gsLst>
                <a:gs pos="0">
                  <a:srgbClr val="9CD9FE"/>
                </a:gs>
                <a:gs pos="100000">
                  <a:srgbClr val="6790A8"/>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7062" name="Oval 54"/>
            <p:cNvSpPr>
              <a:spLocks noChangeArrowheads="1"/>
            </p:cNvSpPr>
            <p:nvPr/>
          </p:nvSpPr>
          <p:spPr bwMode="auto">
            <a:xfrm flipV="1">
              <a:off x="3890" y="941"/>
              <a:ext cx="324" cy="129"/>
            </a:xfrm>
            <a:prstGeom prst="ellipse">
              <a:avLst/>
            </a:prstGeom>
            <a:gradFill rotWithShape="0">
              <a:gsLst>
                <a:gs pos="0">
                  <a:srgbClr val="9CD9FE"/>
                </a:gs>
                <a:gs pos="100000">
                  <a:srgbClr val="6790A8"/>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7063" name="Oval 55"/>
            <p:cNvSpPr>
              <a:spLocks noChangeArrowheads="1"/>
            </p:cNvSpPr>
            <p:nvPr/>
          </p:nvSpPr>
          <p:spPr bwMode="auto">
            <a:xfrm flipV="1">
              <a:off x="330" y="552"/>
              <a:ext cx="276" cy="112"/>
            </a:xfrm>
            <a:prstGeom prst="ellipse">
              <a:avLst/>
            </a:prstGeom>
            <a:gradFill rotWithShape="1">
              <a:gsLst>
                <a:gs pos="0">
                  <a:srgbClr val="BAA0FA"/>
                </a:gs>
                <a:gs pos="100000">
                  <a:srgbClr val="A08AD8"/>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7064" name="Oval 56"/>
            <p:cNvSpPr>
              <a:spLocks noChangeArrowheads="1"/>
            </p:cNvSpPr>
            <p:nvPr/>
          </p:nvSpPr>
          <p:spPr bwMode="auto">
            <a:xfrm flipV="1">
              <a:off x="1400" y="930"/>
              <a:ext cx="299" cy="119"/>
            </a:xfrm>
            <a:prstGeom prst="ellipse">
              <a:avLst/>
            </a:prstGeom>
            <a:gradFill rotWithShape="0">
              <a:gsLst>
                <a:gs pos="0">
                  <a:srgbClr val="9CD9FE"/>
                </a:gs>
                <a:gs pos="100000">
                  <a:srgbClr val="6790A8"/>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7065" name="Freeform 57"/>
            <p:cNvSpPr>
              <a:spLocks/>
            </p:cNvSpPr>
            <p:nvPr/>
          </p:nvSpPr>
          <p:spPr bwMode="auto">
            <a:xfrm>
              <a:off x="53" y="754"/>
              <a:ext cx="1213" cy="59"/>
            </a:xfrm>
            <a:custGeom>
              <a:avLst/>
              <a:gdLst>
                <a:gd name="T0" fmla="*/ 0 w 1213"/>
                <a:gd name="T1" fmla="*/ 39 h 59"/>
                <a:gd name="T2" fmla="*/ 137 w 1213"/>
                <a:gd name="T3" fmla="*/ 55 h 59"/>
                <a:gd name="T4" fmla="*/ 345 w 1213"/>
                <a:gd name="T5" fmla="*/ 13 h 59"/>
                <a:gd name="T6" fmla="*/ 688 w 1213"/>
                <a:gd name="T7" fmla="*/ 55 h 59"/>
                <a:gd name="T8" fmla="*/ 1017 w 1213"/>
                <a:gd name="T9" fmla="*/ 0 h 59"/>
                <a:gd name="T10" fmla="*/ 1213 w 1213"/>
                <a:gd name="T11" fmla="*/ 55 h 59"/>
                <a:gd name="T12" fmla="*/ 0 60000 65536"/>
                <a:gd name="T13" fmla="*/ 0 60000 65536"/>
                <a:gd name="T14" fmla="*/ 0 60000 65536"/>
                <a:gd name="T15" fmla="*/ 0 60000 65536"/>
                <a:gd name="T16" fmla="*/ 0 60000 65536"/>
                <a:gd name="T17" fmla="*/ 0 60000 65536"/>
                <a:gd name="T18" fmla="*/ 0 w 1213"/>
                <a:gd name="T19" fmla="*/ 0 h 59"/>
                <a:gd name="T20" fmla="*/ 1213 w 121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13" h="59">
                  <a:moveTo>
                    <a:pt x="0" y="39"/>
                  </a:moveTo>
                  <a:cubicBezTo>
                    <a:pt x="40" y="49"/>
                    <a:pt x="80" y="59"/>
                    <a:pt x="137" y="55"/>
                  </a:cubicBezTo>
                  <a:cubicBezTo>
                    <a:pt x="194" y="51"/>
                    <a:pt x="253" y="13"/>
                    <a:pt x="345" y="13"/>
                  </a:cubicBezTo>
                  <a:cubicBezTo>
                    <a:pt x="437" y="13"/>
                    <a:pt x="576" y="57"/>
                    <a:pt x="688" y="55"/>
                  </a:cubicBezTo>
                  <a:cubicBezTo>
                    <a:pt x="800" y="53"/>
                    <a:pt x="930" y="0"/>
                    <a:pt x="1017" y="0"/>
                  </a:cubicBezTo>
                  <a:cubicBezTo>
                    <a:pt x="1104" y="0"/>
                    <a:pt x="1181" y="46"/>
                    <a:pt x="1213" y="5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66" name="Freeform 58"/>
            <p:cNvSpPr>
              <a:spLocks/>
            </p:cNvSpPr>
            <p:nvPr/>
          </p:nvSpPr>
          <p:spPr bwMode="auto">
            <a:xfrm flipV="1">
              <a:off x="964" y="792"/>
              <a:ext cx="1213" cy="59"/>
            </a:xfrm>
            <a:custGeom>
              <a:avLst/>
              <a:gdLst>
                <a:gd name="T0" fmla="*/ 0 w 1213"/>
                <a:gd name="T1" fmla="*/ 39 h 59"/>
                <a:gd name="T2" fmla="*/ 137 w 1213"/>
                <a:gd name="T3" fmla="*/ 55 h 59"/>
                <a:gd name="T4" fmla="*/ 345 w 1213"/>
                <a:gd name="T5" fmla="*/ 13 h 59"/>
                <a:gd name="T6" fmla="*/ 688 w 1213"/>
                <a:gd name="T7" fmla="*/ 55 h 59"/>
                <a:gd name="T8" fmla="*/ 1017 w 1213"/>
                <a:gd name="T9" fmla="*/ 0 h 59"/>
                <a:gd name="T10" fmla="*/ 1213 w 1213"/>
                <a:gd name="T11" fmla="*/ 55 h 59"/>
                <a:gd name="T12" fmla="*/ 0 60000 65536"/>
                <a:gd name="T13" fmla="*/ 0 60000 65536"/>
                <a:gd name="T14" fmla="*/ 0 60000 65536"/>
                <a:gd name="T15" fmla="*/ 0 60000 65536"/>
                <a:gd name="T16" fmla="*/ 0 60000 65536"/>
                <a:gd name="T17" fmla="*/ 0 60000 65536"/>
                <a:gd name="T18" fmla="*/ 0 w 1213"/>
                <a:gd name="T19" fmla="*/ 0 h 59"/>
                <a:gd name="T20" fmla="*/ 1213 w 121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13" h="59">
                  <a:moveTo>
                    <a:pt x="0" y="39"/>
                  </a:moveTo>
                  <a:cubicBezTo>
                    <a:pt x="40" y="49"/>
                    <a:pt x="80" y="59"/>
                    <a:pt x="137" y="55"/>
                  </a:cubicBezTo>
                  <a:cubicBezTo>
                    <a:pt x="194" y="51"/>
                    <a:pt x="253" y="13"/>
                    <a:pt x="345" y="13"/>
                  </a:cubicBezTo>
                  <a:cubicBezTo>
                    <a:pt x="437" y="13"/>
                    <a:pt x="576" y="57"/>
                    <a:pt x="688" y="55"/>
                  </a:cubicBezTo>
                  <a:cubicBezTo>
                    <a:pt x="800" y="53"/>
                    <a:pt x="930" y="0"/>
                    <a:pt x="1017" y="0"/>
                  </a:cubicBezTo>
                  <a:cubicBezTo>
                    <a:pt x="1104" y="0"/>
                    <a:pt x="1181" y="46"/>
                    <a:pt x="1213" y="5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67" name="Freeform 59"/>
            <p:cNvSpPr>
              <a:spLocks/>
            </p:cNvSpPr>
            <p:nvPr/>
          </p:nvSpPr>
          <p:spPr bwMode="auto">
            <a:xfrm flipV="1">
              <a:off x="1905" y="794"/>
              <a:ext cx="1213" cy="59"/>
            </a:xfrm>
            <a:custGeom>
              <a:avLst/>
              <a:gdLst>
                <a:gd name="T0" fmla="*/ 0 w 1213"/>
                <a:gd name="T1" fmla="*/ 39 h 59"/>
                <a:gd name="T2" fmla="*/ 137 w 1213"/>
                <a:gd name="T3" fmla="*/ 55 h 59"/>
                <a:gd name="T4" fmla="*/ 345 w 1213"/>
                <a:gd name="T5" fmla="*/ 13 h 59"/>
                <a:gd name="T6" fmla="*/ 688 w 1213"/>
                <a:gd name="T7" fmla="*/ 55 h 59"/>
                <a:gd name="T8" fmla="*/ 1017 w 1213"/>
                <a:gd name="T9" fmla="*/ 0 h 59"/>
                <a:gd name="T10" fmla="*/ 1213 w 1213"/>
                <a:gd name="T11" fmla="*/ 55 h 59"/>
                <a:gd name="T12" fmla="*/ 0 60000 65536"/>
                <a:gd name="T13" fmla="*/ 0 60000 65536"/>
                <a:gd name="T14" fmla="*/ 0 60000 65536"/>
                <a:gd name="T15" fmla="*/ 0 60000 65536"/>
                <a:gd name="T16" fmla="*/ 0 60000 65536"/>
                <a:gd name="T17" fmla="*/ 0 60000 65536"/>
                <a:gd name="T18" fmla="*/ 0 w 1213"/>
                <a:gd name="T19" fmla="*/ 0 h 59"/>
                <a:gd name="T20" fmla="*/ 1213 w 121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13" h="59">
                  <a:moveTo>
                    <a:pt x="0" y="39"/>
                  </a:moveTo>
                  <a:cubicBezTo>
                    <a:pt x="40" y="49"/>
                    <a:pt x="80" y="59"/>
                    <a:pt x="137" y="55"/>
                  </a:cubicBezTo>
                  <a:cubicBezTo>
                    <a:pt x="194" y="51"/>
                    <a:pt x="253" y="13"/>
                    <a:pt x="345" y="13"/>
                  </a:cubicBezTo>
                  <a:cubicBezTo>
                    <a:pt x="437" y="13"/>
                    <a:pt x="576" y="57"/>
                    <a:pt x="688" y="55"/>
                  </a:cubicBezTo>
                  <a:cubicBezTo>
                    <a:pt x="800" y="53"/>
                    <a:pt x="930" y="0"/>
                    <a:pt x="1017" y="0"/>
                  </a:cubicBezTo>
                  <a:cubicBezTo>
                    <a:pt x="1104" y="0"/>
                    <a:pt x="1181" y="46"/>
                    <a:pt x="1213" y="5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68" name="Freeform 60"/>
            <p:cNvSpPr>
              <a:spLocks/>
            </p:cNvSpPr>
            <p:nvPr/>
          </p:nvSpPr>
          <p:spPr bwMode="auto">
            <a:xfrm flipV="1">
              <a:off x="2843" y="801"/>
              <a:ext cx="1213" cy="59"/>
            </a:xfrm>
            <a:custGeom>
              <a:avLst/>
              <a:gdLst>
                <a:gd name="T0" fmla="*/ 0 w 1213"/>
                <a:gd name="T1" fmla="*/ 39 h 59"/>
                <a:gd name="T2" fmla="*/ 137 w 1213"/>
                <a:gd name="T3" fmla="*/ 55 h 59"/>
                <a:gd name="T4" fmla="*/ 345 w 1213"/>
                <a:gd name="T5" fmla="*/ 13 h 59"/>
                <a:gd name="T6" fmla="*/ 688 w 1213"/>
                <a:gd name="T7" fmla="*/ 55 h 59"/>
                <a:gd name="T8" fmla="*/ 1017 w 1213"/>
                <a:gd name="T9" fmla="*/ 0 h 59"/>
                <a:gd name="T10" fmla="*/ 1213 w 1213"/>
                <a:gd name="T11" fmla="*/ 55 h 59"/>
                <a:gd name="T12" fmla="*/ 0 60000 65536"/>
                <a:gd name="T13" fmla="*/ 0 60000 65536"/>
                <a:gd name="T14" fmla="*/ 0 60000 65536"/>
                <a:gd name="T15" fmla="*/ 0 60000 65536"/>
                <a:gd name="T16" fmla="*/ 0 60000 65536"/>
                <a:gd name="T17" fmla="*/ 0 60000 65536"/>
                <a:gd name="T18" fmla="*/ 0 w 1213"/>
                <a:gd name="T19" fmla="*/ 0 h 59"/>
                <a:gd name="T20" fmla="*/ 1213 w 121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13" h="59">
                  <a:moveTo>
                    <a:pt x="0" y="39"/>
                  </a:moveTo>
                  <a:cubicBezTo>
                    <a:pt x="40" y="49"/>
                    <a:pt x="80" y="59"/>
                    <a:pt x="137" y="55"/>
                  </a:cubicBezTo>
                  <a:cubicBezTo>
                    <a:pt x="194" y="51"/>
                    <a:pt x="253" y="13"/>
                    <a:pt x="345" y="13"/>
                  </a:cubicBezTo>
                  <a:cubicBezTo>
                    <a:pt x="437" y="13"/>
                    <a:pt x="576" y="57"/>
                    <a:pt x="688" y="55"/>
                  </a:cubicBezTo>
                  <a:cubicBezTo>
                    <a:pt x="800" y="53"/>
                    <a:pt x="930" y="0"/>
                    <a:pt x="1017" y="0"/>
                  </a:cubicBezTo>
                  <a:cubicBezTo>
                    <a:pt x="1104" y="0"/>
                    <a:pt x="1181" y="46"/>
                    <a:pt x="1213" y="5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69" name="Freeform 61"/>
            <p:cNvSpPr>
              <a:spLocks/>
            </p:cNvSpPr>
            <p:nvPr/>
          </p:nvSpPr>
          <p:spPr bwMode="auto">
            <a:xfrm flipV="1">
              <a:off x="3548" y="761"/>
              <a:ext cx="1213" cy="59"/>
            </a:xfrm>
            <a:custGeom>
              <a:avLst/>
              <a:gdLst>
                <a:gd name="T0" fmla="*/ 0 w 1213"/>
                <a:gd name="T1" fmla="*/ 39 h 59"/>
                <a:gd name="T2" fmla="*/ 137 w 1213"/>
                <a:gd name="T3" fmla="*/ 55 h 59"/>
                <a:gd name="T4" fmla="*/ 345 w 1213"/>
                <a:gd name="T5" fmla="*/ 13 h 59"/>
                <a:gd name="T6" fmla="*/ 688 w 1213"/>
                <a:gd name="T7" fmla="*/ 55 h 59"/>
                <a:gd name="T8" fmla="*/ 1017 w 1213"/>
                <a:gd name="T9" fmla="*/ 0 h 59"/>
                <a:gd name="T10" fmla="*/ 1213 w 1213"/>
                <a:gd name="T11" fmla="*/ 55 h 59"/>
                <a:gd name="T12" fmla="*/ 0 60000 65536"/>
                <a:gd name="T13" fmla="*/ 0 60000 65536"/>
                <a:gd name="T14" fmla="*/ 0 60000 65536"/>
                <a:gd name="T15" fmla="*/ 0 60000 65536"/>
                <a:gd name="T16" fmla="*/ 0 60000 65536"/>
                <a:gd name="T17" fmla="*/ 0 60000 65536"/>
                <a:gd name="T18" fmla="*/ 0 w 1213"/>
                <a:gd name="T19" fmla="*/ 0 h 59"/>
                <a:gd name="T20" fmla="*/ 1213 w 121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13" h="59">
                  <a:moveTo>
                    <a:pt x="0" y="39"/>
                  </a:moveTo>
                  <a:cubicBezTo>
                    <a:pt x="40" y="49"/>
                    <a:pt x="80" y="59"/>
                    <a:pt x="137" y="55"/>
                  </a:cubicBezTo>
                  <a:cubicBezTo>
                    <a:pt x="194" y="51"/>
                    <a:pt x="253" y="13"/>
                    <a:pt x="345" y="13"/>
                  </a:cubicBezTo>
                  <a:cubicBezTo>
                    <a:pt x="437" y="13"/>
                    <a:pt x="576" y="57"/>
                    <a:pt x="688" y="55"/>
                  </a:cubicBezTo>
                  <a:cubicBezTo>
                    <a:pt x="800" y="53"/>
                    <a:pt x="930" y="0"/>
                    <a:pt x="1017" y="0"/>
                  </a:cubicBezTo>
                  <a:cubicBezTo>
                    <a:pt x="1104" y="0"/>
                    <a:pt x="1181" y="46"/>
                    <a:pt x="1213" y="5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70" name="Freeform 62"/>
            <p:cNvSpPr>
              <a:spLocks/>
            </p:cNvSpPr>
            <p:nvPr/>
          </p:nvSpPr>
          <p:spPr bwMode="auto">
            <a:xfrm flipV="1">
              <a:off x="4268" y="742"/>
              <a:ext cx="1213" cy="59"/>
            </a:xfrm>
            <a:custGeom>
              <a:avLst/>
              <a:gdLst>
                <a:gd name="T0" fmla="*/ 0 w 1213"/>
                <a:gd name="T1" fmla="*/ 39 h 59"/>
                <a:gd name="T2" fmla="*/ 137 w 1213"/>
                <a:gd name="T3" fmla="*/ 55 h 59"/>
                <a:gd name="T4" fmla="*/ 345 w 1213"/>
                <a:gd name="T5" fmla="*/ 13 h 59"/>
                <a:gd name="T6" fmla="*/ 688 w 1213"/>
                <a:gd name="T7" fmla="*/ 55 h 59"/>
                <a:gd name="T8" fmla="*/ 1017 w 1213"/>
                <a:gd name="T9" fmla="*/ 0 h 59"/>
                <a:gd name="T10" fmla="*/ 1213 w 1213"/>
                <a:gd name="T11" fmla="*/ 55 h 59"/>
                <a:gd name="T12" fmla="*/ 0 60000 65536"/>
                <a:gd name="T13" fmla="*/ 0 60000 65536"/>
                <a:gd name="T14" fmla="*/ 0 60000 65536"/>
                <a:gd name="T15" fmla="*/ 0 60000 65536"/>
                <a:gd name="T16" fmla="*/ 0 60000 65536"/>
                <a:gd name="T17" fmla="*/ 0 60000 65536"/>
                <a:gd name="T18" fmla="*/ 0 w 1213"/>
                <a:gd name="T19" fmla="*/ 0 h 59"/>
                <a:gd name="T20" fmla="*/ 1213 w 121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13" h="59">
                  <a:moveTo>
                    <a:pt x="0" y="39"/>
                  </a:moveTo>
                  <a:cubicBezTo>
                    <a:pt x="40" y="49"/>
                    <a:pt x="80" y="59"/>
                    <a:pt x="137" y="55"/>
                  </a:cubicBezTo>
                  <a:cubicBezTo>
                    <a:pt x="194" y="51"/>
                    <a:pt x="253" y="13"/>
                    <a:pt x="345" y="13"/>
                  </a:cubicBezTo>
                  <a:cubicBezTo>
                    <a:pt x="437" y="13"/>
                    <a:pt x="576" y="57"/>
                    <a:pt x="688" y="55"/>
                  </a:cubicBezTo>
                  <a:cubicBezTo>
                    <a:pt x="800" y="53"/>
                    <a:pt x="930" y="0"/>
                    <a:pt x="1017" y="0"/>
                  </a:cubicBezTo>
                  <a:cubicBezTo>
                    <a:pt x="1104" y="0"/>
                    <a:pt x="1181" y="46"/>
                    <a:pt x="1213" y="5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71" name="Freeform 63"/>
            <p:cNvSpPr>
              <a:spLocks/>
            </p:cNvSpPr>
            <p:nvPr/>
          </p:nvSpPr>
          <p:spPr bwMode="auto">
            <a:xfrm>
              <a:off x="4507" y="787"/>
              <a:ext cx="1213" cy="59"/>
            </a:xfrm>
            <a:custGeom>
              <a:avLst/>
              <a:gdLst>
                <a:gd name="T0" fmla="*/ 0 w 1213"/>
                <a:gd name="T1" fmla="*/ 39 h 59"/>
                <a:gd name="T2" fmla="*/ 137 w 1213"/>
                <a:gd name="T3" fmla="*/ 55 h 59"/>
                <a:gd name="T4" fmla="*/ 345 w 1213"/>
                <a:gd name="T5" fmla="*/ 13 h 59"/>
                <a:gd name="T6" fmla="*/ 688 w 1213"/>
                <a:gd name="T7" fmla="*/ 55 h 59"/>
                <a:gd name="T8" fmla="*/ 1017 w 1213"/>
                <a:gd name="T9" fmla="*/ 0 h 59"/>
                <a:gd name="T10" fmla="*/ 1213 w 1213"/>
                <a:gd name="T11" fmla="*/ 55 h 59"/>
                <a:gd name="T12" fmla="*/ 0 60000 65536"/>
                <a:gd name="T13" fmla="*/ 0 60000 65536"/>
                <a:gd name="T14" fmla="*/ 0 60000 65536"/>
                <a:gd name="T15" fmla="*/ 0 60000 65536"/>
                <a:gd name="T16" fmla="*/ 0 60000 65536"/>
                <a:gd name="T17" fmla="*/ 0 60000 65536"/>
                <a:gd name="T18" fmla="*/ 0 w 1213"/>
                <a:gd name="T19" fmla="*/ 0 h 59"/>
                <a:gd name="T20" fmla="*/ 1213 w 121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1213" h="59">
                  <a:moveTo>
                    <a:pt x="0" y="39"/>
                  </a:moveTo>
                  <a:cubicBezTo>
                    <a:pt x="40" y="49"/>
                    <a:pt x="80" y="59"/>
                    <a:pt x="137" y="55"/>
                  </a:cubicBezTo>
                  <a:cubicBezTo>
                    <a:pt x="194" y="51"/>
                    <a:pt x="253" y="13"/>
                    <a:pt x="345" y="13"/>
                  </a:cubicBezTo>
                  <a:cubicBezTo>
                    <a:pt x="437" y="13"/>
                    <a:pt x="576" y="57"/>
                    <a:pt x="688" y="55"/>
                  </a:cubicBezTo>
                  <a:cubicBezTo>
                    <a:pt x="800" y="53"/>
                    <a:pt x="930" y="0"/>
                    <a:pt x="1017" y="0"/>
                  </a:cubicBezTo>
                  <a:cubicBezTo>
                    <a:pt x="1104" y="0"/>
                    <a:pt x="1181" y="46"/>
                    <a:pt x="1213" y="55"/>
                  </a:cubicBezTo>
                </a:path>
              </a:pathLst>
            </a:custGeom>
            <a:noFill/>
            <a:ln w="12700" cmpd="sng">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72" name="Oval 64"/>
            <p:cNvSpPr>
              <a:spLocks noChangeArrowheads="1"/>
            </p:cNvSpPr>
            <p:nvPr/>
          </p:nvSpPr>
          <p:spPr bwMode="auto">
            <a:xfrm flipV="1">
              <a:off x="2714" y="952"/>
              <a:ext cx="276" cy="112"/>
            </a:xfrm>
            <a:prstGeom prst="ellipse">
              <a:avLst/>
            </a:prstGeom>
            <a:gradFill rotWithShape="0">
              <a:gsLst>
                <a:gs pos="0">
                  <a:srgbClr val="9CD9FE"/>
                </a:gs>
                <a:gs pos="100000">
                  <a:srgbClr val="6790A8"/>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7073" name="Freeform 65"/>
            <p:cNvSpPr>
              <a:spLocks noChangeAspect="1"/>
            </p:cNvSpPr>
            <p:nvPr/>
          </p:nvSpPr>
          <p:spPr bwMode="auto">
            <a:xfrm>
              <a:off x="986" y="466"/>
              <a:ext cx="3761" cy="315"/>
            </a:xfrm>
            <a:custGeom>
              <a:avLst/>
              <a:gdLst>
                <a:gd name="T0" fmla="*/ 22 w 3761"/>
                <a:gd name="T1" fmla="*/ 62 h 315"/>
                <a:gd name="T2" fmla="*/ 1377 w 3761"/>
                <a:gd name="T3" fmla="*/ 27 h 315"/>
                <a:gd name="T4" fmla="*/ 2182 w 3761"/>
                <a:gd name="T5" fmla="*/ 38 h 315"/>
                <a:gd name="T6" fmla="*/ 3728 w 3761"/>
                <a:gd name="T7" fmla="*/ 253 h 315"/>
                <a:gd name="T8" fmla="*/ 1984 w 3761"/>
                <a:gd name="T9" fmla="*/ 310 h 315"/>
                <a:gd name="T10" fmla="*/ 1510 w 3761"/>
                <a:gd name="T11" fmla="*/ 285 h 315"/>
                <a:gd name="T12" fmla="*/ 764 w 3761"/>
                <a:gd name="T13" fmla="*/ 171 h 315"/>
                <a:gd name="T14" fmla="*/ 22 w 3761"/>
                <a:gd name="T15" fmla="*/ 62 h 315"/>
                <a:gd name="T16" fmla="*/ 0 60000 65536"/>
                <a:gd name="T17" fmla="*/ 0 60000 65536"/>
                <a:gd name="T18" fmla="*/ 0 60000 65536"/>
                <a:gd name="T19" fmla="*/ 0 60000 65536"/>
                <a:gd name="T20" fmla="*/ 0 60000 65536"/>
                <a:gd name="T21" fmla="*/ 0 60000 65536"/>
                <a:gd name="T22" fmla="*/ 0 60000 65536"/>
                <a:gd name="T23" fmla="*/ 0 60000 65536"/>
                <a:gd name="T24" fmla="*/ 0 w 3761"/>
                <a:gd name="T25" fmla="*/ 0 h 315"/>
                <a:gd name="T26" fmla="*/ 3761 w 3761"/>
                <a:gd name="T27" fmla="*/ 315 h 3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61" h="315">
                  <a:moveTo>
                    <a:pt x="22" y="62"/>
                  </a:moveTo>
                  <a:cubicBezTo>
                    <a:pt x="0" y="19"/>
                    <a:pt x="1017" y="31"/>
                    <a:pt x="1377" y="27"/>
                  </a:cubicBezTo>
                  <a:cubicBezTo>
                    <a:pt x="1737" y="23"/>
                    <a:pt x="1790" y="0"/>
                    <a:pt x="2182" y="38"/>
                  </a:cubicBezTo>
                  <a:cubicBezTo>
                    <a:pt x="2574" y="76"/>
                    <a:pt x="3761" y="208"/>
                    <a:pt x="3728" y="253"/>
                  </a:cubicBezTo>
                  <a:cubicBezTo>
                    <a:pt x="3731" y="294"/>
                    <a:pt x="2354" y="305"/>
                    <a:pt x="1984" y="310"/>
                  </a:cubicBezTo>
                  <a:cubicBezTo>
                    <a:pt x="1614" y="315"/>
                    <a:pt x="1713" y="308"/>
                    <a:pt x="1510" y="285"/>
                  </a:cubicBezTo>
                  <a:cubicBezTo>
                    <a:pt x="1307" y="262"/>
                    <a:pt x="1012" y="208"/>
                    <a:pt x="764" y="171"/>
                  </a:cubicBezTo>
                  <a:cubicBezTo>
                    <a:pt x="516" y="134"/>
                    <a:pt x="44" y="105"/>
                    <a:pt x="22" y="62"/>
                  </a:cubicBezTo>
                  <a:close/>
                </a:path>
              </a:pathLst>
            </a:custGeom>
            <a:solidFill>
              <a:srgbClr val="FF9966"/>
            </a:solidFill>
            <a:ln w="9525">
              <a:solidFill>
                <a:srgbClr val="FFCC66"/>
              </a:solidFill>
              <a:round/>
              <a:headEnd/>
              <a:tailEnd/>
            </a:ln>
          </p:spPr>
          <p:txBody>
            <a:bodyPr/>
            <a:lstStyle/>
            <a:p>
              <a:endParaRPr lang="en-US"/>
            </a:p>
          </p:txBody>
        </p:sp>
        <p:sp>
          <p:nvSpPr>
            <p:cNvPr id="87074" name="Oval 66"/>
            <p:cNvSpPr>
              <a:spLocks noChangeArrowheads="1"/>
            </p:cNvSpPr>
            <p:nvPr/>
          </p:nvSpPr>
          <p:spPr bwMode="auto">
            <a:xfrm flipV="1">
              <a:off x="2642" y="551"/>
              <a:ext cx="276" cy="112"/>
            </a:xfrm>
            <a:prstGeom prst="ellipse">
              <a:avLst/>
            </a:prstGeom>
            <a:gradFill rotWithShape="1">
              <a:gsLst>
                <a:gs pos="0">
                  <a:srgbClr val="BAA0FA"/>
                </a:gs>
                <a:gs pos="100000">
                  <a:srgbClr val="A08AD8"/>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7075" name="Freeform 67"/>
            <p:cNvSpPr>
              <a:spLocks noChangeAspect="1"/>
            </p:cNvSpPr>
            <p:nvPr/>
          </p:nvSpPr>
          <p:spPr bwMode="auto">
            <a:xfrm>
              <a:off x="3288" y="467"/>
              <a:ext cx="2473" cy="295"/>
            </a:xfrm>
            <a:custGeom>
              <a:avLst/>
              <a:gdLst>
                <a:gd name="T0" fmla="*/ 2473 w 2473"/>
                <a:gd name="T1" fmla="*/ 37 h 295"/>
                <a:gd name="T2" fmla="*/ 2065 w 2473"/>
                <a:gd name="T3" fmla="*/ 36 h 295"/>
                <a:gd name="T4" fmla="*/ 1477 w 2473"/>
                <a:gd name="T5" fmla="*/ 32 h 295"/>
                <a:gd name="T6" fmla="*/ 114 w 2473"/>
                <a:gd name="T7" fmla="*/ 39 h 295"/>
                <a:gd name="T8" fmla="*/ 795 w 2473"/>
                <a:gd name="T9" fmla="*/ 141 h 295"/>
                <a:gd name="T10" fmla="*/ 1467 w 2473"/>
                <a:gd name="T11" fmla="*/ 240 h 295"/>
                <a:gd name="T12" fmla="*/ 1934 w 2473"/>
                <a:gd name="T13" fmla="*/ 267 h 295"/>
                <a:gd name="T14" fmla="*/ 2465 w 2473"/>
                <a:gd name="T15" fmla="*/ 257 h 295"/>
                <a:gd name="T16" fmla="*/ 2473 w 2473"/>
                <a:gd name="T17" fmla="*/ 37 h 2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73"/>
                <a:gd name="T28" fmla="*/ 0 h 295"/>
                <a:gd name="T29" fmla="*/ 2473 w 2473"/>
                <a:gd name="T30" fmla="*/ 295 h 2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73" h="295">
                  <a:moveTo>
                    <a:pt x="2473" y="37"/>
                  </a:moveTo>
                  <a:cubicBezTo>
                    <a:pt x="2406" y="0"/>
                    <a:pt x="2231" y="37"/>
                    <a:pt x="2065" y="36"/>
                  </a:cubicBezTo>
                  <a:cubicBezTo>
                    <a:pt x="1899" y="35"/>
                    <a:pt x="1802" y="32"/>
                    <a:pt x="1477" y="32"/>
                  </a:cubicBezTo>
                  <a:cubicBezTo>
                    <a:pt x="1152" y="32"/>
                    <a:pt x="228" y="21"/>
                    <a:pt x="114" y="39"/>
                  </a:cubicBezTo>
                  <a:cubicBezTo>
                    <a:pt x="0" y="60"/>
                    <a:pt x="570" y="108"/>
                    <a:pt x="795" y="141"/>
                  </a:cubicBezTo>
                  <a:cubicBezTo>
                    <a:pt x="1020" y="174"/>
                    <a:pt x="1277" y="219"/>
                    <a:pt x="1467" y="240"/>
                  </a:cubicBezTo>
                  <a:cubicBezTo>
                    <a:pt x="1657" y="261"/>
                    <a:pt x="1768" y="264"/>
                    <a:pt x="1934" y="267"/>
                  </a:cubicBezTo>
                  <a:cubicBezTo>
                    <a:pt x="2100" y="270"/>
                    <a:pt x="2375" y="295"/>
                    <a:pt x="2465" y="257"/>
                  </a:cubicBezTo>
                  <a:lnTo>
                    <a:pt x="2473" y="37"/>
                  </a:lnTo>
                  <a:close/>
                </a:path>
              </a:pathLst>
            </a:custGeom>
            <a:solidFill>
              <a:srgbClr val="FF9966"/>
            </a:solidFill>
            <a:ln w="9525">
              <a:solidFill>
                <a:srgbClr val="FFCC66"/>
              </a:solidFill>
              <a:round/>
              <a:headEnd/>
              <a:tailEnd/>
            </a:ln>
          </p:spPr>
          <p:txBody>
            <a:bodyPr/>
            <a:lstStyle/>
            <a:p>
              <a:endParaRPr lang="en-US"/>
            </a:p>
          </p:txBody>
        </p:sp>
        <p:sp>
          <p:nvSpPr>
            <p:cNvPr id="87076" name="Oval 68"/>
            <p:cNvSpPr>
              <a:spLocks noChangeArrowheads="1"/>
            </p:cNvSpPr>
            <p:nvPr/>
          </p:nvSpPr>
          <p:spPr bwMode="auto">
            <a:xfrm flipH="1" flipV="1">
              <a:off x="4987" y="567"/>
              <a:ext cx="276" cy="112"/>
            </a:xfrm>
            <a:prstGeom prst="ellipse">
              <a:avLst/>
            </a:prstGeom>
            <a:gradFill rotWithShape="1">
              <a:gsLst>
                <a:gs pos="0">
                  <a:srgbClr val="BAA0FA"/>
                </a:gs>
                <a:gs pos="100000">
                  <a:srgbClr val="A08AD8"/>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87077" name="Freeform 69"/>
            <p:cNvSpPr>
              <a:spLocks/>
            </p:cNvSpPr>
            <p:nvPr/>
          </p:nvSpPr>
          <p:spPr bwMode="auto">
            <a:xfrm flipV="1">
              <a:off x="38" y="757"/>
              <a:ext cx="5684" cy="115"/>
            </a:xfrm>
            <a:custGeom>
              <a:avLst/>
              <a:gdLst>
                <a:gd name="T0" fmla="*/ 0 w 5684"/>
                <a:gd name="T1" fmla="*/ 109 h 115"/>
                <a:gd name="T2" fmla="*/ 368 w 5684"/>
                <a:gd name="T3" fmla="*/ 54 h 115"/>
                <a:gd name="T4" fmla="*/ 666 w 5684"/>
                <a:gd name="T5" fmla="*/ 112 h 115"/>
                <a:gd name="T6" fmla="*/ 1053 w 5684"/>
                <a:gd name="T7" fmla="*/ 38 h 115"/>
                <a:gd name="T8" fmla="*/ 1744 w 5684"/>
                <a:gd name="T9" fmla="*/ 89 h 115"/>
                <a:gd name="T10" fmla="*/ 2208 w 5684"/>
                <a:gd name="T11" fmla="*/ 77 h 115"/>
                <a:gd name="T12" fmla="*/ 2551 w 5684"/>
                <a:gd name="T13" fmla="*/ 0 h 115"/>
                <a:gd name="T14" fmla="*/ 3216 w 5684"/>
                <a:gd name="T15" fmla="*/ 77 h 115"/>
                <a:gd name="T16" fmla="*/ 3568 w 5684"/>
                <a:gd name="T17" fmla="*/ 6 h 115"/>
                <a:gd name="T18" fmla="*/ 4080 w 5684"/>
                <a:gd name="T19" fmla="*/ 41 h 115"/>
                <a:gd name="T20" fmla="*/ 4404 w 5684"/>
                <a:gd name="T21" fmla="*/ 109 h 115"/>
                <a:gd name="T22" fmla="*/ 4826 w 5684"/>
                <a:gd name="T23" fmla="*/ 3 h 115"/>
                <a:gd name="T24" fmla="*/ 5335 w 5684"/>
                <a:gd name="T25" fmla="*/ 109 h 115"/>
                <a:gd name="T26" fmla="*/ 5498 w 5684"/>
                <a:gd name="T27" fmla="*/ 29 h 115"/>
                <a:gd name="T28" fmla="*/ 5684 w 5684"/>
                <a:gd name="T29" fmla="*/ 99 h 1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84"/>
                <a:gd name="T46" fmla="*/ 0 h 115"/>
                <a:gd name="T47" fmla="*/ 5684 w 5684"/>
                <a:gd name="T48" fmla="*/ 115 h 1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84" h="115">
                  <a:moveTo>
                    <a:pt x="0" y="109"/>
                  </a:moveTo>
                  <a:cubicBezTo>
                    <a:pt x="128" y="81"/>
                    <a:pt x="257" y="53"/>
                    <a:pt x="368" y="54"/>
                  </a:cubicBezTo>
                  <a:cubicBezTo>
                    <a:pt x="479" y="55"/>
                    <a:pt x="552" y="115"/>
                    <a:pt x="666" y="112"/>
                  </a:cubicBezTo>
                  <a:cubicBezTo>
                    <a:pt x="780" y="109"/>
                    <a:pt x="873" y="42"/>
                    <a:pt x="1053" y="38"/>
                  </a:cubicBezTo>
                  <a:cubicBezTo>
                    <a:pt x="1233" y="34"/>
                    <a:pt x="1552" y="83"/>
                    <a:pt x="1744" y="89"/>
                  </a:cubicBezTo>
                  <a:cubicBezTo>
                    <a:pt x="1936" y="95"/>
                    <a:pt x="2074" y="92"/>
                    <a:pt x="2208" y="77"/>
                  </a:cubicBezTo>
                  <a:cubicBezTo>
                    <a:pt x="2342" y="62"/>
                    <a:pt x="2383" y="0"/>
                    <a:pt x="2551" y="0"/>
                  </a:cubicBezTo>
                  <a:cubicBezTo>
                    <a:pt x="2719" y="0"/>
                    <a:pt x="3047" y="76"/>
                    <a:pt x="3216" y="77"/>
                  </a:cubicBezTo>
                  <a:cubicBezTo>
                    <a:pt x="3385" y="78"/>
                    <a:pt x="3424" y="12"/>
                    <a:pt x="3568" y="6"/>
                  </a:cubicBezTo>
                  <a:cubicBezTo>
                    <a:pt x="3712" y="0"/>
                    <a:pt x="3941" y="24"/>
                    <a:pt x="4080" y="41"/>
                  </a:cubicBezTo>
                  <a:cubicBezTo>
                    <a:pt x="4219" y="58"/>
                    <a:pt x="4280" y="115"/>
                    <a:pt x="4404" y="109"/>
                  </a:cubicBezTo>
                  <a:cubicBezTo>
                    <a:pt x="4528" y="103"/>
                    <a:pt x="4671" y="3"/>
                    <a:pt x="4826" y="3"/>
                  </a:cubicBezTo>
                  <a:cubicBezTo>
                    <a:pt x="4981" y="3"/>
                    <a:pt x="5223" y="105"/>
                    <a:pt x="5335" y="109"/>
                  </a:cubicBezTo>
                  <a:cubicBezTo>
                    <a:pt x="5447" y="113"/>
                    <a:pt x="5440" y="31"/>
                    <a:pt x="5498" y="29"/>
                  </a:cubicBezTo>
                  <a:cubicBezTo>
                    <a:pt x="5556" y="27"/>
                    <a:pt x="5620" y="63"/>
                    <a:pt x="5684" y="99"/>
                  </a:cubicBezTo>
                </a:path>
              </a:pathLst>
            </a:custGeom>
            <a:noFill/>
            <a:ln w="12700" cap="flat" cmpd="sng">
              <a:solidFill>
                <a:srgbClr val="B2B2B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78" name="Oval 70"/>
            <p:cNvSpPr>
              <a:spLocks noChangeArrowheads="1"/>
            </p:cNvSpPr>
            <p:nvPr/>
          </p:nvSpPr>
          <p:spPr bwMode="auto">
            <a:xfrm>
              <a:off x="5555" y="558"/>
              <a:ext cx="124" cy="130"/>
            </a:xfrm>
            <a:prstGeom prst="ellipse">
              <a:avLst/>
            </a:prstGeom>
            <a:solidFill>
              <a:srgbClr val="E6E7DD"/>
            </a:solidFill>
            <a:ln w="12700" algn="ctr">
              <a:solidFill>
                <a:schemeClr val="bg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00" b="1">
                  <a:solidFill>
                    <a:srgbClr val="C46200"/>
                  </a:solidFill>
                  <a:cs typeface="Arial" panose="020B0604020202020204" pitchFamily="34" charset="0"/>
                </a:rPr>
                <a:t>SM</a:t>
              </a:r>
            </a:p>
          </p:txBody>
        </p:sp>
        <p:sp>
          <p:nvSpPr>
            <p:cNvPr id="87079" name="Oval 71"/>
            <p:cNvSpPr>
              <a:spLocks noChangeArrowheads="1"/>
            </p:cNvSpPr>
            <p:nvPr/>
          </p:nvSpPr>
          <p:spPr bwMode="auto">
            <a:xfrm>
              <a:off x="5585" y="937"/>
              <a:ext cx="124" cy="130"/>
            </a:xfrm>
            <a:prstGeom prst="ellipse">
              <a:avLst/>
            </a:prstGeom>
            <a:solidFill>
              <a:srgbClr val="E6E7DD"/>
            </a:solidFill>
            <a:ln w="12700" algn="ctr">
              <a:solidFill>
                <a:schemeClr val="bg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00" b="1">
                  <a:solidFill>
                    <a:srgbClr val="CC6600"/>
                  </a:solidFill>
                  <a:cs typeface="Arial" panose="020B0604020202020204" pitchFamily="34" charset="0"/>
                </a:rPr>
                <a:t>EC</a:t>
              </a:r>
            </a:p>
          </p:txBody>
        </p:sp>
      </p:grpSp>
      <p:sp>
        <p:nvSpPr>
          <p:cNvPr id="2" name="Slide Number Placeholder 1"/>
          <p:cNvSpPr>
            <a:spLocks noGrp="1"/>
          </p:cNvSpPr>
          <p:nvPr>
            <p:ph type="sldNum" sz="quarter" idx="12"/>
          </p:nvPr>
        </p:nvSpPr>
        <p:spPr/>
        <p:txBody>
          <a:bodyPr/>
          <a:lstStyle/>
          <a:p>
            <a:fld id="{28A9F5CF-8439-4EA8-BB16-A2FBA1A87F1A}" type="slidenum">
              <a:rPr lang="en-US" smtClean="0"/>
              <a:pPr/>
              <a:t>67</a:t>
            </a:fld>
            <a:endParaRPr lang="en-US"/>
          </a:p>
        </p:txBody>
      </p:sp>
    </p:spTree>
    <p:custDataLst>
      <p:tags r:id="rId1"/>
    </p:custDataLst>
    <p:extLst>
      <p:ext uri="{BB962C8B-B14F-4D97-AF65-F5344CB8AC3E}">
        <p14:creationId xmlns:p14="http://schemas.microsoft.com/office/powerpoint/2010/main" val="32301437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87321" y="1344108"/>
            <a:ext cx="5086419" cy="4169783"/>
          </a:xfrm>
          <a:prstGeom prst="rect">
            <a:avLst/>
          </a:prstGeom>
          <a:ln>
            <a:noFill/>
          </a:ln>
        </p:spPr>
      </p:pic>
      <p:sp>
        <p:nvSpPr>
          <p:cNvPr id="3" name="TextBox 2"/>
          <p:cNvSpPr txBox="1"/>
          <p:nvPr/>
        </p:nvSpPr>
        <p:spPr>
          <a:xfrm>
            <a:off x="1433385" y="599303"/>
            <a:ext cx="9497600" cy="707886"/>
          </a:xfrm>
          <a:prstGeom prst="rect">
            <a:avLst/>
          </a:prstGeom>
          <a:noFill/>
        </p:spPr>
        <p:txBody>
          <a:bodyPr wrap="none" rtlCol="0">
            <a:spAutoFit/>
          </a:bodyPr>
          <a:lstStyle/>
          <a:p>
            <a:r>
              <a:rPr lang="en-US" sz="4000" dirty="0" smtClean="0"/>
              <a:t>New cases of kidney failure by primary cause</a:t>
            </a:r>
            <a:endParaRPr lang="en-US" sz="4000" dirty="0"/>
          </a:p>
        </p:txBody>
      </p:sp>
      <p:sp>
        <p:nvSpPr>
          <p:cNvPr id="4" name="Rectangle 3"/>
          <p:cNvSpPr/>
          <p:nvPr/>
        </p:nvSpPr>
        <p:spPr>
          <a:xfrm>
            <a:off x="502500" y="2137885"/>
            <a:ext cx="4075677" cy="2446824"/>
          </a:xfrm>
          <a:prstGeom prst="rect">
            <a:avLst/>
          </a:prstGeom>
        </p:spPr>
        <p:txBody>
          <a:bodyPr wrap="square">
            <a:spAutoFit/>
          </a:bodyPr>
          <a:lstStyle/>
          <a:p>
            <a:pPr>
              <a:lnSpc>
                <a:spcPct val="150000"/>
              </a:lnSpc>
            </a:pPr>
            <a:r>
              <a:rPr lang="en-US" altLang="en-US" dirty="0"/>
              <a:t>Glomerular disease fit into a much </a:t>
            </a:r>
            <a:endParaRPr lang="en-US" altLang="en-US" dirty="0" smtClean="0"/>
          </a:p>
          <a:p>
            <a:pPr>
              <a:lnSpc>
                <a:spcPct val="150000"/>
              </a:lnSpc>
            </a:pPr>
            <a:r>
              <a:rPr lang="en-US" altLang="en-US" dirty="0" smtClean="0"/>
              <a:t>bigger </a:t>
            </a:r>
            <a:r>
              <a:rPr lang="en-US" altLang="en-US" dirty="0"/>
              <a:t>category of intra renal diseases </a:t>
            </a:r>
            <a:endParaRPr lang="en-US" altLang="en-US" dirty="0" smtClean="0"/>
          </a:p>
          <a:p>
            <a:pPr>
              <a:lnSpc>
                <a:spcPct val="150000"/>
              </a:lnSpc>
            </a:pPr>
            <a:r>
              <a:rPr lang="en-US" altLang="en-US" dirty="0" smtClean="0"/>
              <a:t>and </a:t>
            </a:r>
            <a:r>
              <a:rPr lang="en-US" altLang="en-US" dirty="0"/>
              <a:t>are actually </a:t>
            </a:r>
            <a:r>
              <a:rPr lang="en-US" altLang="en-US" dirty="0" smtClean="0"/>
              <a:t>much </a:t>
            </a:r>
            <a:r>
              <a:rPr lang="en-US" altLang="en-US" dirty="0"/>
              <a:t>less common than diabetes and </a:t>
            </a:r>
            <a:r>
              <a:rPr lang="en-US" altLang="en-US" dirty="0" smtClean="0"/>
              <a:t>hypertension </a:t>
            </a:r>
          </a:p>
          <a:p>
            <a:pPr>
              <a:lnSpc>
                <a:spcPct val="150000"/>
              </a:lnSpc>
            </a:pPr>
            <a:r>
              <a:rPr lang="en-US" dirty="0" smtClean="0"/>
              <a:t>However</a:t>
            </a:r>
            <a:r>
              <a:rPr lang="en-US" dirty="0"/>
              <a:t>, their evaluation </a:t>
            </a:r>
            <a:r>
              <a:rPr lang="en-US" dirty="0" smtClean="0"/>
              <a:t>by </a:t>
            </a:r>
            <a:r>
              <a:rPr lang="en-US" dirty="0"/>
              <a:t>biopsy plays </a:t>
            </a:r>
          </a:p>
          <a:p>
            <a:r>
              <a:rPr lang="en-US" dirty="0"/>
              <a:t>a major role in the selection of </a:t>
            </a:r>
            <a:r>
              <a:rPr lang="en-US" dirty="0" smtClean="0"/>
              <a:t>therapies</a:t>
            </a:r>
            <a:endParaRPr lang="en-US" altLang="en-US" dirty="0"/>
          </a:p>
        </p:txBody>
      </p:sp>
      <p:sp>
        <p:nvSpPr>
          <p:cNvPr id="5" name="Slide Number Placeholder 4"/>
          <p:cNvSpPr>
            <a:spLocks noGrp="1"/>
          </p:cNvSpPr>
          <p:nvPr>
            <p:ph type="sldNum" sz="quarter" idx="12"/>
          </p:nvPr>
        </p:nvSpPr>
        <p:spPr/>
        <p:txBody>
          <a:bodyPr/>
          <a:lstStyle/>
          <a:p>
            <a:fld id="{28A9F5CF-8439-4EA8-BB16-A2FBA1A87F1A}" type="slidenum">
              <a:rPr lang="en-US" smtClean="0"/>
              <a:pPr/>
              <a:t>7</a:t>
            </a:fld>
            <a:endParaRPr lang="en-US"/>
          </a:p>
        </p:txBody>
      </p:sp>
    </p:spTree>
    <p:extLst>
      <p:ext uri="{BB962C8B-B14F-4D97-AF65-F5344CB8AC3E}">
        <p14:creationId xmlns:p14="http://schemas.microsoft.com/office/powerpoint/2010/main" val="3632137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rgbClr val="F0B31F"/>
            </a:gs>
            <a:gs pos="100000">
              <a:srgbClr val="A2204B"/>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9" name="Group 8"/>
          <p:cNvGrpSpPr>
            <a:grpSpLocks/>
          </p:cNvGrpSpPr>
          <p:nvPr/>
        </p:nvGrpSpPr>
        <p:grpSpPr>
          <a:xfrm>
            <a:off x="10319888" y="4919246"/>
            <a:ext cx="1920240" cy="1920240"/>
            <a:chOff x="10098503" y="4523874"/>
            <a:chExt cx="2164937" cy="2357045"/>
          </a:xfrm>
        </p:grpSpPr>
        <p:sp>
          <p:nvSpPr>
            <p:cNvPr id="10" name="Right Triangle 9"/>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11" name="Straight Connector 10"/>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Glomerular histology</a:t>
            </a:r>
            <a:endParaRPr lang="en-US" dirty="0"/>
          </a:p>
        </p:txBody>
      </p:sp>
      <p:grpSp>
        <p:nvGrpSpPr>
          <p:cNvPr id="5" name="Group 4"/>
          <p:cNvGrpSpPr>
            <a:grpSpLocks/>
          </p:cNvGrpSpPr>
          <p:nvPr/>
        </p:nvGrpSpPr>
        <p:grpSpPr>
          <a:xfrm rot="16200000" flipV="1">
            <a:off x="0" y="-73047"/>
            <a:ext cx="1920240" cy="1920240"/>
            <a:chOff x="10098503" y="4523874"/>
            <a:chExt cx="2164937" cy="2357045"/>
          </a:xfrm>
        </p:grpSpPr>
        <p:sp>
          <p:nvSpPr>
            <p:cNvPr id="6" name="Right Triangle 5"/>
            <p:cNvSpPr/>
            <p:nvPr/>
          </p:nvSpPr>
          <p:spPr>
            <a:xfrm rot="16200000">
              <a:off x="9978188" y="4644189"/>
              <a:ext cx="2334126" cy="2093495"/>
            </a:xfrm>
            <a:prstGeom prst="rtTriangle">
              <a:avLst/>
            </a:prstGeom>
            <a:gradFill flip="none" rotWithShape="1">
              <a:gsLst>
                <a:gs pos="0">
                  <a:schemeClr val="accent1">
                    <a:lumMod val="5000"/>
                    <a:lumOff val="95000"/>
                  </a:schemeClr>
                </a:gs>
                <a:gs pos="41000">
                  <a:srgbClr val="F0B31F">
                    <a:alpha val="74000"/>
                  </a:srgbClr>
                </a:gs>
                <a:gs pos="68000">
                  <a:srgbClr val="A2204B">
                    <a:alpha val="65000"/>
                  </a:srgbClr>
                </a:gs>
                <a:gs pos="100000">
                  <a:srgbClr val="F0B31F"/>
                </a:gs>
              </a:gsLst>
              <a:path path="circle">
                <a:fillToRect l="100000" t="100000"/>
              </a:path>
              <a:tileRect r="-100000" b="-100000"/>
            </a:gradFill>
            <a:ln>
              <a:noFill/>
            </a:ln>
            <a:effectLst>
              <a:glow rad="101600">
                <a:srgbClr val="A2204B">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204B"/>
                </a:solidFill>
              </a:endParaRPr>
            </a:p>
          </p:txBody>
        </p:sp>
        <p:cxnSp>
          <p:nvCxnSpPr>
            <p:cNvPr id="7" name="Straight Connector 6"/>
            <p:cNvCxnSpPr/>
            <p:nvPr/>
          </p:nvCxnSpPr>
          <p:spPr>
            <a:xfrm flipV="1">
              <a:off x="10337377" y="4713848"/>
              <a:ext cx="1926063" cy="2167071"/>
            </a:xfrm>
            <a:prstGeom prst="line">
              <a:avLst/>
            </a:prstGeom>
            <a:ln w="28575">
              <a:solidFill>
                <a:srgbClr val="A2204B"/>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43036" y="5026028"/>
              <a:ext cx="1620404" cy="1854891"/>
            </a:xfrm>
            <a:prstGeom prst="line">
              <a:avLst/>
            </a:prstGeom>
            <a:ln w="28575">
              <a:solidFill>
                <a:srgbClr val="F0B31F"/>
              </a:solidFill>
            </a:ln>
            <a:effectLst/>
          </p:spPr>
          <p:style>
            <a:lnRef idx="1">
              <a:schemeClr val="accent1"/>
            </a:lnRef>
            <a:fillRef idx="0">
              <a:schemeClr val="accent1"/>
            </a:fillRef>
            <a:effectRef idx="0">
              <a:schemeClr val="accent1"/>
            </a:effectRef>
            <a:fontRef idx="minor">
              <a:schemeClr val="tx1"/>
            </a:fontRef>
          </p:style>
        </p:cxnSp>
      </p:grpSp>
      <p:sp>
        <p:nvSpPr>
          <p:cNvPr id="13" name="Text Placeholder 12"/>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p:txBody>
          <a:bodyPr/>
          <a:lstStyle/>
          <a:p>
            <a:fld id="{28A9F5CF-8439-4EA8-BB16-A2FBA1A87F1A}" type="slidenum">
              <a:rPr lang="en-US" smtClean="0"/>
              <a:pPr/>
              <a:t>8</a:t>
            </a:fld>
            <a:endParaRPr lang="en-US"/>
          </a:p>
        </p:txBody>
      </p:sp>
    </p:spTree>
    <p:custDataLst>
      <p:tags r:id="rId1"/>
    </p:custDataLst>
    <p:extLst>
      <p:ext uri="{BB962C8B-B14F-4D97-AF65-F5344CB8AC3E}">
        <p14:creationId xmlns:p14="http://schemas.microsoft.com/office/powerpoint/2010/main" val="20325645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5" descr="bbmapAsset?appID=NGE&amp;isbn=978-1-4377-0792-2&amp;eid=4-u1"/>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pic>
        <p:nvPicPr>
          <p:cNvPr id="10243" name="Picture 6" descr="untitl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6671" y="622300"/>
            <a:ext cx="4340529"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11"/>
          <p:cNvSpPr txBox="1">
            <a:spLocks noChangeArrowheads="1"/>
          </p:cNvSpPr>
          <p:nvPr/>
        </p:nvSpPr>
        <p:spPr bwMode="auto">
          <a:xfrm>
            <a:off x="315149" y="2370029"/>
            <a:ext cx="6950672"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800" b="1" dirty="0" smtClean="0">
                <a:latin typeface="Calibri" panose="020F0502020204030204" pitchFamily="34" charset="0"/>
              </a:rPr>
              <a:t>Glomerular tuft </a:t>
            </a:r>
            <a:r>
              <a:rPr lang="en-US" altLang="en-US" sz="1800" dirty="0" smtClean="0">
                <a:latin typeface="Calibri" panose="020F0502020204030204" pitchFamily="34" charset="0"/>
              </a:rPr>
              <a:t>= network of capillaries</a:t>
            </a:r>
          </a:p>
          <a:p>
            <a:pPr>
              <a:spcBef>
                <a:spcPct val="0"/>
              </a:spcBef>
              <a:buFontTx/>
              <a:buNone/>
              <a:defRPr/>
            </a:pPr>
            <a:r>
              <a:rPr lang="en-US" altLang="en-US" sz="1600" dirty="0" smtClean="0">
                <a:latin typeface="Calibri" panose="020F0502020204030204" pitchFamily="34" charset="0"/>
              </a:rPr>
              <a:t>- </a:t>
            </a:r>
            <a:r>
              <a:rPr lang="en-US" altLang="en-US" sz="1800" dirty="0" smtClean="0">
                <a:latin typeface="Calibri" panose="020F0502020204030204" pitchFamily="34" charset="0"/>
              </a:rPr>
              <a:t>endothelium</a:t>
            </a:r>
          </a:p>
          <a:p>
            <a:pPr>
              <a:spcBef>
                <a:spcPct val="0"/>
              </a:spcBef>
              <a:buFontTx/>
              <a:buChar char="-"/>
              <a:defRPr/>
            </a:pPr>
            <a:r>
              <a:rPr lang="en-US" altLang="en-US" sz="1800" dirty="0" smtClean="0">
                <a:latin typeface="Calibri" panose="020F0502020204030204" pitchFamily="34" charset="0"/>
              </a:rPr>
              <a:t> </a:t>
            </a:r>
            <a:r>
              <a:rPr lang="en-US" altLang="en-US" sz="1800" dirty="0" err="1" smtClean="0">
                <a:latin typeface="Calibri" panose="020F0502020204030204" pitchFamily="34" charset="0"/>
              </a:rPr>
              <a:t>mesangium</a:t>
            </a:r>
            <a:r>
              <a:rPr lang="en-US" altLang="en-US" sz="1800" dirty="0" smtClean="0">
                <a:latin typeface="Calibri" panose="020F0502020204030204" pitchFamily="34" charset="0"/>
              </a:rPr>
              <a:t>: cells &amp; matrix</a:t>
            </a:r>
          </a:p>
          <a:p>
            <a:pPr>
              <a:spcBef>
                <a:spcPct val="0"/>
              </a:spcBef>
              <a:buFontTx/>
              <a:buNone/>
              <a:defRPr/>
            </a:pPr>
            <a:r>
              <a:rPr lang="en-US" altLang="en-US" sz="1800" dirty="0" smtClean="0">
                <a:latin typeface="Calibri" panose="020F0502020204030204" pitchFamily="34" charset="0"/>
              </a:rPr>
              <a:t>- basement membrane</a:t>
            </a:r>
          </a:p>
          <a:p>
            <a:pPr>
              <a:spcBef>
                <a:spcPct val="0"/>
              </a:spcBef>
              <a:buFontTx/>
              <a:buChar char="-"/>
              <a:defRPr/>
            </a:pPr>
            <a:r>
              <a:rPr lang="en-US" altLang="en-US" sz="1800" dirty="0" smtClean="0">
                <a:latin typeface="Calibri" panose="020F0502020204030204" pitchFamily="34" charset="0"/>
              </a:rPr>
              <a:t> visceral epithelium (aka “podocytes”)</a:t>
            </a:r>
          </a:p>
          <a:p>
            <a:pPr>
              <a:spcBef>
                <a:spcPct val="0"/>
              </a:spcBef>
              <a:buNone/>
              <a:defRPr/>
            </a:pPr>
            <a:r>
              <a:rPr lang="en-US" altLang="en-US" sz="1800" b="1" dirty="0">
                <a:latin typeface="Calibri" panose="020F0502020204030204" pitchFamily="34" charset="0"/>
              </a:rPr>
              <a:t>Bowman’s capsule</a:t>
            </a:r>
            <a:r>
              <a:rPr lang="en-US" altLang="en-US" sz="1600" dirty="0">
                <a:latin typeface="Calibri" panose="020F0502020204030204" pitchFamily="34" charset="0"/>
              </a:rPr>
              <a:t>: </a:t>
            </a:r>
            <a:r>
              <a:rPr lang="en-US" altLang="en-US" sz="1800" dirty="0" smtClean="0">
                <a:latin typeface="Calibri" panose="020F0502020204030204" pitchFamily="34" charset="0"/>
              </a:rPr>
              <a:t>basement membrane + parietal </a:t>
            </a:r>
            <a:r>
              <a:rPr lang="en-US" altLang="en-US" sz="1800" dirty="0">
                <a:latin typeface="Calibri" panose="020F0502020204030204" pitchFamily="34" charset="0"/>
              </a:rPr>
              <a:t>epithelium</a:t>
            </a:r>
          </a:p>
          <a:p>
            <a:pPr>
              <a:spcBef>
                <a:spcPct val="0"/>
              </a:spcBef>
              <a:buFontTx/>
              <a:buNone/>
              <a:defRPr/>
            </a:pPr>
            <a:endParaRPr lang="en-US" altLang="en-US" sz="1600" b="1" dirty="0" smtClean="0">
              <a:latin typeface="Calibri" panose="020F0502020204030204" pitchFamily="34" charset="0"/>
            </a:endParaRPr>
          </a:p>
          <a:p>
            <a:pPr>
              <a:spcBef>
                <a:spcPct val="0"/>
              </a:spcBef>
              <a:buFontTx/>
              <a:buNone/>
              <a:defRPr/>
            </a:pPr>
            <a:r>
              <a:rPr lang="en-US" altLang="en-US" sz="1800" b="1" dirty="0" smtClean="0">
                <a:latin typeface="Calibri" panose="020F0502020204030204" pitchFamily="34" charset="0"/>
              </a:rPr>
              <a:t>Cellular function/response: </a:t>
            </a:r>
          </a:p>
          <a:p>
            <a:pPr>
              <a:spcBef>
                <a:spcPct val="0"/>
              </a:spcBef>
              <a:buNone/>
              <a:defRPr/>
            </a:pPr>
            <a:r>
              <a:rPr lang="en-US" altLang="en-US" sz="1800" dirty="0" smtClean="0">
                <a:latin typeface="Calibri" panose="020F0502020204030204" pitchFamily="34" charset="0"/>
              </a:rPr>
              <a:t>- phagocytosis, control </a:t>
            </a:r>
            <a:r>
              <a:rPr lang="en-US" altLang="en-US" sz="1800" dirty="0">
                <a:latin typeface="Calibri" panose="020F0502020204030204" pitchFamily="34" charset="0"/>
              </a:rPr>
              <a:t>of blood flow/</a:t>
            </a:r>
            <a:r>
              <a:rPr lang="en-US" altLang="en-US" sz="1800" dirty="0" err="1">
                <a:latin typeface="Calibri" panose="020F0502020204030204" pitchFamily="34" charset="0"/>
              </a:rPr>
              <a:t>intracapillary</a:t>
            </a:r>
            <a:r>
              <a:rPr lang="en-US" altLang="en-US" sz="1800" dirty="0">
                <a:latin typeface="Calibri" panose="020F0502020204030204" pitchFamily="34" charset="0"/>
              </a:rPr>
              <a:t> </a:t>
            </a:r>
            <a:r>
              <a:rPr lang="en-US" altLang="en-US" sz="1800" dirty="0" smtClean="0">
                <a:latin typeface="Calibri" panose="020F0502020204030204" pitchFamily="34" charset="0"/>
              </a:rPr>
              <a:t>pressure: mesangial</a:t>
            </a:r>
            <a:endParaRPr lang="en-US" altLang="en-US" sz="1800" dirty="0">
              <a:latin typeface="Calibri" panose="020F0502020204030204" pitchFamily="34" charset="0"/>
            </a:endParaRPr>
          </a:p>
          <a:p>
            <a:pPr>
              <a:spcBef>
                <a:spcPct val="0"/>
              </a:spcBef>
              <a:buNone/>
              <a:defRPr/>
            </a:pPr>
            <a:r>
              <a:rPr lang="en-US" altLang="en-US" sz="1800" dirty="0" smtClean="0">
                <a:latin typeface="Calibri" panose="020F0502020204030204" pitchFamily="34" charset="0"/>
              </a:rPr>
              <a:t>- proliferation: mesangial, endothelial, parietal epithelial; NOT podocytes </a:t>
            </a:r>
          </a:p>
          <a:p>
            <a:pPr>
              <a:spcBef>
                <a:spcPct val="0"/>
              </a:spcBef>
              <a:buFontTx/>
              <a:buNone/>
              <a:defRPr/>
            </a:pPr>
            <a:r>
              <a:rPr lang="en-US" altLang="en-US" sz="1800" b="1" dirty="0" smtClean="0">
                <a:latin typeface="Calibri" panose="020F0502020204030204" pitchFamily="34" charset="0"/>
              </a:rPr>
              <a:t>Glomerular filtration barrier: </a:t>
            </a:r>
          </a:p>
          <a:p>
            <a:pPr>
              <a:spcBef>
                <a:spcPct val="0"/>
              </a:spcBef>
              <a:buFontTx/>
              <a:buChar char="-"/>
              <a:defRPr/>
            </a:pPr>
            <a:r>
              <a:rPr lang="en-US" altLang="en-US" sz="1800" dirty="0" smtClean="0">
                <a:latin typeface="Calibri" panose="020F0502020204030204" pitchFamily="34" charset="0"/>
              </a:rPr>
              <a:t> loss of structural integrity (hematuria)</a:t>
            </a:r>
          </a:p>
          <a:p>
            <a:pPr>
              <a:spcBef>
                <a:spcPct val="0"/>
              </a:spcBef>
              <a:buFontTx/>
              <a:buChar char="-"/>
              <a:defRPr/>
            </a:pPr>
            <a:r>
              <a:rPr lang="en-US" altLang="en-US" sz="1800" dirty="0" smtClean="0">
                <a:latin typeface="Calibri" panose="020F0502020204030204" pitchFamily="34" charset="0"/>
              </a:rPr>
              <a:t> loss of selective filtering (proteinuria)</a:t>
            </a:r>
          </a:p>
          <a:p>
            <a:pPr>
              <a:spcBef>
                <a:spcPct val="0"/>
              </a:spcBef>
              <a:buNone/>
              <a:defRPr/>
            </a:pPr>
            <a:endParaRPr lang="en-US" altLang="en-US" sz="1600" i="1" dirty="0">
              <a:latin typeface="Calibri" panose="020F0502020204030204" pitchFamily="34" charset="0"/>
            </a:endParaRPr>
          </a:p>
          <a:p>
            <a:pPr>
              <a:spcBef>
                <a:spcPct val="0"/>
              </a:spcBef>
              <a:buNone/>
              <a:defRPr/>
            </a:pPr>
            <a:r>
              <a:rPr lang="en-US" altLang="en-US" sz="1600" i="1" dirty="0" smtClean="0">
                <a:latin typeface="Calibri" panose="020F0502020204030204" pitchFamily="34" charset="0"/>
              </a:rPr>
              <a:t>see histology recording, segment II</a:t>
            </a:r>
          </a:p>
        </p:txBody>
      </p:sp>
      <p:sp>
        <p:nvSpPr>
          <p:cNvPr id="10246" name="Text Box 12"/>
          <p:cNvSpPr txBox="1">
            <a:spLocks noChangeArrowheads="1"/>
          </p:cNvSpPr>
          <p:nvPr/>
        </p:nvSpPr>
        <p:spPr bwMode="auto">
          <a:xfrm>
            <a:off x="243106" y="92714"/>
            <a:ext cx="7240315"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dirty="0" smtClean="0">
                <a:latin typeface="Calibri" panose="020F0502020204030204" pitchFamily="34" charset="0"/>
              </a:rPr>
              <a:t>Glomerulus </a:t>
            </a:r>
            <a:r>
              <a:rPr lang="en-US" altLang="en-US" sz="4400" dirty="0">
                <a:latin typeface="Calibri" panose="020F0502020204030204" pitchFamily="34" charset="0"/>
              </a:rPr>
              <a:t>– histology review </a:t>
            </a:r>
          </a:p>
          <a:p>
            <a:pPr>
              <a:spcBef>
                <a:spcPct val="0"/>
              </a:spcBef>
              <a:buFontTx/>
              <a:buNone/>
            </a:pPr>
            <a:r>
              <a:rPr lang="en-US" altLang="en-US" sz="2400" dirty="0">
                <a:latin typeface="Calibri" panose="020F0502020204030204" pitchFamily="34" charset="0"/>
              </a:rPr>
              <a:t>(recorded, independent study)</a:t>
            </a:r>
          </a:p>
        </p:txBody>
      </p:sp>
      <p:pic>
        <p:nvPicPr>
          <p:cNvPr id="10247" name="Picture 13" descr="020001B"/>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271"/>
          <a:stretch/>
        </p:blipFill>
        <p:spPr bwMode="auto">
          <a:xfrm>
            <a:off x="7204167" y="3203388"/>
            <a:ext cx="4700662" cy="346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13"/>
          <p:cNvSpPr txBox="1">
            <a:spLocks noChangeArrowheads="1"/>
          </p:cNvSpPr>
          <p:nvPr/>
        </p:nvSpPr>
        <p:spPr bwMode="auto">
          <a:xfrm>
            <a:off x="7970113" y="239481"/>
            <a:ext cx="35772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mn-lt"/>
              </a:rPr>
              <a:t>Electron </a:t>
            </a:r>
            <a:r>
              <a:rPr lang="en-US" altLang="en-US" sz="1800" dirty="0" smtClean="0">
                <a:latin typeface="+mn-lt"/>
              </a:rPr>
              <a:t>microscopy: black </a:t>
            </a:r>
            <a:r>
              <a:rPr lang="en-US" altLang="en-US" sz="1800" dirty="0">
                <a:latin typeface="+mn-lt"/>
              </a:rPr>
              <a:t>&amp; </a:t>
            </a:r>
            <a:r>
              <a:rPr lang="en-US" altLang="en-US" sz="1800" dirty="0" smtClean="0">
                <a:latin typeface="+mn-lt"/>
              </a:rPr>
              <a:t>white</a:t>
            </a:r>
            <a:endParaRPr lang="en-US" altLang="en-US" sz="1800" dirty="0">
              <a:latin typeface="+mn-lt"/>
            </a:endParaRPr>
          </a:p>
        </p:txBody>
      </p:sp>
      <p:sp>
        <p:nvSpPr>
          <p:cNvPr id="10249" name="Text Box 14"/>
          <p:cNvSpPr txBox="1">
            <a:spLocks noChangeArrowheads="1"/>
          </p:cNvSpPr>
          <p:nvPr/>
        </p:nvSpPr>
        <p:spPr bwMode="auto">
          <a:xfrm>
            <a:off x="4145692" y="1694051"/>
            <a:ext cx="27633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dirty="0">
                <a:latin typeface="Calibri" panose="020F0502020204030204" pitchFamily="34" charset="0"/>
              </a:rPr>
              <a:t>Light </a:t>
            </a:r>
            <a:r>
              <a:rPr lang="en-US" altLang="en-US" sz="1800" dirty="0" smtClean="0">
                <a:latin typeface="Calibri" panose="020F0502020204030204" pitchFamily="34" charset="0"/>
              </a:rPr>
              <a:t>microscopy: H&amp;E stain</a:t>
            </a:r>
            <a:endParaRPr lang="en-US" altLang="en-US" sz="1800" dirty="0">
              <a:latin typeface="Calibri" panose="020F0502020204030204" pitchFamily="34" charset="0"/>
            </a:endParaRPr>
          </a:p>
        </p:txBody>
      </p:sp>
      <p:cxnSp>
        <p:nvCxnSpPr>
          <p:cNvPr id="10255" name="Straight Arrow Connector 79"/>
          <p:cNvCxnSpPr>
            <a:cxnSpLocks noChangeShapeType="1"/>
          </p:cNvCxnSpPr>
          <p:nvPr/>
        </p:nvCxnSpPr>
        <p:spPr bwMode="auto">
          <a:xfrm>
            <a:off x="5419725" y="1355725"/>
            <a:ext cx="633413" cy="635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l="2667" t="6233" r="3999" b="36156"/>
          <a:stretch>
            <a:fillRect/>
          </a:stretch>
        </p:blipFill>
        <p:spPr bwMode="auto">
          <a:xfrm>
            <a:off x="4236335" y="2113527"/>
            <a:ext cx="2474486" cy="167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2"/>
          <p:cNvCxnSpPr>
            <a:cxnSpLocks noChangeShapeType="1"/>
          </p:cNvCxnSpPr>
          <p:nvPr/>
        </p:nvCxnSpPr>
        <p:spPr bwMode="auto">
          <a:xfrm flipH="1" flipV="1">
            <a:off x="5944554" y="3205890"/>
            <a:ext cx="1610348" cy="652682"/>
          </a:xfrm>
          <a:prstGeom prst="straightConnector1">
            <a:avLst/>
          </a:prstGeom>
          <a:noFill/>
          <a:ln w="5715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2"/>
          </p:nvPr>
        </p:nvSpPr>
        <p:spPr/>
        <p:txBody>
          <a:bodyPr/>
          <a:lstStyle/>
          <a:p>
            <a:fld id="{28A9F5CF-8439-4EA8-BB16-A2FBA1A87F1A}" type="slidenum">
              <a:rPr lang="en-US" smtClean="0"/>
              <a:pPr/>
              <a:t>9</a:t>
            </a:fld>
            <a:endParaRPr lang="en-US"/>
          </a:p>
        </p:txBody>
      </p:sp>
    </p:spTree>
    <p:custDataLst>
      <p:tags r:id="rId1"/>
    </p:custDataLst>
    <p:extLst>
      <p:ext uri="{BB962C8B-B14F-4D97-AF65-F5344CB8AC3E}">
        <p14:creationId xmlns:p14="http://schemas.microsoft.com/office/powerpoint/2010/main" val="41744343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21461</TotalTime>
  <Words>3899</Words>
  <Application>Microsoft Office PowerPoint</Application>
  <PresentationFormat>Widescreen</PresentationFormat>
  <Paragraphs>718</Paragraphs>
  <Slides>67</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Arial</vt:lpstr>
      <vt:lpstr>Calibri</vt:lpstr>
      <vt:lpstr>Calibri Light</vt:lpstr>
      <vt:lpstr>Gotham</vt:lpstr>
      <vt:lpstr>Times New Roman</vt:lpstr>
      <vt:lpstr>Office Theme</vt:lpstr>
      <vt:lpstr>Renal Pathology: Introduction to Glomerular Diseases</vt:lpstr>
      <vt:lpstr>PowerPoint Presentation</vt:lpstr>
      <vt:lpstr>PowerPoint Presentation</vt:lpstr>
      <vt:lpstr>PowerPoint Presentation</vt:lpstr>
      <vt:lpstr>Kidney Diseases</vt:lpstr>
      <vt:lpstr>Kidney Disease s</vt:lpstr>
      <vt:lpstr>PowerPoint Presentation</vt:lpstr>
      <vt:lpstr>Glomerular histology</vt:lpstr>
      <vt:lpstr>PowerPoint Presentation</vt:lpstr>
      <vt:lpstr>Pathogenesis of Glomerular Diseases</vt:lpstr>
      <vt:lpstr>PowerPoint Presentation</vt:lpstr>
      <vt:lpstr>PowerPoint Presentation</vt:lpstr>
      <vt:lpstr>PowerPoint Presentation</vt:lpstr>
      <vt:lpstr>Circulating immune-complex-mediated diseases: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Immune Complex-mediated glomerulonephritis: - circulating - in-situ</vt:lpstr>
      <vt:lpstr>Circulating Immune complexes - experimental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Antibody-mediated glomerulonephritis</vt:lpstr>
      <vt:lpstr>PowerPoint Presentation</vt:lpstr>
      <vt:lpstr>PowerPoint Presentation</vt:lpstr>
      <vt:lpstr>PowerPoint Presentation</vt:lpstr>
      <vt:lpstr>PowerPoint Presentation</vt:lpstr>
      <vt:lpstr>PowerPoint Presentation</vt:lpstr>
      <vt:lpstr>PowerPoint Presentation</vt:lpstr>
      <vt:lpstr> Abnormal activation of complement – mediated glomerulonephritis</vt:lpstr>
      <vt:lpstr>PowerPoint Presentation</vt:lpstr>
      <vt:lpstr>PowerPoint Presentation</vt:lpstr>
      <vt:lpstr>PowerPoint Presentation</vt:lpstr>
      <vt:lpstr>Other Mechanisms of glomerular injury</vt:lpstr>
      <vt:lpstr>PowerPoint Presentation</vt:lpstr>
      <vt:lpstr>PowerPoint Presentation</vt:lpstr>
      <vt:lpstr>Podocyte injury non immune complex/antibody mediated: “podocytopathies”</vt:lpstr>
      <vt:lpstr>PowerPoint Presentation</vt:lpstr>
      <vt:lpstr>PowerPoint Presentation</vt:lpstr>
      <vt:lpstr>PowerPoint Presentation</vt:lpstr>
      <vt:lpstr>PowerPoint Presentation</vt:lpstr>
      <vt:lpstr>Genetics</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Vocabulary</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dc:creator>
  <cp:lastModifiedBy>Maria</cp:lastModifiedBy>
  <cp:revision>282</cp:revision>
  <cp:lastPrinted>2017-08-05T12:39:32Z</cp:lastPrinted>
  <dcterms:created xsi:type="dcterms:W3CDTF">2016-10-09T10:27:58Z</dcterms:created>
  <dcterms:modified xsi:type="dcterms:W3CDTF">2017-10-11T01:27:45Z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B81DC75D-D95E-4C2F-8EBD-7FD63AF4E3E9</vt:lpwstr>
  </property>
  <property fmtid="{D5CDD505-2E9C-101B-9397-08002B2CF9AE}" pid="3" name="ArticulatePath">
    <vt:lpwstr>RenPath-Intro-new-2016</vt:lpwstr>
  </property>
</Properties>
</file>