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589DDED-C1A4-427B-9C86-A6A5FD78C1E5}">
  <a:tblStyle styleId="{8589DDED-C1A4-427B-9C86-A6A5FD78C1E5}" styleName="Table_0"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2E7E6"/>
          </a:solidFill>
        </a:fill>
      </a:tcStyle>
    </a:wholeTbl>
    <a:band1H>
      <a:tcTxStyle/>
      <a:tcStyle>
        <a:fill>
          <a:solidFill>
            <a:srgbClr val="E3CACA"/>
          </a:solidFill>
        </a:fill>
      </a:tcStyle>
    </a:band1H>
    <a:band2H>
      <a:tcTxStyle/>
    </a:band2H>
    <a:band1V>
      <a:tcTxStyle/>
      <a:tcStyle>
        <a:fill>
          <a:solidFill>
            <a:srgbClr val="E3CACA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fill>
          <a:solidFill>
            <a:srgbClr val="B01513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fill>
          <a:solidFill>
            <a:srgbClr val="B0151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B0151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B01513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Roboto-regular.fntdata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Roboto-italic.fntdata"/><Relationship Id="rId21" Type="http://schemas.openxmlformats.org/officeDocument/2006/relationships/slide" Target="slides/slide15.xml"/><Relationship Id="rId43" Type="http://schemas.openxmlformats.org/officeDocument/2006/relationships/font" Target="fonts/Roboto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d5989da23_0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dd5989da23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f187bd700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f187bd700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dd5989da23_0_9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dd5989da23_0_9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dd5989da23_0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dd5989da23_0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dd5989da23_0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dd5989da23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dd5989da23_0_6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dd5989da23_0_6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3dd5989da23_0_6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dd5989da23_0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dd5989da23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dd5989da23_0_7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dd5989da23_0_7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dd5989da23_0_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dd5989da23_0_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dd5989da23_0_8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dd5989da23_0_8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dd5989da23_0_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dd5989da23_0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d5989da23_0_8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dd5989da23_0_8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dbcd776c0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dbcd776c0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dd5989da23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dd5989da23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dd5989da23_0_8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dd5989da23_0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See if more in Margaret’s lecture about calling a consult - add in new comments form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dd5989da23_0_8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dd5989da23_0_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of reflection - accountability, making chalk talks isn’t too hard, so practice and save it as part of your repertoir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dd5989da23_0_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dd5989da23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dd5989da23_0_9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dd5989da23_0_9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dd5989da23_0_9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dd5989da23_0_9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dd5989da23_0_10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dd5989da23_0_10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dd5989da23_0_9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dd5989da23_0_9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dd5989da23_0_9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dd5989da23_0_9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dd5989da23_0_3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1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-Inspire changes in the faculty teaching process and the trainee understanding of those processes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3dd5989da23_0_3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dd5989da23_0_9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dd5989da23_0_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dd5989da23_0_9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dd5989da23_0_9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dd5989da23_0_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dd5989da23_0_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dd5989da23_0_9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dd5989da23_0_9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dd5989da23_0_10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dd5989da23_0_10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dd5989da23_0_10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dd5989da23_0_10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dd5989da23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dd5989da23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dd5989da23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dd5989da23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dd5989da23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dd5989da23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5989da23_0_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5989da23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dd5989da23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dd5989da23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for March - Match Day and sick policy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f187bd700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f187bd700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welcome-agenda">
  <p:cSld name="2_welcome-agenda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-1050094" y="1490700"/>
            <a:ext cx="5143500" cy="216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5400000">
            <a:off x="-1049465" y="1590150"/>
            <a:ext cx="5143500" cy="196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-4481" l="-1421" r="-2292" t="-715"/>
          <a:stretch/>
        </p:blipFill>
        <p:spPr>
          <a:xfrm>
            <a:off x="790283" y="1027294"/>
            <a:ext cx="1452687" cy="17191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idx="1" type="body"/>
          </p:nvPr>
        </p:nvSpPr>
        <p:spPr>
          <a:xfrm>
            <a:off x="2896526" y="1008414"/>
            <a:ext cx="5737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i="0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2" type="body"/>
          </p:nvPr>
        </p:nvSpPr>
        <p:spPr>
          <a:xfrm>
            <a:off x="2894643" y="1698033"/>
            <a:ext cx="5658000" cy="28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/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/>
            </a:lvl2pPr>
            <a:lvl3pPr indent="-3048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3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0" i="0" sz="800" cap="none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c_display-table">
  <p:cSld name="6c_display-tab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/>
          <p:nvPr/>
        </p:nvSpPr>
        <p:spPr>
          <a:xfrm>
            <a:off x="0" y="0"/>
            <a:ext cx="9144000" cy="2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6956822" y="0"/>
            <a:ext cx="2187300" cy="1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628650" y="4839891"/>
            <a:ext cx="18204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 sz="1100"/>
          </a:p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0" i="0" sz="800" cap="none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2" type="body"/>
          </p:nvPr>
        </p:nvSpPr>
        <p:spPr>
          <a:xfrm>
            <a:off x="624078" y="1364742"/>
            <a:ext cx="79404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3" type="body"/>
          </p:nvPr>
        </p:nvSpPr>
        <p:spPr>
          <a:xfrm>
            <a:off x="628650" y="282011"/>
            <a:ext cx="79239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i="0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a_display-text">
  <p:cSld name="6a_display-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/>
          <p:nvPr/>
        </p:nvSpPr>
        <p:spPr>
          <a:xfrm>
            <a:off x="0" y="232172"/>
            <a:ext cx="4567200" cy="4911300"/>
          </a:xfrm>
          <a:prstGeom prst="rect">
            <a:avLst/>
          </a:prstGeom>
          <a:solidFill>
            <a:schemeClr val="lt2">
              <a:alpha val="49799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0" y="0"/>
            <a:ext cx="9144000" cy="2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6956822" y="0"/>
            <a:ext cx="2187300" cy="1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628650" y="4839891"/>
            <a:ext cx="18204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 sz="1100"/>
          </a:p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>
            <a:off x="5026914" y="1974692"/>
            <a:ext cx="35256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2pPr>
            <a:lvl3pPr indent="-29845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2" type="body"/>
          </p:nvPr>
        </p:nvSpPr>
        <p:spPr>
          <a:xfrm>
            <a:off x="628650" y="842553"/>
            <a:ext cx="3172200" cy="36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i="0" sz="21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3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0" i="0" sz="800" cap="none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4" type="body"/>
          </p:nvPr>
        </p:nvSpPr>
        <p:spPr>
          <a:xfrm>
            <a:off x="5027299" y="1582660"/>
            <a:ext cx="35358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d_display-number">
  <p:cSld name="6d_display-numb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/>
          <p:nvPr/>
        </p:nvSpPr>
        <p:spPr>
          <a:xfrm>
            <a:off x="0" y="0"/>
            <a:ext cx="9144000" cy="2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6956822" y="0"/>
            <a:ext cx="2187300" cy="1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628650" y="4839891"/>
            <a:ext cx="18204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 sz="1100"/>
          </a:p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0" i="0" sz="800" cap="none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2" type="body"/>
          </p:nvPr>
        </p:nvSpPr>
        <p:spPr>
          <a:xfrm>
            <a:off x="631568" y="2152782"/>
            <a:ext cx="24504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3" type="body"/>
          </p:nvPr>
        </p:nvSpPr>
        <p:spPr>
          <a:xfrm>
            <a:off x="622921" y="2495321"/>
            <a:ext cx="24675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b="1" i="0" sz="4500"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2pPr>
            <a:lvl3pPr indent="-29845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4" type="body"/>
          </p:nvPr>
        </p:nvSpPr>
        <p:spPr>
          <a:xfrm>
            <a:off x="628650" y="282011"/>
            <a:ext cx="79239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i="0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5" type="body"/>
          </p:nvPr>
        </p:nvSpPr>
        <p:spPr>
          <a:xfrm>
            <a:off x="622921" y="3623861"/>
            <a:ext cx="2475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2pPr>
            <a:lvl3pPr indent="-29845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6" type="body"/>
          </p:nvPr>
        </p:nvSpPr>
        <p:spPr>
          <a:xfrm>
            <a:off x="631568" y="3143250"/>
            <a:ext cx="24504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a_emphasis-maroon">
  <p:cSld name="7a_emphasis-maroon">
    <p:bg>
      <p:bgPr>
        <a:solidFill>
          <a:schemeClr val="accen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>
            <a:off x="6956822" y="0"/>
            <a:ext cx="2187300" cy="1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628650" y="4839891"/>
            <a:ext cx="18204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 sz="1100"/>
          </a:p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628650" y="2000250"/>
            <a:ext cx="7928700" cy="25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2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800"/>
              <a:buNone/>
              <a:defRPr b="0" i="0" sz="800" cap="none">
                <a:solidFill>
                  <a:srgbClr val="D8D8D8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3" type="body"/>
          </p:nvPr>
        </p:nvSpPr>
        <p:spPr>
          <a:xfrm>
            <a:off x="624078" y="1364742"/>
            <a:ext cx="79404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1" i="0" sz="1200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4" type="body"/>
          </p:nvPr>
        </p:nvSpPr>
        <p:spPr>
          <a:xfrm>
            <a:off x="628650" y="282011"/>
            <a:ext cx="79239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i="0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b_emphasis-dark">
  <p:cSld name="7b_emphasis-dark">
    <p:bg>
      <p:bgPr>
        <a:solidFill>
          <a:srgbClr val="262626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>
            <a:off x="0" y="0"/>
            <a:ext cx="9144000" cy="2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6956822" y="0"/>
            <a:ext cx="2187300" cy="1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628650" y="4839891"/>
            <a:ext cx="18204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 sz="1100"/>
          </a:p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28650" y="2000250"/>
            <a:ext cx="7923900" cy="25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800"/>
              <a:buNone/>
              <a:defRPr b="0" i="0" sz="800" cap="none">
                <a:solidFill>
                  <a:srgbClr val="D8D8D8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15"/>
          <p:cNvSpPr txBox="1"/>
          <p:nvPr>
            <p:ph idx="3" type="body"/>
          </p:nvPr>
        </p:nvSpPr>
        <p:spPr>
          <a:xfrm>
            <a:off x="624078" y="1364742"/>
            <a:ext cx="79404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1" i="0" sz="1200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4" type="body"/>
          </p:nvPr>
        </p:nvSpPr>
        <p:spPr>
          <a:xfrm>
            <a:off x="628650" y="282011"/>
            <a:ext cx="79239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i="0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-white">
  <p:cSld name="basic-whit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0" y="0"/>
            <a:ext cx="9144000" cy="2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6956822" y="0"/>
            <a:ext cx="2187300" cy="1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628650" y="4839891"/>
            <a:ext cx="18204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 sz="1100"/>
          </a:p>
        </p:txBody>
      </p:sp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0" i="0" sz="800" cap="none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a_title-text">
  <p:cSld name="1a_title-text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/>
          <p:nvPr/>
        </p:nvSpPr>
        <p:spPr>
          <a:xfrm>
            <a:off x="138479" y="123092"/>
            <a:ext cx="8867100" cy="488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6818324" y="123092"/>
            <a:ext cx="2187300" cy="12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685800" y="2004107"/>
            <a:ext cx="77151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b="1" i="0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2" type="body"/>
          </p:nvPr>
        </p:nvSpPr>
        <p:spPr>
          <a:xfrm>
            <a:off x="685800" y="2781578"/>
            <a:ext cx="7715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49365" y="4326821"/>
            <a:ext cx="2417445" cy="50363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>
            <p:ph idx="3" type="body"/>
          </p:nvPr>
        </p:nvSpPr>
        <p:spPr>
          <a:xfrm>
            <a:off x="685800" y="4683588"/>
            <a:ext cx="4287300" cy="1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4" type="body"/>
          </p:nvPr>
        </p:nvSpPr>
        <p:spPr>
          <a:xfrm>
            <a:off x="688575" y="1570704"/>
            <a:ext cx="77271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1" i="0" sz="1200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b_title-image-maroon">
  <p:cSld name="1b_title-image-maro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/>
          <p:nvPr/>
        </p:nvSpPr>
        <p:spPr>
          <a:xfrm>
            <a:off x="0" y="4214813"/>
            <a:ext cx="9144000" cy="9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>
            <p:ph idx="2" type="pic"/>
          </p:nvPr>
        </p:nvSpPr>
        <p:spPr>
          <a:xfrm>
            <a:off x="0" y="0"/>
            <a:ext cx="9144000" cy="42150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586025" y="4779728"/>
            <a:ext cx="4287300" cy="1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49365" y="4427339"/>
            <a:ext cx="2417445" cy="50363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>
            <p:ph idx="3" type="body"/>
          </p:nvPr>
        </p:nvSpPr>
        <p:spPr>
          <a:xfrm>
            <a:off x="586026" y="1803406"/>
            <a:ext cx="40197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i="0" sz="33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4" type="body"/>
          </p:nvPr>
        </p:nvSpPr>
        <p:spPr>
          <a:xfrm>
            <a:off x="586025" y="1372013"/>
            <a:ext cx="40269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 sz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5" type="body"/>
          </p:nvPr>
        </p:nvSpPr>
        <p:spPr>
          <a:xfrm>
            <a:off x="586027" y="2903576"/>
            <a:ext cx="40341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c_title-image-white">
  <p:cSld name="1c_title-image-whit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/>
          <p:nvPr>
            <p:ph idx="2" type="pic"/>
          </p:nvPr>
        </p:nvSpPr>
        <p:spPr>
          <a:xfrm>
            <a:off x="0" y="0"/>
            <a:ext cx="9144000" cy="42150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586025" y="4795309"/>
            <a:ext cx="4287300" cy="10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8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49366" y="4427339"/>
            <a:ext cx="2417443" cy="50363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>
            <p:ph idx="3" type="body"/>
          </p:nvPr>
        </p:nvSpPr>
        <p:spPr>
          <a:xfrm>
            <a:off x="586026" y="1803406"/>
            <a:ext cx="40197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i="0" sz="33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19"/>
          <p:cNvSpPr txBox="1"/>
          <p:nvPr>
            <p:ph idx="4" type="body"/>
          </p:nvPr>
        </p:nvSpPr>
        <p:spPr>
          <a:xfrm>
            <a:off x="586025" y="1372013"/>
            <a:ext cx="40269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 sz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19"/>
          <p:cNvSpPr txBox="1"/>
          <p:nvPr>
            <p:ph idx="5" type="body"/>
          </p:nvPr>
        </p:nvSpPr>
        <p:spPr>
          <a:xfrm>
            <a:off x="586027" y="2903576"/>
            <a:ext cx="40341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1a_title-text">
  <p:cSld name="1_1a_title-text"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/>
          <p:nvPr/>
        </p:nvSpPr>
        <p:spPr>
          <a:xfrm>
            <a:off x="138479" y="123092"/>
            <a:ext cx="8867100" cy="409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818324" y="123092"/>
            <a:ext cx="2187300" cy="12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685800" y="2004107"/>
            <a:ext cx="77151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b="1" i="0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idx="2" type="body"/>
          </p:nvPr>
        </p:nvSpPr>
        <p:spPr>
          <a:xfrm>
            <a:off x="685800" y="2781578"/>
            <a:ext cx="7715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2">
            <a:alphaModFix/>
          </a:blip>
          <a:srcRect b="-5053" l="-255" r="-1931" t="0"/>
          <a:stretch/>
        </p:blipFill>
        <p:spPr>
          <a:xfrm>
            <a:off x="6821643" y="4370011"/>
            <a:ext cx="2037279" cy="64036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>
            <p:ph idx="3" type="body"/>
          </p:nvPr>
        </p:nvSpPr>
        <p:spPr>
          <a:xfrm>
            <a:off x="685800" y="4610974"/>
            <a:ext cx="4287300" cy="1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b="0" i="0" sz="900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0"/>
          <p:cNvSpPr txBox="1"/>
          <p:nvPr>
            <p:ph idx="4" type="body"/>
          </p:nvPr>
        </p:nvSpPr>
        <p:spPr>
          <a:xfrm>
            <a:off x="688575" y="1570704"/>
            <a:ext cx="77271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1" i="0" sz="1200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a_section-text">
  <p:cSld name="3a_section-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38113" y="122635"/>
            <a:ext cx="8867700" cy="488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6818710" y="122635"/>
            <a:ext cx="2187300" cy="1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628650" y="4747022"/>
            <a:ext cx="18204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 sz="1100"/>
          </a:p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586025" y="2153134"/>
            <a:ext cx="79665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i="0" sz="33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586025" y="2828345"/>
            <a:ext cx="79665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3" type="body"/>
          </p:nvPr>
        </p:nvSpPr>
        <p:spPr>
          <a:xfrm>
            <a:off x="4901735" y="4747139"/>
            <a:ext cx="36510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800"/>
              <a:buNone/>
              <a:defRPr b="0" i="0" sz="800" cap="none">
                <a:solidFill>
                  <a:srgbClr val="D8D8D8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4" type="body"/>
          </p:nvPr>
        </p:nvSpPr>
        <p:spPr>
          <a:xfrm>
            <a:off x="586025" y="1744103"/>
            <a:ext cx="79704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1" i="0" sz="1200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losing">
  <p:cSld name="8_closing">
    <p:bg>
      <p:bgPr>
        <a:solidFill>
          <a:schemeClr val="accen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/>
          <p:nvPr/>
        </p:nvSpPr>
        <p:spPr>
          <a:xfrm>
            <a:off x="6956822" y="0"/>
            <a:ext cx="2187300" cy="1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588697" y="2742868"/>
            <a:ext cx="79323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EBC18"/>
              </a:buClr>
              <a:buSzPts val="1500"/>
              <a:buNone/>
              <a:defRPr b="1" i="0" sz="1500" cap="none">
                <a:solidFill>
                  <a:srgbClr val="FEBC1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5" name="Google Shape;165;p21"/>
          <p:cNvSpPr txBox="1"/>
          <p:nvPr>
            <p:ph idx="2" type="body"/>
          </p:nvPr>
        </p:nvSpPr>
        <p:spPr>
          <a:xfrm>
            <a:off x="586025" y="2004107"/>
            <a:ext cx="79362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66" name="Google Shape;16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49365" y="4326821"/>
            <a:ext cx="2417445" cy="50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-white">
  <p:cSld name="blank-whit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-maroon">
  <p:cSld name="basic-maroon">
    <p:bg>
      <p:bgPr>
        <a:solidFill>
          <a:schemeClr val="accen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/>
          <p:nvPr/>
        </p:nvSpPr>
        <p:spPr>
          <a:xfrm>
            <a:off x="6956822" y="0"/>
            <a:ext cx="2187300" cy="1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628650" y="4839891"/>
            <a:ext cx="31719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 sz="1100"/>
          </a:p>
        </p:txBody>
      </p:sp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800"/>
              <a:buNone/>
              <a:defRPr b="0" i="0" sz="800" cap="none">
                <a:solidFill>
                  <a:srgbClr val="D8D8D8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-maroon">
  <p:cSld name="blank-maro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-gold">
  <p:cSld name="basic-gold">
    <p:bg>
      <p:bgPr>
        <a:solidFill>
          <a:schemeClr val="accent2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0" y="0"/>
            <a:ext cx="9144000" cy="2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6956822" y="0"/>
            <a:ext cx="2187300" cy="1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628650" y="4839891"/>
            <a:ext cx="18204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 sz="1100"/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0" i="0" sz="800" cap="none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-gold">
  <p:cSld name="blank-gold">
    <p:bg>
      <p:bgPr>
        <a:solidFill>
          <a:schemeClr val="accent2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2" name="Google Shape;182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1" type="body"/>
          </p:nvPr>
        </p:nvSpPr>
        <p:spPr>
          <a:xfrm>
            <a:off x="827484" y="1539689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88" name="Google Shape;188;p28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89" name="Google Shape;189;p28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100"/>
            </a:lvl1pPr>
            <a:lvl2pPr indent="0" lvl="1" marL="0" algn="ctr">
              <a:spcBef>
                <a:spcPts val="0"/>
              </a:spcBef>
              <a:buNone/>
              <a:defRPr sz="1100"/>
            </a:lvl2pPr>
            <a:lvl3pPr indent="0" lvl="2" marL="0" algn="ctr">
              <a:spcBef>
                <a:spcPts val="0"/>
              </a:spcBef>
              <a:buNone/>
              <a:defRPr sz="1100"/>
            </a:lvl3pPr>
            <a:lvl4pPr indent="0" lvl="3" marL="0" algn="ctr">
              <a:spcBef>
                <a:spcPts val="0"/>
              </a:spcBef>
              <a:buNone/>
              <a:defRPr sz="1100"/>
            </a:lvl4pPr>
            <a:lvl5pPr indent="0" lvl="4" marL="0" algn="ctr">
              <a:spcBef>
                <a:spcPts val="0"/>
              </a:spcBef>
              <a:buNone/>
              <a:defRPr sz="1100"/>
            </a:lvl5pPr>
            <a:lvl6pPr indent="0" lvl="5" marL="0" algn="ctr">
              <a:spcBef>
                <a:spcPts val="0"/>
              </a:spcBef>
              <a:buNone/>
              <a:defRPr sz="1100"/>
            </a:lvl6pPr>
            <a:lvl7pPr indent="0" lvl="6" marL="0" algn="ctr">
              <a:spcBef>
                <a:spcPts val="0"/>
              </a:spcBef>
              <a:buNone/>
              <a:defRPr sz="1100"/>
            </a:lvl7pPr>
            <a:lvl8pPr indent="0" lvl="7" marL="0" algn="ctr">
              <a:spcBef>
                <a:spcPts val="0"/>
              </a:spcBef>
              <a:buNone/>
              <a:defRPr sz="1100"/>
            </a:lvl8pPr>
            <a:lvl9pPr indent="0" lvl="8" marL="0" algn="ctr">
              <a:spcBef>
                <a:spcPts val="0"/>
              </a:spcBef>
              <a:buNone/>
              <a:defRPr sz="11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b_section-image">
  <p:cSld name="3b_section-imag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628650" y="4839891"/>
            <a:ext cx="18204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 sz="1100"/>
          </a:p>
        </p:txBody>
      </p:sp>
      <p:sp>
        <p:nvSpPr>
          <p:cNvPr id="25" name="Google Shape;25;p4"/>
          <p:cNvSpPr/>
          <p:nvPr>
            <p:ph idx="2" type="pic"/>
          </p:nvPr>
        </p:nvSpPr>
        <p:spPr>
          <a:xfrm>
            <a:off x="138479" y="123091"/>
            <a:ext cx="8867100" cy="48819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0" i="0" sz="800" cap="none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3" type="body"/>
          </p:nvPr>
        </p:nvSpPr>
        <p:spPr>
          <a:xfrm>
            <a:off x="586024" y="1744103"/>
            <a:ext cx="42219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 sz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4" type="body"/>
          </p:nvPr>
        </p:nvSpPr>
        <p:spPr>
          <a:xfrm>
            <a:off x="586024" y="2153133"/>
            <a:ext cx="42219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i="0" sz="3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a_chapter-text">
  <p:cSld name="4a_chapter-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0" y="232172"/>
            <a:ext cx="9144000" cy="1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0" y="0"/>
            <a:ext cx="9144000" cy="2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6956822" y="0"/>
            <a:ext cx="2187300" cy="1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628650" y="4839891"/>
            <a:ext cx="18204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 sz="1100"/>
          </a:p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628650" y="2000249"/>
            <a:ext cx="7923900" cy="25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/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/>
            </a:lvl2pPr>
            <a:lvl3pPr indent="-3048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628650" y="280988"/>
            <a:ext cx="7923900" cy="98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i="0" sz="27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3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0" i="0" sz="800" cap="none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b_chapter-image">
  <p:cSld name="4b_chapter-imag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4572000" y="0"/>
            <a:ext cx="4572000" cy="2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6956822" y="0"/>
            <a:ext cx="2187300" cy="1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628650" y="4839891"/>
            <a:ext cx="18204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 sz="1100"/>
          </a:p>
        </p:txBody>
      </p:sp>
      <p:sp>
        <p:nvSpPr>
          <p:cNvPr id="41" name="Google Shape;41;p6"/>
          <p:cNvSpPr/>
          <p:nvPr>
            <p:ph idx="2" type="pic"/>
          </p:nvPr>
        </p:nvSpPr>
        <p:spPr>
          <a:xfrm>
            <a:off x="0" y="-1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907895" y="1744103"/>
            <a:ext cx="36534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3" type="body"/>
          </p:nvPr>
        </p:nvSpPr>
        <p:spPr>
          <a:xfrm>
            <a:off x="4907894" y="2143284"/>
            <a:ext cx="3660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4" type="body"/>
          </p:nvPr>
        </p:nvSpPr>
        <p:spPr>
          <a:xfrm>
            <a:off x="4907895" y="3140192"/>
            <a:ext cx="36756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5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800" cap="none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a_text-basic">
  <p:cSld name="5a_text-basic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0" y="5963"/>
            <a:ext cx="9144000" cy="2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6956822" y="0"/>
            <a:ext cx="2187300" cy="1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628650" y="4839891"/>
            <a:ext cx="18204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 sz="1100"/>
          </a:p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628650" y="2000250"/>
            <a:ext cx="7923900" cy="25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/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/>
            </a:lvl2pPr>
            <a:lvl3pPr indent="-3048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624078" y="1364742"/>
            <a:ext cx="79239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628650" y="282011"/>
            <a:ext cx="79239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i="0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4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800" cap="none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b_text-2col">
  <p:cSld name="5b_text-2col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0" y="0"/>
            <a:ext cx="9144000" cy="2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6956822" y="0"/>
            <a:ext cx="2187300" cy="1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628650" y="4839891"/>
            <a:ext cx="18204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 sz="1100"/>
          </a:p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628650" y="2000249"/>
            <a:ext cx="3769800" cy="25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2pPr>
            <a:lvl3pPr indent="-29845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2" type="body"/>
          </p:nvPr>
        </p:nvSpPr>
        <p:spPr>
          <a:xfrm>
            <a:off x="4766417" y="2000250"/>
            <a:ext cx="3795000" cy="25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2pPr>
            <a:lvl3pPr indent="-29845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3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0" i="0" sz="800" cap="none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4" type="body"/>
          </p:nvPr>
        </p:nvSpPr>
        <p:spPr>
          <a:xfrm>
            <a:off x="624078" y="1582660"/>
            <a:ext cx="37791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5" type="body"/>
          </p:nvPr>
        </p:nvSpPr>
        <p:spPr>
          <a:xfrm>
            <a:off x="628650" y="282011"/>
            <a:ext cx="79239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i="0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6" type="body"/>
          </p:nvPr>
        </p:nvSpPr>
        <p:spPr>
          <a:xfrm>
            <a:off x="4743450" y="1582660"/>
            <a:ext cx="37857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c_text-3col">
  <p:cSld name="5c_text-3col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0"/>
            <a:ext cx="9144000" cy="2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6956822" y="0"/>
            <a:ext cx="2187300" cy="1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628650" y="4839891"/>
            <a:ext cx="18204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 sz="1100"/>
          </a:p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628650" y="2000250"/>
            <a:ext cx="2400300" cy="25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2pPr>
            <a:lvl3pPr indent="-29845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6152274" y="2000250"/>
            <a:ext cx="2400300" cy="25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2pPr>
            <a:lvl3pPr indent="-29845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3" type="body"/>
          </p:nvPr>
        </p:nvSpPr>
        <p:spPr>
          <a:xfrm>
            <a:off x="3390462" y="2000250"/>
            <a:ext cx="2400300" cy="25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2pPr>
            <a:lvl3pPr indent="-29845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4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0" i="0" sz="800" cap="none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5" type="body"/>
          </p:nvPr>
        </p:nvSpPr>
        <p:spPr>
          <a:xfrm>
            <a:off x="624078" y="1582660"/>
            <a:ext cx="24141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6" type="body"/>
          </p:nvPr>
        </p:nvSpPr>
        <p:spPr>
          <a:xfrm>
            <a:off x="628650" y="282011"/>
            <a:ext cx="79239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i="0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7" type="body"/>
          </p:nvPr>
        </p:nvSpPr>
        <p:spPr>
          <a:xfrm>
            <a:off x="3397489" y="1582660"/>
            <a:ext cx="23901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8" type="body"/>
          </p:nvPr>
        </p:nvSpPr>
        <p:spPr>
          <a:xfrm>
            <a:off x="6134279" y="1582660"/>
            <a:ext cx="23901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b_display-object">
  <p:cSld name="6b_display-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628650" y="282011"/>
            <a:ext cx="39354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i="0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0"/>
          <p:cNvSpPr/>
          <p:nvPr/>
        </p:nvSpPr>
        <p:spPr>
          <a:xfrm>
            <a:off x="0" y="0"/>
            <a:ext cx="9144000" cy="2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6956822" y="0"/>
            <a:ext cx="2187300" cy="1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628650" y="4839891"/>
            <a:ext cx="18204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LOYOLA UNIVERSITY CHICAGO</a:t>
            </a:r>
            <a:endParaRPr sz="1100"/>
          </a:p>
        </p:txBody>
      </p:sp>
      <p:sp>
        <p:nvSpPr>
          <p:cNvPr id="81" name="Google Shape;81;p10"/>
          <p:cNvSpPr txBox="1"/>
          <p:nvPr>
            <p:ph idx="2" type="body"/>
          </p:nvPr>
        </p:nvSpPr>
        <p:spPr>
          <a:xfrm>
            <a:off x="4771541" y="473696"/>
            <a:ext cx="3794100" cy="40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 b="0" i="0" sz="1500">
                <a:solidFill>
                  <a:schemeClr val="accent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3" type="body"/>
          </p:nvPr>
        </p:nvSpPr>
        <p:spPr>
          <a:xfrm>
            <a:off x="628650" y="2000250"/>
            <a:ext cx="3943200" cy="25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2pPr>
            <a:lvl3pPr indent="-29845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4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0" i="0" sz="800" cap="none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5" type="body"/>
          </p:nvPr>
        </p:nvSpPr>
        <p:spPr>
          <a:xfrm>
            <a:off x="624078" y="1370389"/>
            <a:ext cx="3948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0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Relationship Id="rId4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gif"/><Relationship Id="rId4" Type="http://schemas.openxmlformats.org/officeDocument/2006/relationships/image" Target="../media/image34.jpg"/><Relationship Id="rId5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5" Type="http://schemas.openxmlformats.org/officeDocument/2006/relationships/image" Target="../media/image17.png"/><Relationship Id="rId6" Type="http://schemas.openxmlformats.org/officeDocument/2006/relationships/image" Target="../media/image19.gif"/><Relationship Id="rId7" Type="http://schemas.openxmlformats.org/officeDocument/2006/relationships/image" Target="../media/image20.png"/><Relationship Id="rId8" Type="http://schemas.openxmlformats.org/officeDocument/2006/relationships/image" Target="../media/image15.png"/><Relationship Id="rId11" Type="http://schemas.openxmlformats.org/officeDocument/2006/relationships/image" Target="../media/image6.png"/><Relationship Id="rId10" Type="http://schemas.openxmlformats.org/officeDocument/2006/relationships/image" Target="../media/image10.png"/><Relationship Id="rId12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gif"/><Relationship Id="rId4" Type="http://schemas.openxmlformats.org/officeDocument/2006/relationships/image" Target="../media/image34.jpg"/><Relationship Id="rId5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Relationship Id="rId4" Type="http://schemas.openxmlformats.org/officeDocument/2006/relationships/image" Target="../media/image34.jpg"/><Relationship Id="rId5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gif"/><Relationship Id="rId4" Type="http://schemas.openxmlformats.org/officeDocument/2006/relationships/image" Target="../media/image4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jpg"/><Relationship Id="rId4" Type="http://schemas.openxmlformats.org/officeDocument/2006/relationships/image" Target="../media/image3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g"/><Relationship Id="rId4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6.png"/><Relationship Id="rId4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3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jpg"/><Relationship Id="rId4" Type="http://schemas.openxmlformats.org/officeDocument/2006/relationships/image" Target="../media/image3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588697" y="2742868"/>
            <a:ext cx="7932300" cy="20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Orientation</a:t>
            </a:r>
            <a:r>
              <a:rPr lang="en"/>
              <a:t> </a:t>
            </a:r>
            <a:endParaRPr/>
          </a:p>
        </p:txBody>
      </p:sp>
      <p:sp>
        <p:nvSpPr>
          <p:cNvPr id="195" name="Google Shape;195;p29"/>
          <p:cNvSpPr txBox="1"/>
          <p:nvPr>
            <p:ph idx="2" type="body"/>
          </p:nvPr>
        </p:nvSpPr>
        <p:spPr>
          <a:xfrm>
            <a:off x="586025" y="2004107"/>
            <a:ext cx="79362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Sub-internship Wards Clerkship</a:t>
            </a:r>
            <a:endParaRPr/>
          </a:p>
        </p:txBody>
      </p:sp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605847" y="3408418"/>
            <a:ext cx="7932300" cy="2076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lang="en" sz="1200">
                <a:solidFill>
                  <a:schemeClr val="accent2"/>
                </a:solidFill>
              </a:rPr>
              <a:t>BRENDA BAILEY, MD – CLERKSHIP DIRECTOR</a:t>
            </a:r>
            <a:endParaRPr b="0" sz="12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lang="en" sz="1200">
                <a:solidFill>
                  <a:schemeClr val="accent2"/>
                </a:solidFill>
              </a:rPr>
              <a:t>ANNE PEIFFER, MD – ASSISTANT CLERKSHIP DIRECTOR </a:t>
            </a:r>
            <a:endParaRPr b="0" sz="12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lang="en" sz="1200">
                <a:solidFill>
                  <a:schemeClr val="accent2"/>
                </a:solidFill>
              </a:rPr>
              <a:t>VIVIAN ORTIZ – CLERKSHIP ADMINISTRATOR</a:t>
            </a:r>
            <a:endParaRPr sz="12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/>
          <p:nvPr>
            <p:ph idx="1" type="body"/>
          </p:nvPr>
        </p:nvSpPr>
        <p:spPr>
          <a:xfrm>
            <a:off x="297450" y="1525375"/>
            <a:ext cx="4214100" cy="31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LUMA Orthopedics/Trauma Provider Team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LUMA Emergency General Surgery (EGS) Provider Team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LUMA Otolaryngology Head and Neck Provider Team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LUMA Neurosurgery Provider Team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LUMA Plastic Surgery Provider Team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LUMA Urology Red or Gold Provider Team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LUMA Colorectal Surgery Provider Team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GMMP Vascular Surgery Provider Team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LUMA Obstetrics/Gynecology - Gynecology Provider Team 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LUMA Gynecology Oncology Provider Team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LUMA Endocrine Surgery Provider Team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LUMA Surgical Oncology Provider Team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LUMA Vascular Surgery Provider Team </a:t>
            </a:r>
            <a:endParaRPr/>
          </a:p>
        </p:txBody>
      </p:sp>
      <p:sp>
        <p:nvSpPr>
          <p:cNvPr id="279" name="Google Shape;279;p38"/>
          <p:cNvSpPr txBox="1"/>
          <p:nvPr>
            <p:ph idx="2" type="body"/>
          </p:nvPr>
        </p:nvSpPr>
        <p:spPr>
          <a:xfrm>
            <a:off x="628650" y="-174487"/>
            <a:ext cx="7923900" cy="98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Names - Trinity</a:t>
            </a:r>
            <a:endParaRPr/>
          </a:p>
        </p:txBody>
      </p:sp>
      <p:sp>
        <p:nvSpPr>
          <p:cNvPr id="280" name="Google Shape;280;p38"/>
          <p:cNvSpPr txBox="1"/>
          <p:nvPr>
            <p:ph idx="3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8"/>
          <p:cNvSpPr txBox="1"/>
          <p:nvPr/>
        </p:nvSpPr>
        <p:spPr>
          <a:xfrm>
            <a:off x="4722100" y="1599725"/>
            <a:ext cx="3985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LUMA General Med/GM 5 Provider Team (etc)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LUMA Hematology/BMTU Provider Team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LUMA Pediatrics/General/A Provider Team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GMMP General Med/Hospitalist 1 (etc)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MNBE Family Medicine Inpatient Service Provider Team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/>
          <p:nvPr>
            <p:ph idx="3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39" title="subi_absences_flowchart_2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625" y="163763"/>
            <a:ext cx="6232450" cy="481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/>
          <p:nvPr>
            <p:ph idx="1" type="body"/>
          </p:nvPr>
        </p:nvSpPr>
        <p:spPr>
          <a:xfrm>
            <a:off x="588697" y="2742868"/>
            <a:ext cx="7932300" cy="20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There are 10 of them</a:t>
            </a:r>
            <a:endParaRPr/>
          </a:p>
        </p:txBody>
      </p:sp>
      <p:sp>
        <p:nvSpPr>
          <p:cNvPr id="293" name="Google Shape;293;p40"/>
          <p:cNvSpPr txBox="1"/>
          <p:nvPr>
            <p:ph idx="2" type="body"/>
          </p:nvPr>
        </p:nvSpPr>
        <p:spPr>
          <a:xfrm>
            <a:off x="586025" y="2004107"/>
            <a:ext cx="79362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Assignments</a:t>
            </a:r>
            <a:endParaRPr/>
          </a:p>
        </p:txBody>
      </p:sp>
      <p:sp>
        <p:nvSpPr>
          <p:cNvPr id="294" name="Google Shape;294;p40"/>
          <p:cNvSpPr/>
          <p:nvPr/>
        </p:nvSpPr>
        <p:spPr>
          <a:xfrm>
            <a:off x="6231681" y="1222900"/>
            <a:ext cx="1594560" cy="121927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/>
          <p:nvPr>
            <p:ph idx="2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1 - SMART Goal</a:t>
            </a:r>
            <a:endParaRPr/>
          </a:p>
        </p:txBody>
      </p:sp>
      <p:sp>
        <p:nvSpPr>
          <p:cNvPr id="300" name="Google Shape;300;p41"/>
          <p:cNvSpPr txBox="1"/>
          <p:nvPr>
            <p:ph idx="3" type="body"/>
          </p:nvPr>
        </p:nvSpPr>
        <p:spPr>
          <a:xfrm>
            <a:off x="262576" y="1442825"/>
            <a:ext cx="996000" cy="10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Due by the Friday of the week 1</a:t>
            </a:r>
            <a:endParaRPr/>
          </a:p>
        </p:txBody>
      </p:sp>
      <p:pic>
        <p:nvPicPr>
          <p:cNvPr id="301" name="Google Shape;30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9313" y="871175"/>
            <a:ext cx="4069926" cy="407237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1"/>
          <p:cNvSpPr txBox="1"/>
          <p:nvPr>
            <p:ph idx="4" type="body"/>
          </p:nvPr>
        </p:nvSpPr>
        <p:spPr>
          <a:xfrm>
            <a:off x="632338" y="-291089"/>
            <a:ext cx="7923900" cy="98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SMART goal</a:t>
            </a:r>
            <a:endParaRPr sz="3000"/>
          </a:p>
        </p:txBody>
      </p:sp>
      <p:pic>
        <p:nvPicPr>
          <p:cNvPr descr="SpongeBob SquarePants added a new... - SpongeBob SquarePants" id="303" name="Google Shape;30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575" y="260875"/>
            <a:ext cx="883100" cy="11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/>
          <p:nvPr>
            <p:ph idx="4294967295" type="title"/>
          </p:nvPr>
        </p:nvSpPr>
        <p:spPr>
          <a:xfrm>
            <a:off x="471858" y="-69186"/>
            <a:ext cx="7053600" cy="1050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Example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310" name="Google Shape;310;p42"/>
          <p:cNvSpPr txBox="1"/>
          <p:nvPr>
            <p:ph idx="1" type="body"/>
          </p:nvPr>
        </p:nvSpPr>
        <p:spPr>
          <a:xfrm>
            <a:off x="610050" y="1146675"/>
            <a:ext cx="7923900" cy="25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For the year of 2026, I will complete at least one Spanish lesson per day on Duolingo.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Why is it SMART: 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S: Spanish lesson on Duolingo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M: one lesson per day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A: Achievable time commitment 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R: Relevant to my goal in improving Spanish fluency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T: clear time </a:t>
            </a:r>
            <a:endParaRPr sz="2000"/>
          </a:p>
        </p:txBody>
      </p:sp>
      <p:pic>
        <p:nvPicPr>
          <p:cNvPr id="311" name="Google Shape;31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7634" y="1614937"/>
            <a:ext cx="2277505" cy="227885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2"/>
          <p:cNvSpPr txBox="1"/>
          <p:nvPr>
            <p:ph idx="2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/>
          <p:nvPr>
            <p:ph idx="1" type="body"/>
          </p:nvPr>
        </p:nvSpPr>
        <p:spPr>
          <a:xfrm>
            <a:off x="628650" y="1162300"/>
            <a:ext cx="7923900" cy="3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During my 4 week sub-i, I will improve in my EKG interpretation by reading at least 1 per day and comparing my interpretation to the EKG report, consulting online resources or help from my team if needed. 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My goal for the 4 week clerkship is to spend &gt;10 min per night reading around my patients to establish the habit for residency and to review the topics I have read at the end of each week to ensure that I am achieving my goal.</a:t>
            </a:r>
            <a:endParaRPr sz="2200"/>
          </a:p>
        </p:txBody>
      </p:sp>
      <p:sp>
        <p:nvSpPr>
          <p:cNvPr id="318" name="Google Shape;318;p43"/>
          <p:cNvSpPr txBox="1"/>
          <p:nvPr>
            <p:ph idx="2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3"/>
          <p:cNvSpPr txBox="1"/>
          <p:nvPr>
            <p:ph idx="4" type="body"/>
          </p:nvPr>
        </p:nvSpPr>
        <p:spPr>
          <a:xfrm>
            <a:off x="610050" y="-90639"/>
            <a:ext cx="7923900" cy="98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More examples: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/>
          <p:nvPr>
            <p:ph idx="2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4"/>
          <p:cNvSpPr txBox="1"/>
          <p:nvPr>
            <p:ph idx="3" type="body"/>
          </p:nvPr>
        </p:nvSpPr>
        <p:spPr>
          <a:xfrm>
            <a:off x="244028" y="1550588"/>
            <a:ext cx="1171200" cy="98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Due by the end of week 1</a:t>
            </a:r>
            <a:endParaRPr/>
          </a:p>
        </p:txBody>
      </p:sp>
      <p:sp>
        <p:nvSpPr>
          <p:cNvPr id="326" name="Google Shape;326;p44"/>
          <p:cNvSpPr txBox="1"/>
          <p:nvPr>
            <p:ph idx="4" type="body"/>
          </p:nvPr>
        </p:nvSpPr>
        <p:spPr>
          <a:xfrm>
            <a:off x="610050" y="11"/>
            <a:ext cx="7923900" cy="98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Expectations form</a:t>
            </a:r>
            <a:endParaRPr/>
          </a:p>
        </p:txBody>
      </p:sp>
      <p:pic>
        <p:nvPicPr>
          <p:cNvPr descr="Amazon.com: Movie Poster SHREK 2 (2004 ..." id="327" name="Google Shape;327;p44"/>
          <p:cNvPicPr preferRelativeResize="0"/>
          <p:nvPr/>
        </p:nvPicPr>
        <p:blipFill rotWithShape="1">
          <a:blip r:embed="rId3">
            <a:alphaModFix/>
          </a:blip>
          <a:srcRect b="15528" l="0" r="0" t="16157"/>
          <a:stretch/>
        </p:blipFill>
        <p:spPr>
          <a:xfrm>
            <a:off x="244025" y="244000"/>
            <a:ext cx="1210250" cy="12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4" title="Screenshot 2026-05-03 at 8.49.5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1325" y="1138511"/>
            <a:ext cx="4801679" cy="3548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/>
          <p:nvPr>
            <p:ph idx="1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5"/>
          <p:cNvSpPr txBox="1"/>
          <p:nvPr>
            <p:ph idx="4294967295" type="body"/>
          </p:nvPr>
        </p:nvSpPr>
        <p:spPr>
          <a:xfrm>
            <a:off x="610050" y="526024"/>
            <a:ext cx="7923900" cy="986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Midclerkship Feedback</a:t>
            </a:r>
            <a:endParaRPr sz="3000">
              <a:solidFill>
                <a:schemeClr val="accent1"/>
              </a:solidFill>
            </a:endParaRPr>
          </a:p>
        </p:txBody>
      </p:sp>
      <p:pic>
        <p:nvPicPr>
          <p:cNvPr descr="a video game screen says number 3 my lord in yellow letters" id="335" name="Google Shape;33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75" y="165913"/>
            <a:ext cx="2275100" cy="17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5"/>
          <p:cNvSpPr txBox="1"/>
          <p:nvPr/>
        </p:nvSpPr>
        <p:spPr>
          <a:xfrm>
            <a:off x="204425" y="1981250"/>
            <a:ext cx="21570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</a:rPr>
              <a:t>Due the 2nd week of the rotation.</a:t>
            </a:r>
            <a:endParaRPr b="1" sz="1200">
              <a:solidFill>
                <a:schemeClr val="accent1"/>
              </a:solidFill>
            </a:endParaRPr>
          </a:p>
        </p:txBody>
      </p:sp>
      <p:pic>
        <p:nvPicPr>
          <p:cNvPr descr="Colorful Megaphone Yay Isolated on Transparent Background Stock Image -  Illustration of message, background: 418055329" id="337" name="Google Shape;33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8475" y="3246600"/>
            <a:ext cx="305275" cy="3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5" title="Screenshot 2026-05-03 at 8.56.07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2900" y="1319129"/>
            <a:ext cx="6416123" cy="32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 txBox="1"/>
          <p:nvPr>
            <p:ph idx="1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46"/>
          <p:cNvPicPr preferRelativeResize="0"/>
          <p:nvPr/>
        </p:nvPicPr>
        <p:blipFill rotWithShape="1">
          <a:blip r:embed="rId3">
            <a:alphaModFix/>
          </a:blip>
          <a:srcRect b="58136" l="30761" r="33184" t="16133"/>
          <a:stretch/>
        </p:blipFill>
        <p:spPr>
          <a:xfrm>
            <a:off x="1257051" y="1566463"/>
            <a:ext cx="6765067" cy="301758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6"/>
          <p:cNvSpPr txBox="1"/>
          <p:nvPr/>
        </p:nvSpPr>
        <p:spPr>
          <a:xfrm>
            <a:off x="409925" y="536800"/>
            <a:ext cx="62172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What are EPAs?</a:t>
            </a:r>
            <a:endParaRPr sz="2400">
              <a:solidFill>
                <a:schemeClr val="accent1"/>
              </a:solidFill>
            </a:endParaRPr>
          </a:p>
        </p:txBody>
      </p:sp>
      <p:pic>
        <p:nvPicPr>
          <p:cNvPr id="346" name="Google Shape;346;p46"/>
          <p:cNvPicPr preferRelativeResize="0"/>
          <p:nvPr/>
        </p:nvPicPr>
        <p:blipFill rotWithShape="1">
          <a:blip r:embed="rId3">
            <a:alphaModFix/>
          </a:blip>
          <a:srcRect b="84160" l="18290" r="68559" t="8013"/>
          <a:stretch/>
        </p:blipFill>
        <p:spPr>
          <a:xfrm>
            <a:off x="3288072" y="416526"/>
            <a:ext cx="2405102" cy="89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7"/>
          <p:cNvSpPr txBox="1"/>
          <p:nvPr>
            <p:ph idx="1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52" name="Google Shape;352;p47"/>
          <p:cNvGraphicFramePr/>
          <p:nvPr/>
        </p:nvGraphicFramePr>
        <p:xfrm>
          <a:off x="262540" y="2171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{8589DDED-C1A4-427B-9C86-A6A5FD78C1E5}</a:tableStyleId>
              </a:tblPr>
              <a:tblGrid>
                <a:gridCol w="1077375"/>
                <a:gridCol w="7541550"/>
              </a:tblGrid>
              <a:tr h="315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AAMC Core EPAs for Entering Residency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</a:t>
                      </a:r>
                      <a:r>
                        <a:rPr lang="en" sz="1500"/>
                        <a:t> 1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Gather a history</a:t>
                      </a:r>
                      <a:r>
                        <a:rPr lang="en" sz="1500"/>
                        <a:t> and perform a physical exam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2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Prioritize a differential diagnosis following a clinical encounter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3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Recommend and interpret common diagnostic and screening tests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4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Enter and discuss orders and prescriptions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5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Document a clinical encounter in the patient record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6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Provide an oral presentation of a clinical encounter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7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Form clinical questions and retrieve evidence to advance patient care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</a:t>
                      </a:r>
                      <a:r>
                        <a:rPr lang="en" sz="1500"/>
                        <a:t> 8 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Give or receive a patient handover to transition care responsibility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9 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Collaborate as a member of an interprofessional team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44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10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Recognize a patient requiring urgent or emergent care and initiate evaluation and management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11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Obtain informed consent for tests and/or procedures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</a:t>
                      </a:r>
                      <a:r>
                        <a:rPr lang="en" sz="1500"/>
                        <a:t> 12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Perform general procedures of a physician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13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Identify system failures and contribute to a culture of safety and improvement</a:t>
                      </a:r>
                      <a:endParaRPr sz="15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idx="2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0"/>
          <p:cNvSpPr txBox="1"/>
          <p:nvPr>
            <p:ph idx="4" type="body"/>
          </p:nvPr>
        </p:nvSpPr>
        <p:spPr>
          <a:xfrm>
            <a:off x="610050" y="89499"/>
            <a:ext cx="7923900" cy="98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About Me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descr="27,697 Simple Us Map Royalty-Free ..." id="203" name="Google Shape;203;p30"/>
          <p:cNvPicPr preferRelativeResize="0"/>
          <p:nvPr/>
        </p:nvPicPr>
        <p:blipFill rotWithShape="1">
          <a:blip r:embed="rId3">
            <a:alphaModFix/>
          </a:blip>
          <a:srcRect b="6235" l="0" r="0" t="0"/>
          <a:stretch/>
        </p:blipFill>
        <p:spPr>
          <a:xfrm>
            <a:off x="3546175" y="436950"/>
            <a:ext cx="5284150" cy="4003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Encanto House Clip Art, Download ..." id="204" name="Google Shape;20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8425" y="2069475"/>
            <a:ext cx="913775" cy="632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30"/>
          <p:cNvCxnSpPr/>
          <p:nvPr/>
        </p:nvCxnSpPr>
        <p:spPr>
          <a:xfrm flipH="1" rot="10800000">
            <a:off x="4732200" y="1617512"/>
            <a:ext cx="3204000" cy="637800"/>
          </a:xfrm>
          <a:prstGeom prst="straightConnector1">
            <a:avLst/>
          </a:prstGeom>
          <a:noFill/>
          <a:ln cap="flat" cmpd="sng" w="76200">
            <a:solidFill>
              <a:srgbClr val="3C78D8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descr="Sacred Heart Pioneers Logo - Primary ..." id="206" name="Google Shape;20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7525" y="1268100"/>
            <a:ext cx="862800" cy="725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duation Sticker" id="207" name="Google Shape;20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7350" y="-113125"/>
            <a:ext cx="2473450" cy="1391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A® FLISTATEC Volleyball | Molten USA" id="208" name="Google Shape;20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9100" y="979700"/>
            <a:ext cx="637799" cy="637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30"/>
          <p:cNvCxnSpPr>
            <a:endCxn id="204" idx="3"/>
          </p:cNvCxnSpPr>
          <p:nvPr/>
        </p:nvCxnSpPr>
        <p:spPr>
          <a:xfrm flipH="1">
            <a:off x="4732200" y="1928712"/>
            <a:ext cx="3183900" cy="457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210" name="Google Shape;210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40600" y="2294317"/>
            <a:ext cx="862800" cy="370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 Lab Rats, a 'Male Scientist' Effect ..." id="211" name="Google Shape;211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69113" y="2385900"/>
            <a:ext cx="949768" cy="63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30"/>
          <p:cNvCxnSpPr>
            <a:stCxn id="211" idx="0"/>
          </p:cNvCxnSpPr>
          <p:nvPr/>
        </p:nvCxnSpPr>
        <p:spPr>
          <a:xfrm rot="10800000">
            <a:off x="4712296" y="1642800"/>
            <a:ext cx="131700" cy="743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California Davis Aggies Logo - Primary ..." id="213" name="Google Shape;213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38075" y="1268095"/>
            <a:ext cx="862800" cy="559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yola Ramblers - Wikipedia" id="214" name="Google Shape;214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59950" y="1018737"/>
            <a:ext cx="698963" cy="559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0"/>
          <p:cNvCxnSpPr/>
          <p:nvPr/>
        </p:nvCxnSpPr>
        <p:spPr>
          <a:xfrm flipH="1" rot="10800000">
            <a:off x="4512900" y="1443012"/>
            <a:ext cx="2197800" cy="3108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descr="Graduation Sticker" id="216" name="Google Shape;21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1025" y="187150"/>
            <a:ext cx="2473450" cy="139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 title="BD44D4E4-AC5F-4ED0-9718-25BE9021B397_1_105_c.jpe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2400" y="1730876"/>
            <a:ext cx="3241376" cy="2160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8"/>
          <p:cNvSpPr txBox="1"/>
          <p:nvPr>
            <p:ph idx="1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8"/>
          <p:cNvSpPr txBox="1"/>
          <p:nvPr>
            <p:ph idx="4294967295" type="body"/>
          </p:nvPr>
        </p:nvSpPr>
        <p:spPr>
          <a:xfrm>
            <a:off x="610050" y="526024"/>
            <a:ext cx="7923900" cy="986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Midclerkship Feedback</a:t>
            </a:r>
            <a:endParaRPr sz="3000">
              <a:solidFill>
                <a:schemeClr val="accent1"/>
              </a:solidFill>
            </a:endParaRPr>
          </a:p>
        </p:txBody>
      </p:sp>
      <p:pic>
        <p:nvPicPr>
          <p:cNvPr descr="a video game screen says number 3 my lord in yellow letters" id="359" name="Google Shape;35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75" y="165913"/>
            <a:ext cx="2275100" cy="17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8"/>
          <p:cNvSpPr txBox="1"/>
          <p:nvPr/>
        </p:nvSpPr>
        <p:spPr>
          <a:xfrm>
            <a:off x="204425" y="1981250"/>
            <a:ext cx="21570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</a:rPr>
              <a:t>Due the 2nd week of the rotation.</a:t>
            </a:r>
            <a:endParaRPr b="1" sz="1200">
              <a:solidFill>
                <a:schemeClr val="accent1"/>
              </a:solidFill>
            </a:endParaRPr>
          </a:p>
        </p:txBody>
      </p:sp>
      <p:pic>
        <p:nvPicPr>
          <p:cNvPr descr="Colorful Megaphone Yay Isolated on Transparent Background Stock Image -  Illustration of message, background: 418055329" id="361" name="Google Shape;36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8475" y="3246600"/>
            <a:ext cx="305275" cy="3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8" title="Screenshot 2026-05-03 at 8.56.07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8350" y="1252625"/>
            <a:ext cx="6408325" cy="321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9"/>
          <p:cNvSpPr txBox="1"/>
          <p:nvPr>
            <p:ph idx="4" type="body"/>
          </p:nvPr>
        </p:nvSpPr>
        <p:spPr>
          <a:xfrm>
            <a:off x="709825" y="-94889"/>
            <a:ext cx="7923900" cy="98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2"/>
                </a:solidFill>
              </a:rPr>
              <a:t>Wards Patient Data Log</a:t>
            </a:r>
            <a:endParaRPr sz="3000">
              <a:solidFill>
                <a:schemeClr val="lt2"/>
              </a:solidFill>
            </a:endParaRPr>
          </a:p>
        </p:txBody>
      </p:sp>
      <p:pic>
        <p:nvPicPr>
          <p:cNvPr id="368" name="Google Shape;368;p49" title="log card sub-i-wards 24-25.jpg"/>
          <p:cNvPicPr preferRelativeResize="0"/>
          <p:nvPr/>
        </p:nvPicPr>
        <p:blipFill rotWithShape="1">
          <a:blip r:embed="rId3">
            <a:alphaModFix/>
          </a:blip>
          <a:srcRect b="21819" l="0" r="49855" t="21256"/>
          <a:stretch/>
        </p:blipFill>
        <p:spPr>
          <a:xfrm>
            <a:off x="2458150" y="1349202"/>
            <a:ext cx="3767950" cy="330519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9"/>
          <p:cNvSpPr txBox="1"/>
          <p:nvPr/>
        </p:nvSpPr>
        <p:spPr>
          <a:xfrm>
            <a:off x="204425" y="1981250"/>
            <a:ext cx="21570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</a:rPr>
              <a:t>Due the 3rd week of the rotation.</a:t>
            </a:r>
            <a:endParaRPr b="1" sz="1200">
              <a:solidFill>
                <a:schemeClr val="lt2"/>
              </a:solidFill>
            </a:endParaRPr>
          </a:p>
        </p:txBody>
      </p:sp>
      <p:sp>
        <p:nvSpPr>
          <p:cNvPr id="370" name="Google Shape;370;p49"/>
          <p:cNvSpPr txBox="1"/>
          <p:nvPr/>
        </p:nvSpPr>
        <p:spPr>
          <a:xfrm>
            <a:off x="6537575" y="1229725"/>
            <a:ext cx="2275200" cy="28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***If you have not seen all of these clinical conditions, you MUST let us know by the 3rd week of the clerkship.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***This is required from LCME and you must complete an alternative experience if you are not exposed to all of these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***I may not release your grade until this is done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descr="The 'Uncomfortable' Argument Marvel Creatives Had Over Pedro Pascal's  Stretching in Fantastic Four" id="371" name="Google Shape;371;p49"/>
          <p:cNvPicPr preferRelativeResize="0"/>
          <p:nvPr/>
        </p:nvPicPr>
        <p:blipFill rotWithShape="1">
          <a:blip r:embed="rId4">
            <a:alphaModFix/>
          </a:blip>
          <a:srcRect b="0" l="21465" r="24001" t="0"/>
          <a:stretch/>
        </p:blipFill>
        <p:spPr>
          <a:xfrm>
            <a:off x="292750" y="442900"/>
            <a:ext cx="1674785" cy="15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9"/>
          <p:cNvSpPr txBox="1"/>
          <p:nvPr>
            <p:ph idx="2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0"/>
          <p:cNvSpPr txBox="1"/>
          <p:nvPr>
            <p:ph idx="2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50"/>
          <p:cNvSpPr txBox="1"/>
          <p:nvPr>
            <p:ph idx="3" type="body"/>
          </p:nvPr>
        </p:nvSpPr>
        <p:spPr>
          <a:xfrm>
            <a:off x="2000800" y="389350"/>
            <a:ext cx="6432000" cy="132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/>
              <a:t>Direct o</a:t>
            </a:r>
            <a:r>
              <a:rPr lang="en" sz="3000"/>
              <a:t>bservation: Initiating a consult</a:t>
            </a:r>
            <a:endParaRPr sz="3000"/>
          </a:p>
        </p:txBody>
      </p:sp>
      <p:pic>
        <p:nvPicPr>
          <p:cNvPr descr="3D vector design ..." id="379" name="Google Shape;3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50" y="302750"/>
            <a:ext cx="1571375" cy="10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0"/>
          <p:cNvSpPr txBox="1"/>
          <p:nvPr/>
        </p:nvSpPr>
        <p:spPr>
          <a:xfrm>
            <a:off x="368650" y="1436700"/>
            <a:ext cx="13008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</a:rPr>
              <a:t>Due by the end of the rotation</a:t>
            </a:r>
            <a:endParaRPr b="1" sz="1200">
              <a:solidFill>
                <a:schemeClr val="accent2"/>
              </a:solidFill>
            </a:endParaRPr>
          </a:p>
        </p:txBody>
      </p:sp>
      <p:pic>
        <p:nvPicPr>
          <p:cNvPr descr="Colorful Megaphone Yay Isolated on Transparent Background Stock Image -  Illustration of message, background: 418055329" id="381" name="Google Shape;38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8825" y="163900"/>
            <a:ext cx="305276" cy="30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0" title="Screenshot 2026-05-03 at 9.05.35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9125" y="1485399"/>
            <a:ext cx="5642076" cy="312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1"/>
          <p:cNvSpPr txBox="1"/>
          <p:nvPr>
            <p:ph idx="1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6 7 Steve GIF - Find &amp; Share on GIPHY" id="388" name="Google Shape;38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50" y="370850"/>
            <a:ext cx="1346900" cy="13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1"/>
          <p:cNvSpPr txBox="1"/>
          <p:nvPr/>
        </p:nvSpPr>
        <p:spPr>
          <a:xfrm>
            <a:off x="2147200" y="556325"/>
            <a:ext cx="6529500" cy="13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Direct observation: Teaching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Teaching Reflection + cck Marg slide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390" name="Google Shape;390;p51" title="Screenshot 2026-04-06 at 7.59.1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8500" y="1717750"/>
            <a:ext cx="3977213" cy="3166598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1"/>
          <p:cNvSpPr txBox="1"/>
          <p:nvPr/>
        </p:nvSpPr>
        <p:spPr>
          <a:xfrm>
            <a:off x="228000" y="1778250"/>
            <a:ext cx="13008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Due by the end of the rotation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392" name="Google Shape;392;p51"/>
          <p:cNvSpPr txBox="1"/>
          <p:nvPr/>
        </p:nvSpPr>
        <p:spPr>
          <a:xfrm>
            <a:off x="6039125" y="1751475"/>
            <a:ext cx="26376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Chalk Talk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Powerpoint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Board review questions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Kahoot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DIY sketchy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2"/>
          <p:cNvSpPr txBox="1"/>
          <p:nvPr>
            <p:ph idx="1" type="body"/>
          </p:nvPr>
        </p:nvSpPr>
        <p:spPr>
          <a:xfrm>
            <a:off x="3022625" y="1493925"/>
            <a:ext cx="5805600" cy="31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Handoff:</a:t>
            </a:r>
            <a:endParaRPr sz="1400">
              <a:solidFill>
                <a:schemeClr val="accent2"/>
              </a:solidFill>
            </a:endParaRPr>
          </a:p>
          <a:p>
            <a:pPr indent="-236220" lvl="2" marL="1143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</a:pPr>
            <a:r>
              <a:rPr lang="en" sz="1400">
                <a:solidFill>
                  <a:schemeClr val="accent2"/>
                </a:solidFill>
              </a:rPr>
              <a:t>Pick one of your patients to do the handoff</a:t>
            </a:r>
            <a:endParaRPr sz="1400">
              <a:solidFill>
                <a:schemeClr val="accent2"/>
              </a:solidFill>
            </a:endParaRPr>
          </a:p>
          <a:p>
            <a:pPr indent="-236220" lvl="2" marL="1143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</a:pPr>
            <a:r>
              <a:rPr lang="en" sz="1400">
                <a:solidFill>
                  <a:schemeClr val="accent2"/>
                </a:solidFill>
              </a:rPr>
              <a:t>Use the I-PASS format</a:t>
            </a:r>
            <a:endParaRPr sz="1400">
              <a:solidFill>
                <a:schemeClr val="accent2"/>
              </a:solidFill>
            </a:endParaRPr>
          </a:p>
          <a:p>
            <a:pPr indent="-236220" lvl="2" marL="1143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</a:pPr>
            <a:r>
              <a:rPr lang="en" sz="1400">
                <a:solidFill>
                  <a:schemeClr val="accent2"/>
                </a:solidFill>
              </a:rPr>
              <a:t>Not everyone does this on a sub-i, so we evaluate it with OSCE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Disclosure of Medical Error</a:t>
            </a:r>
            <a:endParaRPr sz="1400">
              <a:solidFill>
                <a:schemeClr val="accent2"/>
              </a:solidFill>
            </a:endParaRPr>
          </a:p>
          <a:p>
            <a:pPr indent="-236220" lvl="2" marL="1143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</a:pPr>
            <a:r>
              <a:rPr lang="en" sz="1400">
                <a:solidFill>
                  <a:schemeClr val="accent2"/>
                </a:solidFill>
              </a:rPr>
              <a:t>Introduce yourself and your role</a:t>
            </a:r>
            <a:endParaRPr sz="1400">
              <a:solidFill>
                <a:schemeClr val="accent2"/>
              </a:solidFill>
            </a:endParaRPr>
          </a:p>
          <a:p>
            <a:pPr indent="-236220" lvl="2" marL="1143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</a:pPr>
            <a:r>
              <a:rPr lang="en" sz="1400">
                <a:solidFill>
                  <a:schemeClr val="accent2"/>
                </a:solidFill>
              </a:rPr>
              <a:t>Don’t make excuses</a:t>
            </a:r>
            <a:endParaRPr sz="1400">
              <a:solidFill>
                <a:schemeClr val="accent2"/>
              </a:solidFill>
            </a:endParaRPr>
          </a:p>
          <a:p>
            <a:pPr indent="-236220" lvl="2" marL="1143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</a:pPr>
            <a:r>
              <a:rPr lang="en" sz="1400">
                <a:solidFill>
                  <a:schemeClr val="accent2"/>
                </a:solidFill>
              </a:rPr>
              <a:t>Be honest and you don’t have to take responsibility for things that you didn’t do</a:t>
            </a:r>
            <a:endParaRPr sz="1400">
              <a:solidFill>
                <a:schemeClr val="accent2"/>
              </a:solidFill>
            </a:endParaRPr>
          </a:p>
          <a:p>
            <a:pPr indent="-236220" lvl="2" marL="1143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</a:pPr>
            <a:r>
              <a:rPr lang="en" sz="1400">
                <a:solidFill>
                  <a:schemeClr val="accent2"/>
                </a:solidFill>
              </a:rPr>
              <a:t>Resources on Lumen or Sakai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398" name="Google Shape;398;p52"/>
          <p:cNvSpPr txBox="1"/>
          <p:nvPr>
            <p:ph idx="2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52"/>
          <p:cNvSpPr txBox="1"/>
          <p:nvPr>
            <p:ph idx="4" type="body"/>
          </p:nvPr>
        </p:nvSpPr>
        <p:spPr>
          <a:xfrm>
            <a:off x="2934275" y="282000"/>
            <a:ext cx="5982300" cy="98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OSCE: Handoff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OSCE: Disclose a Medical Error</a:t>
            </a:r>
            <a:endParaRPr/>
          </a:p>
        </p:txBody>
      </p:sp>
      <p:sp>
        <p:nvSpPr>
          <p:cNvPr id="400" name="Google Shape;400;p52"/>
          <p:cNvSpPr txBox="1"/>
          <p:nvPr/>
        </p:nvSpPr>
        <p:spPr>
          <a:xfrm>
            <a:off x="434075" y="2318425"/>
            <a:ext cx="13008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</a:rPr>
              <a:t>In-person, the last </a:t>
            </a:r>
            <a:r>
              <a:rPr b="1" lang="en" sz="1200">
                <a:solidFill>
                  <a:schemeClr val="accent2"/>
                </a:solidFill>
              </a:rPr>
              <a:t>day of the clerkship</a:t>
            </a:r>
            <a:endParaRPr b="1" sz="1200">
              <a:solidFill>
                <a:schemeClr val="accent2"/>
              </a:solidFill>
            </a:endParaRPr>
          </a:p>
        </p:txBody>
      </p:sp>
      <p:pic>
        <p:nvPicPr>
          <p:cNvPr id="401" name="Google Shape;401;p52" title="Ro free kick 2026.jpg"/>
          <p:cNvPicPr preferRelativeResize="0"/>
          <p:nvPr/>
        </p:nvPicPr>
        <p:blipFill rotWithShape="1">
          <a:blip r:embed="rId3">
            <a:alphaModFix/>
          </a:blip>
          <a:srcRect b="38478" l="22884" r="35660" t="38281"/>
          <a:stretch/>
        </p:blipFill>
        <p:spPr>
          <a:xfrm>
            <a:off x="147875" y="358175"/>
            <a:ext cx="1243225" cy="151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52" title="Cole free kick 2026.jpg"/>
          <p:cNvPicPr preferRelativeResize="0"/>
          <p:nvPr/>
        </p:nvPicPr>
        <p:blipFill rotWithShape="1">
          <a:blip r:embed="rId4">
            <a:alphaModFix/>
          </a:blip>
          <a:srcRect b="35258" l="15978" r="19335" t="26342"/>
          <a:stretch/>
        </p:blipFill>
        <p:spPr>
          <a:xfrm>
            <a:off x="1447950" y="358175"/>
            <a:ext cx="1300800" cy="1673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3"/>
          <p:cNvSpPr txBox="1"/>
          <p:nvPr>
            <p:ph idx="1" type="body"/>
          </p:nvPr>
        </p:nvSpPr>
        <p:spPr>
          <a:xfrm>
            <a:off x="2004700" y="2142188"/>
            <a:ext cx="5998500" cy="223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/>
              <a:t>The Pain Quiz is NOT a test, it is a quiz. 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/>
              <a:t>You do NOT get the day off prior to the last day (day of OSCE/Quiz) for studying. Sorry!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/>
              <a:t>All based on lecture from today.</a:t>
            </a:r>
            <a:endParaRPr sz="1800"/>
          </a:p>
        </p:txBody>
      </p:sp>
      <p:sp>
        <p:nvSpPr>
          <p:cNvPr id="408" name="Google Shape;408;p53"/>
          <p:cNvSpPr txBox="1"/>
          <p:nvPr>
            <p:ph idx="2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3"/>
          <p:cNvSpPr txBox="1"/>
          <p:nvPr>
            <p:ph idx="4" type="body"/>
          </p:nvPr>
        </p:nvSpPr>
        <p:spPr>
          <a:xfrm>
            <a:off x="3602100" y="359600"/>
            <a:ext cx="4196700" cy="98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 Quiz</a:t>
            </a:r>
            <a:endParaRPr/>
          </a:p>
        </p:txBody>
      </p:sp>
      <p:sp>
        <p:nvSpPr>
          <p:cNvPr id="410" name="Google Shape;410;p53"/>
          <p:cNvSpPr txBox="1"/>
          <p:nvPr/>
        </p:nvSpPr>
        <p:spPr>
          <a:xfrm>
            <a:off x="409425" y="1727025"/>
            <a:ext cx="13008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</a:rPr>
              <a:t>In-person, the last day of the clerkship</a:t>
            </a:r>
            <a:endParaRPr b="1" sz="1200">
              <a:solidFill>
                <a:schemeClr val="accent2"/>
              </a:solidFill>
            </a:endParaRPr>
          </a:p>
        </p:txBody>
      </p:sp>
      <p:pic>
        <p:nvPicPr>
          <p:cNvPr descr="Gallery 1 — Nicole Bernardini" id="411" name="Google Shape;41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25" y="282000"/>
            <a:ext cx="1738125" cy="130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1675" y="144925"/>
            <a:ext cx="28575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4"/>
          <p:cNvSpPr txBox="1"/>
          <p:nvPr>
            <p:ph idx="2" type="body"/>
          </p:nvPr>
        </p:nvSpPr>
        <p:spPr>
          <a:xfrm>
            <a:off x="610050" y="99747"/>
            <a:ext cx="7923900" cy="74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form</a:t>
            </a:r>
            <a:endParaRPr/>
          </a:p>
        </p:txBody>
      </p:sp>
      <p:sp>
        <p:nvSpPr>
          <p:cNvPr id="418" name="Google Shape;418;p54"/>
          <p:cNvSpPr txBox="1"/>
          <p:nvPr>
            <p:ph idx="3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9" name="Google Shape;419;p54"/>
          <p:cNvPicPr preferRelativeResize="0"/>
          <p:nvPr/>
        </p:nvPicPr>
        <p:blipFill rotWithShape="1">
          <a:blip r:embed="rId3">
            <a:alphaModFix/>
          </a:blip>
          <a:srcRect b="8314" l="21438" r="20432" t="40333"/>
          <a:stretch/>
        </p:blipFill>
        <p:spPr>
          <a:xfrm>
            <a:off x="526100" y="967200"/>
            <a:ext cx="8091802" cy="402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/>
          <p:cNvSpPr txBox="1"/>
          <p:nvPr>
            <p:ph idx="1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25" name="Google Shape;425;p55"/>
          <p:cNvGraphicFramePr/>
          <p:nvPr/>
        </p:nvGraphicFramePr>
        <p:xfrm>
          <a:off x="262540" y="2171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{8589DDED-C1A4-427B-9C86-A6A5FD78C1E5}</a:tableStyleId>
              </a:tblPr>
              <a:tblGrid>
                <a:gridCol w="1077375"/>
                <a:gridCol w="7541550"/>
              </a:tblGrid>
              <a:tr h="315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AAMC Core EPAs for Entering Residency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</a:t>
                      </a:r>
                      <a:r>
                        <a:rPr lang="en" sz="1500"/>
                        <a:t> 1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Gather a history</a:t>
                      </a:r>
                      <a:r>
                        <a:rPr lang="en" sz="1500"/>
                        <a:t> and perform a physical exam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2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Prioritize a differential diagnosis following a clinical encounter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3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Recommend and interpret common diagnostic and screening tests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4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Enter and discuss orders and prescriptions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5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Document a clinical encounter in the patient record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6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Provide an oral presentation of a clinical encounter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7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Form clinical questions and retrieve evidence to advance patient care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</a:t>
                      </a:r>
                      <a:r>
                        <a:rPr lang="en" sz="1500"/>
                        <a:t> 8 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Give or receive a patient handover to transition care responsibility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9 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Collaborate as a member of an interprofessional team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44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10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Recognize a patient requiring urgent or emergent care and initiate evaluation and management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11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Obtain informed consent for tests and/or procedures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</a:t>
                      </a:r>
                      <a:r>
                        <a:rPr lang="en" sz="1500"/>
                        <a:t> 12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Perform general procedures of a physician</a:t>
                      </a:r>
                      <a:endParaRPr sz="1500"/>
                    </a:p>
                  </a:txBody>
                  <a:tcPr marT="45725" marB="45725" marR="91450" marL="91450"/>
                </a:tc>
              </a:tr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EPA 13</a:t>
                      </a:r>
                      <a:endParaRPr sz="15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Identify system failures and contribute to a culture of safety and improvement</a:t>
                      </a:r>
                      <a:endParaRPr sz="15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/>
          <p:cNvSpPr txBox="1"/>
          <p:nvPr>
            <p:ph idx="1" type="body"/>
          </p:nvPr>
        </p:nvSpPr>
        <p:spPr>
          <a:xfrm>
            <a:off x="5862725" y="1939988"/>
            <a:ext cx="2820600" cy="25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100"/>
              <a:buFont typeface="Noto Sans Symbols"/>
              <a:buNone/>
            </a:pPr>
            <a:r>
              <a:rPr b="1" lang="en" sz="1800">
                <a:solidFill>
                  <a:srgbClr val="262626"/>
                </a:solidFill>
              </a:rPr>
              <a:t>Gr</a:t>
            </a:r>
            <a:r>
              <a:rPr b="1" lang="en" sz="1800"/>
              <a:t>ading</a:t>
            </a:r>
            <a:r>
              <a:rPr lang="en" sz="1800"/>
              <a:t> - You must pass all components to get Honors. You must complete all components to get any grade at all. </a:t>
            </a:r>
            <a:endParaRPr sz="1800"/>
          </a:p>
          <a:p>
            <a:pPr indent="0" lvl="0" marL="45720" rtl="0" algn="l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rgbClr val="EBEBEB"/>
              </a:buClr>
              <a:buSzPts val="1800"/>
              <a:buFont typeface="Noto Sans Symbols"/>
              <a:buNone/>
            </a:pPr>
            <a:r>
              <a:t/>
            </a:r>
            <a:endParaRPr sz="1800"/>
          </a:p>
          <a:p>
            <a:pPr indent="-178435" lvl="1" marL="502920" rtl="0" algn="l">
              <a:lnSpc>
                <a:spcPct val="100000"/>
              </a:lnSpc>
              <a:spcBef>
                <a:spcPts val="374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Honor cutoff score 92</a:t>
            </a:r>
            <a:endParaRPr sz="1800"/>
          </a:p>
          <a:p>
            <a:pPr indent="-178435" lvl="1" marL="502920" rtl="0" algn="l">
              <a:lnSpc>
                <a:spcPct val="100000"/>
              </a:lnSpc>
              <a:spcBef>
                <a:spcPts val="374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HP cutoff score 80</a:t>
            </a:r>
            <a:endParaRPr sz="1800"/>
          </a:p>
          <a:p>
            <a:pPr indent="-178435" lvl="1" marL="502920" rtl="0" algn="l">
              <a:lnSpc>
                <a:spcPct val="100000"/>
              </a:lnSpc>
              <a:spcBef>
                <a:spcPts val="374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Pass cutoff score 60</a:t>
            </a:r>
            <a:endParaRPr sz="1800"/>
          </a:p>
        </p:txBody>
      </p:sp>
      <p:sp>
        <p:nvSpPr>
          <p:cNvPr id="431" name="Google Shape;431;p56"/>
          <p:cNvSpPr txBox="1"/>
          <p:nvPr>
            <p:ph idx="2" type="body"/>
          </p:nvPr>
        </p:nvSpPr>
        <p:spPr>
          <a:xfrm>
            <a:off x="1903375" y="87675"/>
            <a:ext cx="6198300" cy="98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Assessment/Grading</a:t>
            </a:r>
            <a:endParaRPr/>
          </a:p>
        </p:txBody>
      </p:sp>
      <p:sp>
        <p:nvSpPr>
          <p:cNvPr id="432" name="Google Shape;432;p56"/>
          <p:cNvSpPr txBox="1"/>
          <p:nvPr>
            <p:ph idx="3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3" name="Google Shape;433;p56" title="Ronin Neymar Jr.jpg"/>
          <p:cNvPicPr preferRelativeResize="0"/>
          <p:nvPr/>
        </p:nvPicPr>
        <p:blipFill rotWithShape="1">
          <a:blip r:embed="rId3">
            <a:alphaModFix/>
          </a:blip>
          <a:srcRect b="16276" l="6959" r="9902" t="0"/>
          <a:stretch/>
        </p:blipFill>
        <p:spPr>
          <a:xfrm>
            <a:off x="170575" y="155900"/>
            <a:ext cx="1283985" cy="17240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4" name="Google Shape;434;p56"/>
          <p:cNvGraphicFramePr/>
          <p:nvPr/>
        </p:nvGraphicFramePr>
        <p:xfrm>
          <a:off x="936661" y="17775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{8589DDED-C1A4-427B-9C86-A6A5FD78C1E5}</a:tableStyleId>
              </a:tblPr>
              <a:tblGrid>
                <a:gridCol w="2851275"/>
                <a:gridCol w="1836025"/>
              </a:tblGrid>
              <a:tr h="25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Component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Weight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5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CPE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50%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5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Pain Quiz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10%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5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Disc. Med Error OSCE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10%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5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Handoff OSCE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10%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5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Direct Obs Teaching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10%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3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Direct Obs Calling a Consult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5%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3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Teaching Reflection Paper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5%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7"/>
          <p:cNvSpPr txBox="1"/>
          <p:nvPr>
            <p:ph idx="1" type="body"/>
          </p:nvPr>
        </p:nvSpPr>
        <p:spPr>
          <a:xfrm>
            <a:off x="628650" y="1657575"/>
            <a:ext cx="7923900" cy="29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Turn everything in on time</a:t>
            </a:r>
            <a:endParaRPr sz="23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If late, we will take off 20% off your grade for those assignments unless you have a valid excuse</a:t>
            </a:r>
            <a:endParaRPr sz="23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/>
              <a:t> 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If the lateness is particularly egregious, it will be 40% off.</a:t>
            </a:r>
            <a:endParaRPr sz="1400"/>
          </a:p>
        </p:txBody>
      </p:sp>
      <p:sp>
        <p:nvSpPr>
          <p:cNvPr id="440" name="Google Shape;440;p57"/>
          <p:cNvSpPr txBox="1"/>
          <p:nvPr>
            <p:ph idx="2" type="body"/>
          </p:nvPr>
        </p:nvSpPr>
        <p:spPr>
          <a:xfrm>
            <a:off x="628650" y="280988"/>
            <a:ext cx="7923900" cy="98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4000"/>
              <a:buFont typeface="Century Gothic"/>
              <a:buNone/>
            </a:pPr>
            <a:r>
              <a:rPr b="0" lang="en" sz="3000">
                <a:solidFill>
                  <a:srgbClr val="EBEBEB"/>
                </a:solidFill>
              </a:rPr>
              <a:t>“The 14</a:t>
            </a:r>
            <a:r>
              <a:rPr b="0" baseline="30000" lang="en" sz="3000">
                <a:solidFill>
                  <a:srgbClr val="EBEBEB"/>
                </a:solidFill>
              </a:rPr>
              <a:t>th</a:t>
            </a:r>
            <a:r>
              <a:rPr b="0" lang="en" sz="3000">
                <a:solidFill>
                  <a:srgbClr val="EBEBEB"/>
                </a:solidFill>
              </a:rPr>
              <a:t> EPA” – Administrative tasks</a:t>
            </a:r>
            <a:endParaRPr b="0" sz="3000">
              <a:solidFill>
                <a:srgbClr val="EBEBE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57"/>
          <p:cNvSpPr txBox="1"/>
          <p:nvPr>
            <p:ph idx="3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>
            <p:ph idx="1" type="body"/>
          </p:nvPr>
        </p:nvSpPr>
        <p:spPr>
          <a:xfrm>
            <a:off x="471500" y="1500175"/>
            <a:ext cx="7691400" cy="31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Administrative Overview</a:t>
            </a:r>
            <a:endParaRPr sz="3000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An original count to 10 </a:t>
            </a:r>
            <a:endParaRPr sz="3000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Grading and evaluation</a:t>
            </a:r>
            <a:endParaRPr sz="3000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Emotional Intelligence Time</a:t>
            </a:r>
            <a:endParaRPr sz="3000"/>
          </a:p>
        </p:txBody>
      </p:sp>
      <p:sp>
        <p:nvSpPr>
          <p:cNvPr id="223" name="Google Shape;223;p31"/>
          <p:cNvSpPr txBox="1"/>
          <p:nvPr>
            <p:ph idx="2" type="body"/>
          </p:nvPr>
        </p:nvSpPr>
        <p:spPr>
          <a:xfrm>
            <a:off x="471488" y="210741"/>
            <a:ext cx="59430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224" name="Google Shape;224;p31"/>
          <p:cNvSpPr txBox="1"/>
          <p:nvPr>
            <p:ph idx="3" type="body"/>
          </p:nvPr>
        </p:nvSpPr>
        <p:spPr>
          <a:xfrm>
            <a:off x="6159101" y="4820718"/>
            <a:ext cx="2738400" cy="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r>
              <a:rPr lang="en"/>
              <a:t>STRITCH SCHOOL OF MEDICINE</a:t>
            </a:r>
            <a:endParaRPr/>
          </a:p>
        </p:txBody>
      </p:sp>
      <p:pic>
        <p:nvPicPr>
          <p:cNvPr descr="Colorful Megaphone Yay Isolated on Transparent Background Stock Image -  Illustration of message, background: 418055329"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1125" y="311450"/>
            <a:ext cx="740399" cy="74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1"/>
          <p:cNvSpPr txBox="1"/>
          <p:nvPr/>
        </p:nvSpPr>
        <p:spPr>
          <a:xfrm>
            <a:off x="6285700" y="381775"/>
            <a:ext cx="26118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</a:rPr>
              <a:t>Changes based on student feedback</a:t>
            </a:r>
            <a:endParaRPr sz="15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8"/>
          <p:cNvSpPr txBox="1"/>
          <p:nvPr>
            <p:ph idx="1" type="body"/>
          </p:nvPr>
        </p:nvSpPr>
        <p:spPr>
          <a:xfrm>
            <a:off x="586025" y="2153134"/>
            <a:ext cx="7966500" cy="491700"/>
          </a:xfrm>
          <a:prstGeom prst="rect">
            <a:avLst/>
          </a:prstGeom>
        </p:spPr>
        <p:txBody>
          <a:bodyPr anchorCtr="0" anchor="t" bIns="34275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Emotional intelligence </a:t>
            </a:r>
            <a:endParaRPr/>
          </a:p>
        </p:txBody>
      </p:sp>
      <p:sp>
        <p:nvSpPr>
          <p:cNvPr id="447" name="Google Shape;447;p58"/>
          <p:cNvSpPr txBox="1"/>
          <p:nvPr>
            <p:ph idx="2" type="body"/>
          </p:nvPr>
        </p:nvSpPr>
        <p:spPr>
          <a:xfrm>
            <a:off x="586025" y="2828345"/>
            <a:ext cx="7966500" cy="1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58"/>
          <p:cNvSpPr txBox="1"/>
          <p:nvPr>
            <p:ph idx="3" type="body"/>
          </p:nvPr>
        </p:nvSpPr>
        <p:spPr>
          <a:xfrm>
            <a:off x="4901735" y="4747139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58"/>
          <p:cNvSpPr txBox="1"/>
          <p:nvPr>
            <p:ph idx="4" type="body"/>
          </p:nvPr>
        </p:nvSpPr>
        <p:spPr>
          <a:xfrm>
            <a:off x="586025" y="1744103"/>
            <a:ext cx="7970400" cy="16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0" name="Google Shape;45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200" y="512570"/>
            <a:ext cx="3241698" cy="1823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9"/>
          <p:cNvSpPr txBox="1"/>
          <p:nvPr>
            <p:ph idx="1" type="body"/>
          </p:nvPr>
        </p:nvSpPr>
        <p:spPr>
          <a:xfrm>
            <a:off x="628650" y="1566250"/>
            <a:ext cx="4910100" cy="298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Be curious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Take ownership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Clear communication requires asking questions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Remember your why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Be flexible 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Create good habits </a:t>
            </a:r>
            <a:endParaRPr sz="2600"/>
          </a:p>
        </p:txBody>
      </p:sp>
      <p:sp>
        <p:nvSpPr>
          <p:cNvPr id="456" name="Google Shape;456;p59"/>
          <p:cNvSpPr txBox="1"/>
          <p:nvPr>
            <p:ph idx="2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59"/>
          <p:cNvSpPr txBox="1"/>
          <p:nvPr>
            <p:ph idx="4" type="body"/>
          </p:nvPr>
        </p:nvSpPr>
        <p:spPr>
          <a:xfrm>
            <a:off x="457850" y="-185632"/>
            <a:ext cx="4864500" cy="158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2"/>
                </a:solidFill>
              </a:rPr>
              <a:t>Things that make a good sub-i</a:t>
            </a:r>
            <a:endParaRPr sz="3200">
              <a:solidFill>
                <a:schemeClr val="accent2"/>
              </a:solidFill>
            </a:endParaRPr>
          </a:p>
        </p:txBody>
      </p:sp>
      <p:pic>
        <p:nvPicPr>
          <p:cNvPr id="458" name="Google Shape;458;p59" title="IMG_733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850" y="658273"/>
            <a:ext cx="3155875" cy="400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0"/>
          <p:cNvSpPr txBox="1"/>
          <p:nvPr>
            <p:ph idx="1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4" name="Google Shape;46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350" y="1387975"/>
            <a:ext cx="8018900" cy="32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0"/>
          <p:cNvSpPr txBox="1"/>
          <p:nvPr/>
        </p:nvSpPr>
        <p:spPr>
          <a:xfrm>
            <a:off x="1105050" y="421925"/>
            <a:ext cx="74037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</a:rPr>
              <a:t>Humanism in Medicine</a:t>
            </a:r>
            <a:endParaRPr sz="2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1"/>
          <p:cNvSpPr txBox="1"/>
          <p:nvPr>
            <p:ph idx="1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61"/>
          <p:cNvSpPr txBox="1"/>
          <p:nvPr/>
        </p:nvSpPr>
        <p:spPr>
          <a:xfrm>
            <a:off x="683125" y="512350"/>
            <a:ext cx="51234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Remember Your Why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472" name="Google Shape;472;p61"/>
          <p:cNvSpPr txBox="1"/>
          <p:nvPr/>
        </p:nvSpPr>
        <p:spPr>
          <a:xfrm>
            <a:off x="853900" y="1506875"/>
            <a:ext cx="5947200" cy="27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SMART goal?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Job security?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A future family?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Reflect and be honest with yourself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473" name="Google Shape;47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3200" y="1094625"/>
            <a:ext cx="2038100" cy="2723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2"/>
          <p:cNvSpPr txBox="1"/>
          <p:nvPr>
            <p:ph idx="1" type="body"/>
          </p:nvPr>
        </p:nvSpPr>
        <p:spPr>
          <a:xfrm>
            <a:off x="4215850" y="518500"/>
            <a:ext cx="4336800" cy="40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/>
              <a:t>Train experiment:</a:t>
            </a:r>
            <a:endParaRPr sz="23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/>
              <a:t>People instructed to talk with strangers had increased positive feelings compared to control group</a:t>
            </a:r>
            <a:endParaRPr sz="2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9" name="Google Shape;47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4" y="-34550"/>
            <a:ext cx="385958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62"/>
          <p:cNvSpPr txBox="1"/>
          <p:nvPr>
            <p:ph idx="2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1" name="Google Shape;481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8250" y="518497"/>
            <a:ext cx="4214400" cy="13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3"/>
          <p:cNvSpPr txBox="1"/>
          <p:nvPr>
            <p:ph idx="1" type="body"/>
          </p:nvPr>
        </p:nvSpPr>
        <p:spPr>
          <a:xfrm>
            <a:off x="628650" y="2000250"/>
            <a:ext cx="4645500" cy="25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Enjoy this experience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Send me any feedback you think might be helpful, good or bad</a:t>
            </a:r>
            <a:endParaRPr sz="25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/>
              <a:t>brebailey@lumc.edu</a:t>
            </a:r>
            <a:endParaRPr sz="25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63"/>
          <p:cNvSpPr txBox="1"/>
          <p:nvPr>
            <p:ph idx="2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63"/>
          <p:cNvSpPr txBox="1"/>
          <p:nvPr>
            <p:ph idx="4" type="body"/>
          </p:nvPr>
        </p:nvSpPr>
        <p:spPr>
          <a:xfrm>
            <a:off x="628650" y="282000"/>
            <a:ext cx="4645500" cy="98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Questions?</a:t>
            </a:r>
            <a:endParaRPr sz="5100"/>
          </a:p>
        </p:txBody>
      </p:sp>
      <p:pic>
        <p:nvPicPr>
          <p:cNvPr id="489" name="Google Shape;489;p63" title="IMG_724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1150" y="376125"/>
            <a:ext cx="3261376" cy="41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idx="1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kills Images – Browse 7,584,619 Stock Photos, Vectors, and Video | Adobe  Stock" id="232" name="Google Shape;2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025" y="857250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2"/>
          <p:cNvSpPr txBox="1"/>
          <p:nvPr/>
        </p:nvSpPr>
        <p:spPr>
          <a:xfrm>
            <a:off x="4904825" y="883100"/>
            <a:ext cx="369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●"/>
            </a:pPr>
            <a:r>
              <a:rPr lang="en" sz="2300">
                <a:solidFill>
                  <a:schemeClr val="accent1"/>
                </a:solidFill>
              </a:rPr>
              <a:t>Orientation Lecture</a:t>
            </a:r>
            <a:endParaRPr sz="2300">
              <a:solidFill>
                <a:schemeClr val="accen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●"/>
            </a:pPr>
            <a:r>
              <a:rPr lang="en" sz="2300">
                <a:solidFill>
                  <a:schemeClr val="accent1"/>
                </a:solidFill>
              </a:rPr>
              <a:t>Cross-cover </a:t>
            </a:r>
            <a:endParaRPr sz="2300">
              <a:solidFill>
                <a:schemeClr val="accen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●"/>
            </a:pPr>
            <a:r>
              <a:rPr lang="en" sz="2300">
                <a:solidFill>
                  <a:schemeClr val="accent1"/>
                </a:solidFill>
              </a:rPr>
              <a:t>Techniques for Teaching Medical Students</a:t>
            </a:r>
            <a:endParaRPr sz="2300">
              <a:solidFill>
                <a:schemeClr val="accen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●"/>
            </a:pPr>
            <a:r>
              <a:rPr lang="en" sz="2300">
                <a:solidFill>
                  <a:schemeClr val="accent1"/>
                </a:solidFill>
              </a:rPr>
              <a:t>Order Writing</a:t>
            </a:r>
            <a:endParaRPr sz="2300">
              <a:solidFill>
                <a:schemeClr val="accen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●"/>
            </a:pPr>
            <a:r>
              <a:rPr lang="en" sz="2300">
                <a:solidFill>
                  <a:schemeClr val="accent1"/>
                </a:solidFill>
              </a:rPr>
              <a:t>Pain Management</a:t>
            </a:r>
            <a:endParaRPr sz="2300">
              <a:solidFill>
                <a:schemeClr val="accen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Char char="●"/>
            </a:pPr>
            <a:r>
              <a:rPr lang="en" sz="2300">
                <a:solidFill>
                  <a:schemeClr val="accent1"/>
                </a:solidFill>
              </a:rPr>
              <a:t>Effective Communication</a:t>
            </a:r>
            <a:endParaRPr sz="2300">
              <a:solidFill>
                <a:schemeClr val="accent1"/>
              </a:solidFill>
            </a:endParaRPr>
          </a:p>
        </p:txBody>
      </p:sp>
      <p:pic>
        <p:nvPicPr>
          <p:cNvPr descr="Colorful Megaphone Yay Isolated on Transparent Background Stock Image -  Illustration of message, background: 418055329" id="234" name="Google Shape;23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9550" y="2071600"/>
            <a:ext cx="305275" cy="30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ful Megaphone Yay Isolated on Transparent Background Stock Image -  Illustration of message, background: 418055329" id="235" name="Google Shape;23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9550" y="2778225"/>
            <a:ext cx="305275" cy="30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>
            <p:ph idx="1" type="body"/>
          </p:nvPr>
        </p:nvSpPr>
        <p:spPr>
          <a:xfrm>
            <a:off x="610050" y="1268000"/>
            <a:ext cx="7923900" cy="303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A fourth year medical student clerkship where students act as the intern</a:t>
            </a:r>
            <a:endParaRPr sz="23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Sometimes called an acting internship at other institutions</a:t>
            </a:r>
            <a:endParaRPr sz="23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Excellent practice in assuming ownership and responsibilities</a:t>
            </a:r>
            <a:endParaRPr sz="2300"/>
          </a:p>
          <a:p>
            <a:pPr indent="0" lvl="0" marL="0" rtl="0" algn="l">
              <a:spcBef>
                <a:spcPts val="8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3"/>
          <p:cNvSpPr txBox="1"/>
          <p:nvPr>
            <p:ph idx="2" type="body"/>
          </p:nvPr>
        </p:nvSpPr>
        <p:spPr>
          <a:xfrm>
            <a:off x="628650" y="280988"/>
            <a:ext cx="7923900" cy="98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sub-i? </a:t>
            </a:r>
            <a:endParaRPr/>
          </a:p>
        </p:txBody>
      </p:sp>
      <p:sp>
        <p:nvSpPr>
          <p:cNvPr id="242" name="Google Shape;242;p33"/>
          <p:cNvSpPr txBox="1"/>
          <p:nvPr>
            <p:ph idx="3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>
            <p:ph idx="2" type="body"/>
          </p:nvPr>
        </p:nvSpPr>
        <p:spPr>
          <a:xfrm>
            <a:off x="610050" y="232770"/>
            <a:ext cx="79239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Sub-i expectation form</a:t>
            </a:r>
            <a:endParaRPr/>
          </a:p>
        </p:txBody>
      </p:sp>
      <p:sp>
        <p:nvSpPr>
          <p:cNvPr id="248" name="Google Shape;248;p34"/>
          <p:cNvSpPr txBox="1"/>
          <p:nvPr>
            <p:ph idx="3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olorful Megaphone Yay Isolated on Transparent Background Stock Image -  Illustration of message, background: 418055329" id="249" name="Google Shape;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50" y="962725"/>
            <a:ext cx="305276" cy="30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 title="Screenshot 2026-05-03 at 8.49.5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2063" y="864625"/>
            <a:ext cx="6959872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>
            <p:ph idx="1" type="body"/>
          </p:nvPr>
        </p:nvSpPr>
        <p:spPr>
          <a:xfrm>
            <a:off x="628650" y="1568538"/>
            <a:ext cx="7923900" cy="301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Sakai: SSOM Wards 124 AY26-27</a:t>
            </a:r>
            <a:endParaRPr sz="2400"/>
          </a:p>
          <a:p>
            <a:pPr indent="-349250" lvl="0" marL="457200" rtl="0" algn="l">
              <a:spcBef>
                <a:spcPts val="80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All links to site information, materials and forms</a:t>
            </a:r>
            <a:endParaRPr sz="19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spcBef>
                <a:spcPts val="80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Submit assignments on Sakai</a:t>
            </a:r>
            <a:endParaRPr sz="1900"/>
          </a:p>
          <a:p>
            <a: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b="1" lang="en" sz="1900"/>
              <a:t>example 1: Bailey_B_Mid Eval</a:t>
            </a:r>
            <a:endParaRPr b="1"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b="1" lang="en" sz="1900"/>
              <a:t>example 2: Bailey_B_handoff</a:t>
            </a:r>
            <a:endParaRPr b="1" sz="1900"/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b="1" lang="en" sz="1900"/>
              <a:t>Cannot be .heic </a:t>
            </a:r>
            <a:endParaRPr sz="1900"/>
          </a:p>
        </p:txBody>
      </p:sp>
      <p:sp>
        <p:nvSpPr>
          <p:cNvPr id="256" name="Google Shape;256;p35"/>
          <p:cNvSpPr txBox="1"/>
          <p:nvPr>
            <p:ph idx="2" type="body"/>
          </p:nvPr>
        </p:nvSpPr>
        <p:spPr>
          <a:xfrm>
            <a:off x="628650" y="280988"/>
            <a:ext cx="7923900" cy="98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Administrative Overview </a:t>
            </a:r>
            <a:endParaRPr/>
          </a:p>
        </p:txBody>
      </p:sp>
      <p:sp>
        <p:nvSpPr>
          <p:cNvPr id="257" name="Google Shape;257;p35"/>
          <p:cNvSpPr txBox="1"/>
          <p:nvPr>
            <p:ph idx="3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idx="1" type="body"/>
          </p:nvPr>
        </p:nvSpPr>
        <p:spPr>
          <a:xfrm>
            <a:off x="610050" y="1473088"/>
            <a:ext cx="7923900" cy="301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Attendance and Days off:</a:t>
            </a:r>
            <a:endParaRPr sz="1800"/>
          </a:p>
          <a:p>
            <a:pPr indent="-308610" lvl="1" marL="7429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6D1D8"/>
              </a:buClr>
              <a:buSzPts val="1800"/>
              <a:buFont typeface="Noto Sans Symbols"/>
              <a:buChar char="○"/>
            </a:pPr>
            <a:r>
              <a:rPr lang="en" sz="1800"/>
              <a:t>3 days off over 4 week rotation</a:t>
            </a:r>
            <a:endParaRPr sz="1800"/>
          </a:p>
          <a:p>
            <a:pPr indent="-251460" lvl="2" marL="114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800"/>
              <a:buFont typeface="Noto Sans Symbols"/>
              <a:buChar char="■"/>
            </a:pPr>
            <a:r>
              <a:rPr lang="en" sz="1800"/>
              <a:t>usually 1 day per weekend = 21 clinical days</a:t>
            </a:r>
            <a:endParaRPr sz="1800"/>
          </a:p>
          <a:p>
            <a:pPr indent="-30861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800"/>
              <a:buFont typeface="Noto Sans Symbols"/>
              <a:buChar char="○"/>
            </a:pPr>
            <a:r>
              <a:rPr lang="en" sz="1800"/>
              <a:t>PGY-1 duty hour rules</a:t>
            </a:r>
            <a:endParaRPr sz="1800"/>
          </a:p>
          <a:p>
            <a:pPr indent="-251460" lvl="2" marL="114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800"/>
              <a:buFont typeface="Noto Sans Symbols"/>
              <a:buChar char="■"/>
            </a:pPr>
            <a:r>
              <a:rPr lang="en" sz="1800"/>
              <a:t>Max 80 hours/week</a:t>
            </a:r>
            <a:endParaRPr sz="1800"/>
          </a:p>
          <a:p>
            <a:pPr indent="-251460" lvl="2" marL="114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800"/>
              <a:buFont typeface="Noto Sans Symbols"/>
              <a:buChar char="■"/>
            </a:pPr>
            <a:r>
              <a:rPr lang="en" sz="1800"/>
              <a:t>1 day off in 7 averaged over 4 weeks</a:t>
            </a:r>
            <a:endParaRPr sz="1800"/>
          </a:p>
          <a:p>
            <a:pPr indent="-251460" lvl="2" marL="114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800"/>
              <a:buFont typeface="Noto Sans Symbols"/>
              <a:buChar char="■"/>
            </a:pPr>
            <a:r>
              <a:rPr lang="en" sz="1800"/>
              <a:t>No more than every 3rd night call</a:t>
            </a:r>
            <a:endParaRPr sz="1800"/>
          </a:p>
          <a:p>
            <a:pPr indent="-30861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800"/>
              <a:buFont typeface="Noto Sans Symbols"/>
              <a:buChar char="○"/>
            </a:pPr>
            <a:r>
              <a:rPr lang="en" sz="1800"/>
              <a:t>Interview Season: October - January</a:t>
            </a:r>
            <a:endParaRPr sz="1800"/>
          </a:p>
          <a:p>
            <a:pPr indent="-251460" lvl="2" marL="114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800"/>
              <a:buFont typeface="Noto Sans Symbols"/>
              <a:buChar char="■"/>
            </a:pPr>
            <a:r>
              <a:rPr lang="en" sz="1800"/>
              <a:t>Option for additional 2 days off, but must make them up on the weekend after quiz and OSCEs</a:t>
            </a:r>
            <a:endParaRPr sz="1800"/>
          </a:p>
        </p:txBody>
      </p:sp>
      <p:sp>
        <p:nvSpPr>
          <p:cNvPr id="263" name="Google Shape;263;p36"/>
          <p:cNvSpPr txBox="1"/>
          <p:nvPr>
            <p:ph idx="2" type="body"/>
          </p:nvPr>
        </p:nvSpPr>
        <p:spPr>
          <a:xfrm>
            <a:off x="628825" y="76263"/>
            <a:ext cx="7923900" cy="98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Administrative Overview - Attendance  </a:t>
            </a:r>
            <a:endParaRPr/>
          </a:p>
        </p:txBody>
      </p:sp>
      <p:sp>
        <p:nvSpPr>
          <p:cNvPr id="264" name="Google Shape;264;p36"/>
          <p:cNvSpPr txBox="1"/>
          <p:nvPr>
            <p:ph idx="3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olorful Megaphone Yay Isolated on Transparent Background Stock Image -  Illustration of message, background: 418055329"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800" y="3845225"/>
            <a:ext cx="305275" cy="3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/>
          <p:nvPr>
            <p:ph idx="1" type="body"/>
          </p:nvPr>
        </p:nvSpPr>
        <p:spPr>
          <a:xfrm>
            <a:off x="628650" y="2000249"/>
            <a:ext cx="7923900" cy="25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7"/>
          <p:cNvSpPr txBox="1"/>
          <p:nvPr>
            <p:ph idx="2" type="body"/>
          </p:nvPr>
        </p:nvSpPr>
        <p:spPr>
          <a:xfrm>
            <a:off x="610050" y="-96712"/>
            <a:ext cx="7923900" cy="98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Contacts</a:t>
            </a:r>
            <a:endParaRPr/>
          </a:p>
        </p:txBody>
      </p:sp>
      <p:sp>
        <p:nvSpPr>
          <p:cNvPr id="272" name="Google Shape;272;p37"/>
          <p:cNvSpPr txBox="1"/>
          <p:nvPr>
            <p:ph idx="3" type="body"/>
          </p:nvPr>
        </p:nvSpPr>
        <p:spPr>
          <a:xfrm>
            <a:off x="4901735" y="4839458"/>
            <a:ext cx="3651000" cy="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37" title="Screenshot 2026-06-28 at 11.51.47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0" y="1157356"/>
            <a:ext cx="9144003" cy="3786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oyola-theme">
  <a:themeElements>
    <a:clrScheme name="Loyola 2024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D0024"/>
      </a:accent1>
      <a:accent2>
        <a:srgbClr val="FEBC18"/>
      </a:accent2>
      <a:accent3>
        <a:srgbClr val="545454"/>
      </a:accent3>
      <a:accent4>
        <a:srgbClr val="878787"/>
      </a:accent4>
      <a:accent5>
        <a:srgbClr val="CCCCCC"/>
      </a:accent5>
      <a:accent6>
        <a:srgbClr val="D1D4D3"/>
      </a:accent6>
      <a:hlink>
        <a:srgbClr val="5D0024"/>
      </a:hlink>
      <a:folHlink>
        <a:srgbClr val="8D003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