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8" r:id="rId4"/>
    <p:sldId id="258" r:id="rId5"/>
    <p:sldId id="277" r:id="rId6"/>
    <p:sldId id="267" r:id="rId7"/>
    <p:sldId id="269" r:id="rId8"/>
    <p:sldId id="266" r:id="rId9"/>
    <p:sldId id="271" r:id="rId10"/>
    <p:sldId id="270" r:id="rId11"/>
    <p:sldId id="272" r:id="rId12"/>
    <p:sldId id="273" r:id="rId13"/>
    <p:sldId id="276" r:id="rId14"/>
    <p:sldId id="275" r:id="rId15"/>
    <p:sldId id="274" r:id="rId16"/>
    <p:sldId id="278" r:id="rId17"/>
    <p:sldId id="279" r:id="rId18"/>
    <p:sldId id="262" r:id="rId19"/>
    <p:sldId id="289" r:id="rId20"/>
    <p:sldId id="290" r:id="rId21"/>
    <p:sldId id="291" r:id="rId22"/>
    <p:sldId id="292" r:id="rId23"/>
    <p:sldId id="281" r:id="rId24"/>
    <p:sldId id="282" r:id="rId25"/>
    <p:sldId id="264" r:id="rId26"/>
    <p:sldId id="283" r:id="rId27"/>
    <p:sldId id="284" r:id="rId28"/>
    <p:sldId id="259" r:id="rId29"/>
    <p:sldId id="285" r:id="rId30"/>
    <p:sldId id="261" r:id="rId31"/>
    <p:sldId id="260" r:id="rId32"/>
    <p:sldId id="286" r:id="rId33"/>
    <p:sldId id="287" r:id="rId34"/>
    <p:sldId id="265" r:id="rId35"/>
    <p:sldId id="263" r:id="rId36"/>
    <p:sldId id="294" r:id="rId37"/>
    <p:sldId id="293" r:id="rId38"/>
    <p:sldId id="297" r:id="rId39"/>
    <p:sldId id="296" r:id="rId40"/>
    <p:sldId id="299" r:id="rId41"/>
    <p:sldId id="298" r:id="rId42"/>
    <p:sldId id="300" r:id="rId43"/>
    <p:sldId id="302" r:id="rId44"/>
    <p:sldId id="301" r:id="rId45"/>
    <p:sldId id="304" r:id="rId46"/>
    <p:sldId id="303" r:id="rId47"/>
    <p:sldId id="306" r:id="rId48"/>
    <p:sldId id="305" r:id="rId49"/>
    <p:sldId id="308" r:id="rId50"/>
    <p:sldId id="30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6327"/>
  </p:normalViewPr>
  <p:slideViewPr>
    <p:cSldViewPr snapToGrid="0">
      <p:cViewPr varScale="1">
        <p:scale>
          <a:sx n="88" d="100"/>
          <a:sy n="88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tJzBKdKg2k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fordmedicine25.stanford.edu/the25/neck-exam-jugular-venous-pressure-measuremen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F61C-9CB3-13A1-671A-618E2B75A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Cardiac Exam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78C-8A6C-FCD0-76FC-33BD88D9F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Sandeep Mehta MD</a:t>
            </a:r>
          </a:p>
          <a:p>
            <a:r>
              <a:rPr lang="en-US" dirty="0"/>
              <a:t>Department of Cardiology</a:t>
            </a:r>
          </a:p>
        </p:txBody>
      </p:sp>
    </p:spTree>
    <p:extLst>
      <p:ext uri="{BB962C8B-B14F-4D97-AF65-F5344CB8AC3E}">
        <p14:creationId xmlns:p14="http://schemas.microsoft.com/office/powerpoint/2010/main" val="214619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t Looks Like: Jugular Vein Distention">
            <a:extLst>
              <a:ext uri="{FF2B5EF4-FFF2-40B4-BE49-F238E27FC236}">
                <a16:creationId xmlns:a16="http://schemas.microsoft.com/office/drawing/2014/main" id="{82038131-2B81-85C9-072D-72B4C560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4450"/>
            <a:ext cx="5080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2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2A32F-29C2-3B11-16BA-40BDE2ED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79819"/>
            <a:ext cx="11845636" cy="67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AF9F4-EFC4-4C59-ABB7-405DCE6C6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146"/>
            <a:ext cx="11957102" cy="67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59A29-B7CA-4AE9-4F62-B9055EC0F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" y="0"/>
            <a:ext cx="11949545" cy="67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D57E69-16FA-B9FE-066C-8B9656BB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147"/>
            <a:ext cx="12011890" cy="68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C164F-F94A-59CA-37BA-1324F06B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" y="0"/>
            <a:ext cx="11986625" cy="67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770-D19D-5EDB-D035-E2488270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56EE-813B-57FD-C1B1-63FD7469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1190937" cy="1712283"/>
          </a:xfrm>
        </p:spPr>
        <p:txBody>
          <a:bodyPr/>
          <a:lstStyle/>
          <a:p>
            <a:r>
              <a:rPr lang="en-US" dirty="0"/>
              <a:t>Pulses</a:t>
            </a:r>
          </a:p>
          <a:p>
            <a:r>
              <a:rPr lang="en-US" dirty="0"/>
              <a:t>Heaves</a:t>
            </a:r>
          </a:p>
          <a:p>
            <a:r>
              <a:rPr lang="en-US" dirty="0"/>
              <a:t>Thrills</a:t>
            </a:r>
          </a:p>
          <a:p>
            <a:r>
              <a:rPr lang="en-US" dirty="0"/>
              <a:t>PMI</a:t>
            </a:r>
          </a:p>
        </p:txBody>
      </p:sp>
      <p:pic>
        <p:nvPicPr>
          <p:cNvPr id="4098" name="Picture 2" descr="JaypeeDigital | eBook Reader">
            <a:extLst>
              <a:ext uri="{FF2B5EF4-FFF2-40B4-BE49-F238E27FC236}">
                <a16:creationId xmlns:a16="http://schemas.microsoft.com/office/drawing/2014/main" id="{8F06FAD7-7293-90A0-D685-4E562148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5" y="2376874"/>
            <a:ext cx="3573657" cy="39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int of Maximal Intensity (PMI)">
            <a:extLst>
              <a:ext uri="{FF2B5EF4-FFF2-40B4-BE49-F238E27FC236}">
                <a16:creationId xmlns:a16="http://schemas.microsoft.com/office/drawing/2014/main" id="{BA47856F-C71C-C18B-B8FB-EECC26EB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4203878"/>
            <a:ext cx="5709227" cy="26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3D7C-F18E-F8EF-6F96-6D305AA5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Auscultation</a:t>
            </a:r>
          </a:p>
        </p:txBody>
      </p:sp>
      <p:pic>
        <p:nvPicPr>
          <p:cNvPr id="5122" name="Picture 2" descr="The Cardiovascular System | SpringerLink">
            <a:extLst>
              <a:ext uri="{FF2B5EF4-FFF2-40B4-BE49-F238E27FC236}">
                <a16:creationId xmlns:a16="http://schemas.microsoft.com/office/drawing/2014/main" id="{6132C93D-A6A9-1E69-CFEF-3DE4624D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153412"/>
            <a:ext cx="8699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9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D30A7-6A14-ECC6-2E08-87F74FED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Normal S1/S2</a:t>
            </a:r>
          </a:p>
        </p:txBody>
      </p:sp>
      <p:pic>
        <p:nvPicPr>
          <p:cNvPr id="4" name="S1S2 normal ">
            <a:hlinkClick r:id="" action="ppaction://media"/>
            <a:extLst>
              <a:ext uri="{FF2B5EF4-FFF2-40B4-BE49-F238E27FC236}">
                <a16:creationId xmlns:a16="http://schemas.microsoft.com/office/drawing/2014/main" id="{5DCF7CD7-D6BD-67A0-105F-79FCA5ACD91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4752" y="3016505"/>
            <a:ext cx="9314170" cy="1862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C7E06-377C-C001-730D-549EE4347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4" y="-25248"/>
            <a:ext cx="3214255" cy="29604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A4DD82-1F83-1A7C-60DA-2A9D904BAB87}"/>
              </a:ext>
            </a:extLst>
          </p:cNvPr>
          <p:cNvSpPr/>
          <p:nvPr/>
        </p:nvSpPr>
        <p:spPr>
          <a:xfrm>
            <a:off x="2231136" y="4172680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931FC-1BCD-494E-E49A-C16B9E9CB3DC}"/>
              </a:ext>
            </a:extLst>
          </p:cNvPr>
          <p:cNvSpPr/>
          <p:nvPr/>
        </p:nvSpPr>
        <p:spPr>
          <a:xfrm>
            <a:off x="5071175" y="4168513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726EC-01F8-9616-68C5-D8A53588291A}"/>
              </a:ext>
            </a:extLst>
          </p:cNvPr>
          <p:cNvSpPr/>
          <p:nvPr/>
        </p:nvSpPr>
        <p:spPr>
          <a:xfrm>
            <a:off x="7898311" y="4168513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94604-9325-97A6-D881-132F5C537276}"/>
              </a:ext>
            </a:extLst>
          </p:cNvPr>
          <p:cNvSpPr/>
          <p:nvPr/>
        </p:nvSpPr>
        <p:spPr>
          <a:xfrm>
            <a:off x="3269125" y="4168513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BD1F0B-A710-6E68-2527-012FAE5D43DC}"/>
              </a:ext>
            </a:extLst>
          </p:cNvPr>
          <p:cNvSpPr/>
          <p:nvPr/>
        </p:nvSpPr>
        <p:spPr>
          <a:xfrm>
            <a:off x="6096000" y="4168513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ADD00D-68BE-712A-B824-DE85A12ABCB8}"/>
              </a:ext>
            </a:extLst>
          </p:cNvPr>
          <p:cNvSpPr/>
          <p:nvPr/>
        </p:nvSpPr>
        <p:spPr>
          <a:xfrm>
            <a:off x="8936300" y="4168513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34E0A-C5CD-2D14-E606-90E7306F7190}"/>
              </a:ext>
            </a:extLst>
          </p:cNvPr>
          <p:cNvSpPr txBox="1"/>
          <p:nvPr/>
        </p:nvSpPr>
        <p:spPr>
          <a:xfrm>
            <a:off x="774483" y="62362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www.easyauscultation.com</a:t>
            </a:r>
            <a:r>
              <a:rPr lang="en-US" dirty="0"/>
              <a:t>/cases/8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6AE09-83B3-714C-6331-A5E3AE0F2AEC}"/>
              </a:ext>
            </a:extLst>
          </p:cNvPr>
          <p:cNvSpPr txBox="1"/>
          <p:nvPr/>
        </p:nvSpPr>
        <p:spPr>
          <a:xfrm>
            <a:off x="3979493" y="3407843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Diastole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02891-0017-FF5A-8D3C-07E9A93C45A8}"/>
              </a:ext>
            </a:extLst>
          </p:cNvPr>
          <p:cNvSpPr txBox="1"/>
          <p:nvPr/>
        </p:nvSpPr>
        <p:spPr>
          <a:xfrm>
            <a:off x="2769690" y="3393933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Systole</a:t>
            </a:r>
          </a:p>
        </p:txBody>
      </p:sp>
    </p:spTree>
    <p:extLst>
      <p:ext uri="{BB962C8B-B14F-4D97-AF65-F5344CB8AC3E}">
        <p14:creationId xmlns:p14="http://schemas.microsoft.com/office/powerpoint/2010/main" val="29556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41163-7A42-8E60-827E-B9BB09C8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4312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1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4AC7-3CCF-F14D-07C4-8A76CF81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E4947-CFF1-5A8F-D9F3-81C851D4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922" y="2430224"/>
            <a:ext cx="3643191" cy="3101983"/>
          </a:xfrm>
        </p:spPr>
        <p:txBody>
          <a:bodyPr>
            <a:normAutofit/>
          </a:bodyPr>
          <a:lstStyle/>
          <a:p>
            <a:r>
              <a:rPr lang="en-US" sz="2400" dirty="0"/>
              <a:t>Cardiac Exam Basics</a:t>
            </a:r>
          </a:p>
          <a:p>
            <a:r>
              <a:rPr lang="en-US" sz="2400" dirty="0"/>
              <a:t>Normal heart sounds and physiology</a:t>
            </a:r>
          </a:p>
          <a:p>
            <a:r>
              <a:rPr lang="en-US" sz="2400" dirty="0"/>
              <a:t>Common abnormal heart sounds</a:t>
            </a:r>
          </a:p>
          <a:p>
            <a:r>
              <a:rPr lang="en-US" sz="2400" dirty="0"/>
              <a:t>Common murmurs</a:t>
            </a:r>
          </a:p>
        </p:txBody>
      </p:sp>
      <p:pic>
        <p:nvPicPr>
          <p:cNvPr id="1026" name="Picture 2" descr="Basic Cardiac Assessments: Physical ...">
            <a:extLst>
              <a:ext uri="{FF2B5EF4-FFF2-40B4-BE49-F238E27FC236}">
                <a16:creationId xmlns:a16="http://schemas.microsoft.com/office/drawing/2014/main" id="{228A62A5-3C24-2617-F6F9-BEA71E5F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51" y="2350376"/>
            <a:ext cx="4995718" cy="3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4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70BB1-DC88-7C1F-1B34-3AA029EB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8F988-4F83-58E5-3FB4-442B7700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64"/>
            <a:ext cx="12204708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8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CF9B-3B9D-20CE-1CF6-03DEB2E2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7D1A5-49A6-5DB7-7C9F-399B63085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LoUder</a:t>
            </a:r>
            <a:r>
              <a:rPr lang="en-US" dirty="0"/>
              <a:t> S2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2BF01-C815-D6EE-5841-14C559CB89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Loud A2- hypertension</a:t>
            </a:r>
          </a:p>
          <a:p>
            <a:r>
              <a:rPr lang="en-US" dirty="0"/>
              <a:t>Loud P2- pulmonary HTN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324BE6-11B2-AEBE-59A6-B1E06777F0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Soft A2 (aortic stenosis )</a:t>
            </a:r>
          </a:p>
          <a:p>
            <a:r>
              <a:rPr lang="en-US" dirty="0"/>
              <a:t>Soft P2 (pulmonic stenosis)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BA05A7-0FE5-E9EB-0D80-CB6532242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SoFter</a:t>
            </a:r>
            <a:r>
              <a:rPr lang="en-US" dirty="0"/>
              <a:t> S2</a:t>
            </a:r>
          </a:p>
        </p:txBody>
      </p:sp>
    </p:spTree>
    <p:extLst>
      <p:ext uri="{BB962C8B-B14F-4D97-AF65-F5344CB8AC3E}">
        <p14:creationId xmlns:p14="http://schemas.microsoft.com/office/powerpoint/2010/main" val="57700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06B2B-8FD2-B281-C42D-67CA641A2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189289"/>
            <a:ext cx="11561618" cy="64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87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A13CF-AB35-A6FE-EDB0-1AAD00F51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787"/>
            <a:ext cx="11942618" cy="64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2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F4F1B-935B-8C48-76EB-30EB7625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74" y="99233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dirty="0"/>
              <a:t>Normal S1/S2 with Physiologic Splitting of S2 (During INSPIRATION)</a:t>
            </a:r>
          </a:p>
        </p:txBody>
      </p:sp>
      <p:pic>
        <p:nvPicPr>
          <p:cNvPr id="4" name="physiologic splitting ">
            <a:hlinkClick r:id="" action="ppaction://media"/>
            <a:extLst>
              <a:ext uri="{FF2B5EF4-FFF2-40B4-BE49-F238E27FC236}">
                <a16:creationId xmlns:a16="http://schemas.microsoft.com/office/drawing/2014/main" id="{6F792B4E-8174-8920-838C-DFA06118117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4752" y="3016505"/>
            <a:ext cx="9314170" cy="1862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AD8810-7DAE-9542-03FE-B869A56EE2FD}"/>
              </a:ext>
            </a:extLst>
          </p:cNvPr>
          <p:cNvSpPr/>
          <p:nvPr/>
        </p:nvSpPr>
        <p:spPr>
          <a:xfrm>
            <a:off x="1954457" y="2534318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65ED92-F461-E38E-19C2-2AAE74884955}"/>
              </a:ext>
            </a:extLst>
          </p:cNvPr>
          <p:cNvSpPr/>
          <p:nvPr/>
        </p:nvSpPr>
        <p:spPr>
          <a:xfrm>
            <a:off x="8096180" y="2534318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E38C6-DDD5-2FDC-B04C-EB8CF1E6DB8B}"/>
              </a:ext>
            </a:extLst>
          </p:cNvPr>
          <p:cNvSpPr/>
          <p:nvPr/>
        </p:nvSpPr>
        <p:spPr>
          <a:xfrm>
            <a:off x="4960481" y="2534318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84F61-3BF1-B375-6AD2-9760E0333263}"/>
              </a:ext>
            </a:extLst>
          </p:cNvPr>
          <p:cNvSpPr/>
          <p:nvPr/>
        </p:nvSpPr>
        <p:spPr>
          <a:xfrm>
            <a:off x="2992446" y="2534318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707FB-4E9E-1449-FCE6-8D84A981D701}"/>
              </a:ext>
            </a:extLst>
          </p:cNvPr>
          <p:cNvSpPr/>
          <p:nvPr/>
        </p:nvSpPr>
        <p:spPr>
          <a:xfrm>
            <a:off x="6123846" y="2534318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2A204-3E54-8B6A-A846-74571B8756D9}"/>
              </a:ext>
            </a:extLst>
          </p:cNvPr>
          <p:cNvSpPr/>
          <p:nvPr/>
        </p:nvSpPr>
        <p:spPr>
          <a:xfrm>
            <a:off x="9199554" y="2534318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ADE01-D19C-2858-817A-5FD4D9509C60}"/>
              </a:ext>
            </a:extLst>
          </p:cNvPr>
          <p:cNvSpPr txBox="1"/>
          <p:nvPr/>
        </p:nvSpPr>
        <p:spPr>
          <a:xfrm>
            <a:off x="304525" y="60136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www.easyauscultation.com</a:t>
            </a:r>
            <a:r>
              <a:rPr lang="en-US" dirty="0"/>
              <a:t>/cases/9/second-heart-sound---physiologically-split-#1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E0D04-F6EF-D9AE-47CE-435E155CA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-61818"/>
            <a:ext cx="3213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A0F8-7DA6-584C-477C-F25F7BCC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S2 </a:t>
            </a:r>
            <a:r>
              <a:rPr lang="en-US" dirty="0" err="1"/>
              <a:t>SplITTING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8C3C-5C09-FD63-7B0D-77F81187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2520973" cy="3101983"/>
          </a:xfrm>
        </p:spPr>
        <p:txBody>
          <a:bodyPr/>
          <a:lstStyle/>
          <a:p>
            <a:r>
              <a:rPr lang="en-US" dirty="0"/>
              <a:t>Fixed Splitting of S2</a:t>
            </a:r>
          </a:p>
          <a:p>
            <a:endParaRPr lang="en-US" dirty="0"/>
          </a:p>
          <a:p>
            <a:r>
              <a:rPr lang="en-US" dirty="0"/>
              <a:t>Exaggerated inspiratory splitting of S2</a:t>
            </a:r>
          </a:p>
          <a:p>
            <a:endParaRPr lang="en-US" dirty="0"/>
          </a:p>
          <a:p>
            <a:r>
              <a:rPr lang="en-US" dirty="0"/>
              <a:t>Paradoxical (expiratory splitting of S2)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FF2F5-FEBE-72FB-F832-1D2DEE81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09" y="2451707"/>
            <a:ext cx="4024745" cy="796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2CADC-3B15-24B7-15FA-84FB9A88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18" y="3429000"/>
            <a:ext cx="4008436" cy="796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95493-6564-A708-875B-BDF47646C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017" y="4788668"/>
            <a:ext cx="4024743" cy="8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DC20-136E-C6F6-33C1-79CC8947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D1D85-6DBE-4321-C1E3-53A974FC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diastolic sound that happens  after S2 due to rapid early filling of a ventricle </a:t>
            </a:r>
          </a:p>
          <a:p>
            <a:pPr lvl="1"/>
            <a:r>
              <a:rPr lang="en-US" dirty="0"/>
              <a:t>Can be seen in normal healthy people</a:t>
            </a:r>
          </a:p>
          <a:p>
            <a:pPr lvl="1"/>
            <a:r>
              <a:rPr lang="en-US" dirty="0"/>
              <a:t>“Sloshing In “</a:t>
            </a:r>
          </a:p>
          <a:p>
            <a:pPr lvl="1"/>
            <a:r>
              <a:rPr lang="en-US" dirty="0"/>
              <a:t>RV S3 (tricuspid position) and LV S3 (mitral position)</a:t>
            </a:r>
          </a:p>
          <a:p>
            <a:pPr lvl="1"/>
            <a:r>
              <a:rPr lang="en-US" dirty="0"/>
              <a:t>Can also be seen in pathology</a:t>
            </a:r>
          </a:p>
          <a:p>
            <a:pPr lvl="2"/>
            <a:r>
              <a:rPr lang="en-US" dirty="0"/>
              <a:t>Mitral regurgitation, dilated cardiomyopathy/heart failure , pregnancy/hyperthyroid</a:t>
            </a:r>
          </a:p>
        </p:txBody>
      </p:sp>
    </p:spTree>
    <p:extLst>
      <p:ext uri="{BB962C8B-B14F-4D97-AF65-F5344CB8AC3E}">
        <p14:creationId xmlns:p14="http://schemas.microsoft.com/office/powerpoint/2010/main" val="2229055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2036-392B-DB6B-3C71-0D75536981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s3</a:t>
            </a:r>
          </a:p>
        </p:txBody>
      </p:sp>
      <p:pic>
        <p:nvPicPr>
          <p:cNvPr id="5" name="s3">
            <a:hlinkClick r:id="" action="ppaction://media"/>
            <a:extLst>
              <a:ext uri="{FF2B5EF4-FFF2-40B4-BE49-F238E27FC236}">
                <a16:creationId xmlns:a16="http://schemas.microsoft.com/office/drawing/2014/main" id="{694867B5-8A9B-C59F-6E97-91E67F1C47E3}"/>
              </a:ext>
            </a:extLst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9069" y="2990888"/>
            <a:ext cx="9313862" cy="1863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F87A24-3E57-C9D8-0A2A-2BEB77BCFBC7}"/>
              </a:ext>
            </a:extLst>
          </p:cNvPr>
          <p:cNvSpPr/>
          <p:nvPr/>
        </p:nvSpPr>
        <p:spPr>
          <a:xfrm>
            <a:off x="2064739" y="4131116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0A8C30-BA0F-0281-1E08-3BFFD3C0A092}"/>
              </a:ext>
            </a:extLst>
          </p:cNvPr>
          <p:cNvSpPr/>
          <p:nvPr/>
        </p:nvSpPr>
        <p:spPr>
          <a:xfrm>
            <a:off x="3102728" y="4131116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08409-A713-5214-C87F-86799550BF1E}"/>
              </a:ext>
            </a:extLst>
          </p:cNvPr>
          <p:cNvSpPr/>
          <p:nvPr/>
        </p:nvSpPr>
        <p:spPr>
          <a:xfrm>
            <a:off x="3626863" y="3268023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515A4-B765-46D6-3008-E66757A92AB1}"/>
              </a:ext>
            </a:extLst>
          </p:cNvPr>
          <p:cNvSpPr txBox="1"/>
          <p:nvPr/>
        </p:nvSpPr>
        <p:spPr>
          <a:xfrm>
            <a:off x="960120" y="61585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www.easyauscultation.com</a:t>
            </a:r>
            <a:r>
              <a:rPr lang="en-US" dirty="0"/>
              <a:t>/cases/37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8918E-918F-E044-B5E2-87B14CCB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4" y="-25248"/>
            <a:ext cx="3214255" cy="29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A217-C1BF-2F6A-935F-65EFEC6F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1D94-120A-1DAE-1CF2-F1C0CD7D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pathologic</a:t>
            </a:r>
          </a:p>
          <a:p>
            <a:r>
              <a:rPr lang="en-US" dirty="0"/>
              <a:t>Late diastolic sound </a:t>
            </a:r>
          </a:p>
          <a:p>
            <a:r>
              <a:rPr lang="en-US" dirty="0"/>
              <a:t>Atrial contraction against a stiff ventricle </a:t>
            </a:r>
          </a:p>
          <a:p>
            <a:r>
              <a:rPr lang="en-US" dirty="0"/>
              <a:t>“Tennessee”</a:t>
            </a:r>
          </a:p>
        </p:txBody>
      </p:sp>
    </p:spTree>
    <p:extLst>
      <p:ext uri="{BB962C8B-B14F-4D97-AF65-F5344CB8AC3E}">
        <p14:creationId xmlns:p14="http://schemas.microsoft.com/office/powerpoint/2010/main" val="36691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85CF4-244A-9582-A24A-CB79F6A9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21" y="110522"/>
            <a:ext cx="8856557" cy="63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0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2036-392B-DB6B-3C71-0D755369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s4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8918E-918F-E044-B5E2-87B14CCBE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4" y="-25248"/>
            <a:ext cx="3214255" cy="2960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7BE8DE-E07D-82F9-7886-79E99EFA926E}"/>
              </a:ext>
            </a:extLst>
          </p:cNvPr>
          <p:cNvSpPr txBox="1"/>
          <p:nvPr/>
        </p:nvSpPr>
        <p:spPr>
          <a:xfrm>
            <a:off x="1257324" y="58371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www.easyauscultation.com</a:t>
            </a:r>
            <a:r>
              <a:rPr lang="en-US" dirty="0"/>
              <a:t>/cases/35/fourth-heart-sound-gallop</a:t>
            </a:r>
          </a:p>
        </p:txBody>
      </p:sp>
      <p:pic>
        <p:nvPicPr>
          <p:cNvPr id="17" name="s4">
            <a:hlinkClick r:id="" action="ppaction://media"/>
            <a:extLst>
              <a:ext uri="{FF2B5EF4-FFF2-40B4-BE49-F238E27FC236}">
                <a16:creationId xmlns:a16="http://schemas.microsoft.com/office/drawing/2014/main" id="{72F07237-E5B0-2D6B-16AA-E0F2CE0B333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3516" y="3193835"/>
            <a:ext cx="9808776" cy="1737591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DA7012-DC14-38CB-DEF4-9271E2B66888}"/>
              </a:ext>
            </a:extLst>
          </p:cNvPr>
          <p:cNvSpPr/>
          <p:nvPr/>
        </p:nvSpPr>
        <p:spPr>
          <a:xfrm>
            <a:off x="2095981" y="4151968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E14A69-25FD-AE76-791A-D911B84FFE93}"/>
              </a:ext>
            </a:extLst>
          </p:cNvPr>
          <p:cNvSpPr/>
          <p:nvPr/>
        </p:nvSpPr>
        <p:spPr>
          <a:xfrm>
            <a:off x="3210442" y="4151968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A16095-785C-C5CF-23E5-BCD52CF634C1}"/>
              </a:ext>
            </a:extLst>
          </p:cNvPr>
          <p:cNvSpPr/>
          <p:nvPr/>
        </p:nvSpPr>
        <p:spPr>
          <a:xfrm>
            <a:off x="1678875" y="3372510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6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5A17D-45C2-4783-B8D2-71AB38B3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S3 &amp; S4</a:t>
            </a:r>
          </a:p>
        </p:txBody>
      </p:sp>
      <p:pic>
        <p:nvPicPr>
          <p:cNvPr id="6" name="summation gallop">
            <a:hlinkClick r:id="" action="ppaction://media"/>
            <a:extLst>
              <a:ext uri="{FF2B5EF4-FFF2-40B4-BE49-F238E27FC236}">
                <a16:creationId xmlns:a16="http://schemas.microsoft.com/office/drawing/2014/main" id="{A956132A-4FC3-842B-C8DF-80427967588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8915" y="2935250"/>
            <a:ext cx="9314170" cy="1862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C0E34-C3E7-04E0-9D35-D0F41FDD6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4" y="-25248"/>
            <a:ext cx="3214255" cy="2960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210AD-C632-D97D-8F59-6238D2DF915C}"/>
              </a:ext>
            </a:extLst>
          </p:cNvPr>
          <p:cNvSpPr/>
          <p:nvPr/>
        </p:nvSpPr>
        <p:spPr>
          <a:xfrm>
            <a:off x="2102078" y="4068841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DBB714-7EFA-03A3-9596-F11E70BE73A4}"/>
              </a:ext>
            </a:extLst>
          </p:cNvPr>
          <p:cNvSpPr/>
          <p:nvPr/>
        </p:nvSpPr>
        <p:spPr>
          <a:xfrm>
            <a:off x="5191641" y="4068841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217073-B09B-E3B2-219C-6D4EE9C6E326}"/>
              </a:ext>
            </a:extLst>
          </p:cNvPr>
          <p:cNvSpPr/>
          <p:nvPr/>
        </p:nvSpPr>
        <p:spPr>
          <a:xfrm>
            <a:off x="8281204" y="4068841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39D2CA-ECB1-D791-A0AC-FCD6A76C3EA8}"/>
              </a:ext>
            </a:extLst>
          </p:cNvPr>
          <p:cNvSpPr/>
          <p:nvPr/>
        </p:nvSpPr>
        <p:spPr>
          <a:xfrm>
            <a:off x="4122208" y="4068841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3E4D0-C12E-3F5E-AEA1-1CEB4058B3E9}"/>
              </a:ext>
            </a:extLst>
          </p:cNvPr>
          <p:cNvSpPr/>
          <p:nvPr/>
        </p:nvSpPr>
        <p:spPr>
          <a:xfrm>
            <a:off x="7239758" y="4068841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90E3C7-5CA8-D146-DB33-525E9BA43F5A}"/>
              </a:ext>
            </a:extLst>
          </p:cNvPr>
          <p:cNvSpPr/>
          <p:nvPr/>
        </p:nvSpPr>
        <p:spPr>
          <a:xfrm>
            <a:off x="10308192" y="4034449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7660C-799D-B6A6-AD09-6201C71644F6}"/>
              </a:ext>
            </a:extLst>
          </p:cNvPr>
          <p:cNvSpPr/>
          <p:nvPr/>
        </p:nvSpPr>
        <p:spPr>
          <a:xfrm>
            <a:off x="3845528" y="3152001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0DEF2-C3A0-ADF7-3E42-C25395387417}"/>
              </a:ext>
            </a:extLst>
          </p:cNvPr>
          <p:cNvSpPr/>
          <p:nvPr/>
        </p:nvSpPr>
        <p:spPr>
          <a:xfrm>
            <a:off x="6928509" y="3155477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DEC2A4-5742-D343-B0F6-832B7D9A0896}"/>
              </a:ext>
            </a:extLst>
          </p:cNvPr>
          <p:cNvSpPr/>
          <p:nvPr/>
        </p:nvSpPr>
        <p:spPr>
          <a:xfrm>
            <a:off x="9977280" y="3158827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F565A9-1AE4-9E5C-2EE3-85D796D7E5FE}"/>
              </a:ext>
            </a:extLst>
          </p:cNvPr>
          <p:cNvSpPr/>
          <p:nvPr/>
        </p:nvSpPr>
        <p:spPr>
          <a:xfrm>
            <a:off x="2608730" y="3143352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C62678-D4B7-E71B-78F7-344C296E1336}"/>
              </a:ext>
            </a:extLst>
          </p:cNvPr>
          <p:cNvSpPr/>
          <p:nvPr/>
        </p:nvSpPr>
        <p:spPr>
          <a:xfrm>
            <a:off x="5633044" y="3143352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E26CA-B438-F6CF-E77B-71F3ED19731C}"/>
              </a:ext>
            </a:extLst>
          </p:cNvPr>
          <p:cNvSpPr/>
          <p:nvPr/>
        </p:nvSpPr>
        <p:spPr>
          <a:xfrm>
            <a:off x="8716025" y="3123924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550193-DB33-35F8-E676-5CA4CFC4B2AD}"/>
              </a:ext>
            </a:extLst>
          </p:cNvPr>
          <p:cNvSpPr txBox="1"/>
          <p:nvPr/>
        </p:nvSpPr>
        <p:spPr>
          <a:xfrm>
            <a:off x="415636" y="611512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www.easyauscultation.com</a:t>
            </a:r>
            <a:r>
              <a:rPr lang="en-US" dirty="0"/>
              <a:t>/cases/36/third-and-fourth-heart-sound-gallop</a:t>
            </a:r>
          </a:p>
        </p:txBody>
      </p:sp>
    </p:spTree>
    <p:extLst>
      <p:ext uri="{BB962C8B-B14F-4D97-AF65-F5344CB8AC3E}">
        <p14:creationId xmlns:p14="http://schemas.microsoft.com/office/powerpoint/2010/main" val="34317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7B45-535B-6DD8-DAC1-1DCCAE0A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MURMURS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B0FB71-449F-E2A1-A6E0-0A9B340B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Turbulent or abnormal flow typically through valves or through the heart </a:t>
            </a:r>
          </a:p>
          <a:p>
            <a:r>
              <a:rPr lang="en-US" dirty="0"/>
              <a:t>Right side murmurs louder with inspiration – more right sided filling </a:t>
            </a:r>
          </a:p>
          <a:p>
            <a:r>
              <a:rPr lang="en-US" dirty="0"/>
              <a:t>Systolic flow murmurs can be normal – typical short crescendo decrescendo murmur in RUSB/LUSB  with normal rest of the exam  &lt; grade 3 </a:t>
            </a:r>
          </a:p>
          <a:p>
            <a:pPr lvl="1"/>
            <a:r>
              <a:rPr lang="en-US" dirty="0"/>
              <a:t>RUSB- aortic stenosis LUSB- pulmonic stenosis, LLSB- tricuspid regurgitation,  Apex- mitral regurgitation </a:t>
            </a:r>
          </a:p>
          <a:p>
            <a:pPr lvl="1"/>
            <a:r>
              <a:rPr lang="en-US" dirty="0"/>
              <a:t>Sternal border- HCM, VSD </a:t>
            </a:r>
          </a:p>
          <a:p>
            <a:r>
              <a:rPr lang="en-US" dirty="0"/>
              <a:t>Diastolic murmurs always abnormal </a:t>
            </a:r>
          </a:p>
          <a:p>
            <a:pPr lvl="1"/>
            <a:r>
              <a:rPr lang="en-US" dirty="0"/>
              <a:t>RUSB- aortic regurgitation LUSB- pulmonic regurgitation, LLSB- tricuspid stenosis,  Apex- mitral stenosis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14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F7414F-2E46-B16C-C23B-A68E3BD1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354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0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88C21-81EF-9D45-F086-FEB502C8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Innocent Flow Murmur</a:t>
            </a:r>
          </a:p>
        </p:txBody>
      </p:sp>
      <p:pic>
        <p:nvPicPr>
          <p:cNvPr id="4" name="Flow Murmur ">
            <a:hlinkClick r:id="" action="ppaction://media"/>
            <a:extLst>
              <a:ext uri="{FF2B5EF4-FFF2-40B4-BE49-F238E27FC236}">
                <a16:creationId xmlns:a16="http://schemas.microsoft.com/office/drawing/2014/main" id="{217D426C-44B7-66CF-3841-82753174E85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4752" y="3016505"/>
            <a:ext cx="9314170" cy="1862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D6ECEE-29CA-9A89-B35E-916E9F965029}"/>
              </a:ext>
            </a:extLst>
          </p:cNvPr>
          <p:cNvSpPr/>
          <p:nvPr/>
        </p:nvSpPr>
        <p:spPr>
          <a:xfrm>
            <a:off x="2065293" y="2875002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17DD-78CF-9883-BC91-2B5E7AC68C64}"/>
              </a:ext>
            </a:extLst>
          </p:cNvPr>
          <p:cNvSpPr/>
          <p:nvPr/>
        </p:nvSpPr>
        <p:spPr>
          <a:xfrm>
            <a:off x="8117168" y="2898925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3F924-ECC8-92EB-336A-00F1EA016985}"/>
              </a:ext>
            </a:extLst>
          </p:cNvPr>
          <p:cNvSpPr/>
          <p:nvPr/>
        </p:nvSpPr>
        <p:spPr>
          <a:xfrm>
            <a:off x="5002456" y="2875002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3D56F-977C-1FE3-E07E-77C7555F0876}"/>
              </a:ext>
            </a:extLst>
          </p:cNvPr>
          <p:cNvSpPr/>
          <p:nvPr/>
        </p:nvSpPr>
        <p:spPr>
          <a:xfrm>
            <a:off x="3109490" y="2898925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780F7-63C1-D2FE-2AC2-277F3D2F9009}"/>
              </a:ext>
            </a:extLst>
          </p:cNvPr>
          <p:cNvSpPr/>
          <p:nvPr/>
        </p:nvSpPr>
        <p:spPr>
          <a:xfrm>
            <a:off x="9161365" y="2885071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9303A3-4067-8245-A95D-0929F11D88B1}"/>
              </a:ext>
            </a:extLst>
          </p:cNvPr>
          <p:cNvSpPr/>
          <p:nvPr/>
        </p:nvSpPr>
        <p:spPr>
          <a:xfrm>
            <a:off x="6099923" y="2898925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A84C17-02C2-9A69-4E85-0DBF60FFF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-61818"/>
            <a:ext cx="3213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CD58F4-B380-2413-C30A-0CD7E733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Pathologic Murmurs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0E5D3-55C1-262B-155A-BC500A029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1A12A-D17E-6BFE-8B4A-06DCE7EF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0619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80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1B7C1-4EC2-D67F-EB75-F02A15CE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Stenosis</a:t>
            </a:r>
          </a:p>
        </p:txBody>
      </p:sp>
      <p:pic>
        <p:nvPicPr>
          <p:cNvPr id="6" name="90 (2)">
            <a:hlinkClick r:id="" action="ppaction://media"/>
            <a:extLst>
              <a:ext uri="{FF2B5EF4-FFF2-40B4-BE49-F238E27FC236}">
                <a16:creationId xmlns:a16="http://schemas.microsoft.com/office/drawing/2014/main" id="{4DAC4E1C-4E3F-909E-F58A-66CE098F83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2864" y="2791114"/>
            <a:ext cx="8128000" cy="162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9FA7A2-61C0-D07F-CDB9-5E09067445EE}"/>
              </a:ext>
            </a:extLst>
          </p:cNvPr>
          <p:cNvSpPr/>
          <p:nvPr/>
        </p:nvSpPr>
        <p:spPr>
          <a:xfrm>
            <a:off x="4489838" y="2623706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C8D7A-CC92-F2F0-3BC3-11FCED46C14C}"/>
              </a:ext>
            </a:extLst>
          </p:cNvPr>
          <p:cNvSpPr/>
          <p:nvPr/>
        </p:nvSpPr>
        <p:spPr>
          <a:xfrm>
            <a:off x="5343506" y="2623706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53FC-F679-F996-FF25-AB73C2987B10}"/>
              </a:ext>
            </a:extLst>
          </p:cNvPr>
          <p:cNvSpPr/>
          <p:nvPr/>
        </p:nvSpPr>
        <p:spPr>
          <a:xfrm>
            <a:off x="4189527" y="2900705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patient torso with stethoscope chestpiece">
            <a:extLst>
              <a:ext uri="{FF2B5EF4-FFF2-40B4-BE49-F238E27FC236}">
                <a16:creationId xmlns:a16="http://schemas.microsoft.com/office/drawing/2014/main" id="{CD1AEEA9-17CB-4159-D4E4-7E832797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2298"/>
            <a:ext cx="2798618" cy="24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F29AE-049A-DB1A-088F-061228747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0" y="200891"/>
            <a:ext cx="12151090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79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4D4D-2F71-8DE3-A59E-0266ED70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Mitral Regurgitation</a:t>
            </a:r>
          </a:p>
        </p:txBody>
      </p:sp>
      <p:pic>
        <p:nvPicPr>
          <p:cNvPr id="3" name="91">
            <a:hlinkClick r:id="" action="ppaction://media"/>
            <a:extLst>
              <a:ext uri="{FF2B5EF4-FFF2-40B4-BE49-F238E27FC236}">
                <a16:creationId xmlns:a16="http://schemas.microsoft.com/office/drawing/2014/main" id="{4BD9F010-FC69-DF7A-3A64-3F7C293EA3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982" y="2584297"/>
            <a:ext cx="11030035" cy="22060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89C0A7-9F16-F0E7-A9EE-0135AA4C1C9F}"/>
              </a:ext>
            </a:extLst>
          </p:cNvPr>
          <p:cNvSpPr/>
          <p:nvPr/>
        </p:nvSpPr>
        <p:spPr>
          <a:xfrm>
            <a:off x="4766929" y="2591649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7A959-6AC1-3492-C58C-A13C38E687C2}"/>
              </a:ext>
            </a:extLst>
          </p:cNvPr>
          <p:cNvSpPr/>
          <p:nvPr/>
        </p:nvSpPr>
        <p:spPr>
          <a:xfrm>
            <a:off x="5939252" y="2591649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25B3F-E3D0-0B2D-0535-09B3C67F00CB}"/>
              </a:ext>
            </a:extLst>
          </p:cNvPr>
          <p:cNvSpPr/>
          <p:nvPr/>
        </p:nvSpPr>
        <p:spPr>
          <a:xfrm>
            <a:off x="6558218" y="2875002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S3</a:t>
            </a:r>
          </a:p>
        </p:txBody>
      </p:sp>
      <p:pic>
        <p:nvPicPr>
          <p:cNvPr id="14338" name="Picture 2" descr="patient torso with stethoscope chestpiece">
            <a:extLst>
              <a:ext uri="{FF2B5EF4-FFF2-40B4-BE49-F238E27FC236}">
                <a16:creationId xmlns:a16="http://schemas.microsoft.com/office/drawing/2014/main" id="{45B9F736-04C2-7BAA-36CF-D10C16E8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20" y="0"/>
            <a:ext cx="2921379" cy="25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C961-660F-725E-A1E1-20BA8647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Exam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FAEF2-D247-C57C-A3A5-A9AAAB6AF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Vitals</a:t>
            </a:r>
          </a:p>
          <a:p>
            <a:r>
              <a:rPr lang="en-US" dirty="0"/>
              <a:t>Inspection</a:t>
            </a:r>
          </a:p>
          <a:p>
            <a:r>
              <a:rPr lang="en-US" dirty="0"/>
              <a:t>Palpation</a:t>
            </a:r>
          </a:p>
          <a:p>
            <a:r>
              <a:rPr lang="en-US" dirty="0"/>
              <a:t>Auscultation</a:t>
            </a:r>
          </a:p>
        </p:txBody>
      </p:sp>
    </p:spTree>
    <p:extLst>
      <p:ext uri="{BB962C8B-B14F-4D97-AF65-F5344CB8AC3E}">
        <p14:creationId xmlns:p14="http://schemas.microsoft.com/office/powerpoint/2010/main" val="2405070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65AC9-AB26-FBAB-2CEF-49F990446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" y="0"/>
            <a:ext cx="11862094" cy="6302666"/>
          </a:xfrm>
          <a:prstGeom prst="rect">
            <a:avLst/>
          </a:prstGeom>
        </p:spPr>
      </p:pic>
      <p:pic>
        <p:nvPicPr>
          <p:cNvPr id="7170" name="Picture 2" descr="patient torso with stethoscope chestpiece">
            <a:extLst>
              <a:ext uri="{FF2B5EF4-FFF2-40B4-BE49-F238E27FC236}">
                <a16:creationId xmlns:a16="http://schemas.microsoft.com/office/drawing/2014/main" id="{11492E53-87D8-2248-E3FA-3427BAEA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431322"/>
            <a:ext cx="2743200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58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84EFE-94D5-FC36-51EC-5E3CEEE2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Aortic regurgitation </a:t>
            </a:r>
          </a:p>
        </p:txBody>
      </p:sp>
      <p:pic>
        <p:nvPicPr>
          <p:cNvPr id="3" name="94">
            <a:hlinkClick r:id="" action="ppaction://media"/>
            <a:extLst>
              <a:ext uri="{FF2B5EF4-FFF2-40B4-BE49-F238E27FC236}">
                <a16:creationId xmlns:a16="http://schemas.microsoft.com/office/drawing/2014/main" id="{2FCFE4F0-839A-9FCF-64EE-2D9C8F90F1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4752" y="3016505"/>
            <a:ext cx="9314170" cy="18628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22470E-4785-D024-D255-CC29D107A32A}"/>
              </a:ext>
            </a:extLst>
          </p:cNvPr>
          <p:cNvSpPr/>
          <p:nvPr/>
        </p:nvSpPr>
        <p:spPr>
          <a:xfrm>
            <a:off x="1677779" y="3016505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42B19-998C-B26C-0E6B-E134B72B918D}"/>
              </a:ext>
            </a:extLst>
          </p:cNvPr>
          <p:cNvSpPr/>
          <p:nvPr/>
        </p:nvSpPr>
        <p:spPr>
          <a:xfrm>
            <a:off x="2826182" y="3016505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AF5FF-3B3B-607A-1ABA-4251F6CAE631}"/>
              </a:ext>
            </a:extLst>
          </p:cNvPr>
          <p:cNvSpPr/>
          <p:nvPr/>
        </p:nvSpPr>
        <p:spPr>
          <a:xfrm>
            <a:off x="1906367" y="4060853"/>
            <a:ext cx="6495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</a:t>
            </a:r>
          </a:p>
        </p:txBody>
      </p:sp>
      <p:pic>
        <p:nvPicPr>
          <p:cNvPr id="7" name="Picture 2" descr="patient torso with stethoscope chestpiece">
            <a:extLst>
              <a:ext uri="{FF2B5EF4-FFF2-40B4-BE49-F238E27FC236}">
                <a16:creationId xmlns:a16="http://schemas.microsoft.com/office/drawing/2014/main" id="{5FF47B56-1164-7708-3C86-490F677F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86" y="0"/>
            <a:ext cx="2743200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3B1AD-4314-029B-FB5A-4C902F8B3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67"/>
            <a:ext cx="12192000" cy="68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1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710C-C0A7-DDCC-3FE2-6113AC47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Mitral stenosis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9316-174B-4D83-1042-9E893BB3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33835"/>
            <a:ext cx="7729728" cy="3101983"/>
          </a:xfrm>
        </p:spPr>
        <p:txBody>
          <a:bodyPr/>
          <a:lstStyle/>
          <a:p>
            <a:r>
              <a:rPr lang="en-US" dirty="0"/>
              <a:t>Best heard when patient in left lateral decubitus position</a:t>
            </a:r>
          </a:p>
          <a:p>
            <a:r>
              <a:rPr lang="en-US" dirty="0"/>
              <a:t>Can sometimes hear an opening snap after S2 due to tensing of the MV leaflets after opening </a:t>
            </a:r>
          </a:p>
          <a:p>
            <a:r>
              <a:rPr lang="en-US" dirty="0"/>
              <a:t>More severe the mitral stenosis the earlier the opening snap</a:t>
            </a:r>
          </a:p>
          <a:p>
            <a:endParaRPr lang="en-US" dirty="0"/>
          </a:p>
        </p:txBody>
      </p:sp>
      <p:pic>
        <p:nvPicPr>
          <p:cNvPr id="9220" name="Picture 4" descr="Heart Sounds &amp; Murmurs Exam ...">
            <a:extLst>
              <a:ext uri="{FF2B5EF4-FFF2-40B4-BE49-F238E27FC236}">
                <a16:creationId xmlns:a16="http://schemas.microsoft.com/office/drawing/2014/main" id="{97002B84-8AAF-2E1E-6406-3FE3AE28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77" y="3884827"/>
            <a:ext cx="4266646" cy="27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34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tient torso with stethoscope chestpiece">
            <a:extLst>
              <a:ext uri="{FF2B5EF4-FFF2-40B4-BE49-F238E27FC236}">
                <a16:creationId xmlns:a16="http://schemas.microsoft.com/office/drawing/2014/main" id="{4B613F40-5486-E9AB-AA84-8248B665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3937000"/>
            <a:ext cx="330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98">
            <a:hlinkClick r:id="" action="ppaction://media"/>
            <a:extLst>
              <a:ext uri="{FF2B5EF4-FFF2-40B4-BE49-F238E27FC236}">
                <a16:creationId xmlns:a16="http://schemas.microsoft.com/office/drawing/2014/main" id="{9319A5DD-E1ED-643C-B7E1-83CFF96EAD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0" y="2514771"/>
            <a:ext cx="8128000" cy="1625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A3FC7C-3EFB-7BD0-0750-E40AAAEF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Mitral Stenosis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85AF6-DBFE-3F8E-2747-BE62E4F5AC60}"/>
              </a:ext>
            </a:extLst>
          </p:cNvPr>
          <p:cNvSpPr/>
          <p:nvPr/>
        </p:nvSpPr>
        <p:spPr>
          <a:xfrm>
            <a:off x="4307962" y="2356498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BEBA0-1384-19F6-09A5-27C93462DDEE}"/>
              </a:ext>
            </a:extLst>
          </p:cNvPr>
          <p:cNvSpPr/>
          <p:nvPr/>
        </p:nvSpPr>
        <p:spPr>
          <a:xfrm>
            <a:off x="5241767" y="2356498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10283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9B4927-FCF6-80B4-20F0-2FD791CD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TrIcuspid</a:t>
            </a:r>
            <a:r>
              <a:rPr lang="en-US" dirty="0"/>
              <a:t> Regurgitation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EFB14-4E3E-DDBC-40B8-E7FD3E9D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Louder with inspiration</a:t>
            </a:r>
          </a:p>
          <a:p>
            <a:r>
              <a:rPr lang="en-US" dirty="0"/>
              <a:t>Large V wave in JVP exam </a:t>
            </a:r>
          </a:p>
          <a:p>
            <a:r>
              <a:rPr lang="en-US" dirty="0"/>
              <a:t>Can sometimes feel pulsatile liver</a:t>
            </a:r>
          </a:p>
          <a:p>
            <a:r>
              <a:rPr lang="en-US" dirty="0"/>
              <a:t>Like mitral regurgitation if severe can get an RV S3 and diastolic rumble  </a:t>
            </a:r>
          </a:p>
        </p:txBody>
      </p:sp>
    </p:spTree>
    <p:extLst>
      <p:ext uri="{BB962C8B-B14F-4D97-AF65-F5344CB8AC3E}">
        <p14:creationId xmlns:p14="http://schemas.microsoft.com/office/powerpoint/2010/main" val="571544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1854-2F4E-E805-1172-F1FC4C9E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Tricuspid Regurgitation</a:t>
            </a:r>
          </a:p>
        </p:txBody>
      </p:sp>
      <p:pic>
        <p:nvPicPr>
          <p:cNvPr id="10242" name="Picture 2" descr="patient torso with stethoscope chestpiece">
            <a:extLst>
              <a:ext uri="{FF2B5EF4-FFF2-40B4-BE49-F238E27FC236}">
                <a16:creationId xmlns:a16="http://schemas.microsoft.com/office/drawing/2014/main" id="{DC1051EA-C9B8-D45B-8C10-E017CA94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3937000"/>
            <a:ext cx="330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02">
            <a:hlinkClick r:id="" action="ppaction://media"/>
            <a:extLst>
              <a:ext uri="{FF2B5EF4-FFF2-40B4-BE49-F238E27FC236}">
                <a16:creationId xmlns:a16="http://schemas.microsoft.com/office/drawing/2014/main" id="{523DCC09-5112-CB2D-9C20-E489075F86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0" y="2498581"/>
            <a:ext cx="8128000" cy="162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7F0DE6-5FE3-465B-46F6-3B336029454B}"/>
              </a:ext>
            </a:extLst>
          </p:cNvPr>
          <p:cNvSpPr/>
          <p:nvPr/>
        </p:nvSpPr>
        <p:spPr>
          <a:xfrm>
            <a:off x="5042253" y="2221582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F6BAA-BED4-9A7D-C31F-12F86CC4E06E}"/>
              </a:ext>
            </a:extLst>
          </p:cNvPr>
          <p:cNvSpPr/>
          <p:nvPr/>
        </p:nvSpPr>
        <p:spPr>
          <a:xfrm>
            <a:off x="5928943" y="2221582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30189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6FEC-D3C7-B01A-DE13-A05F5A40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VenTricular</a:t>
            </a:r>
            <a:r>
              <a:rPr lang="en-US" dirty="0"/>
              <a:t> Septal Defect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BEDB-1E69-E2F7-B5BE-2F71F7339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congenital or acquired (post- MI)</a:t>
            </a:r>
          </a:p>
          <a:p>
            <a:r>
              <a:rPr lang="en-US" dirty="0"/>
              <a:t>Leads to shunting from LV to RV (initially)– can reverse with development of </a:t>
            </a:r>
            <a:r>
              <a:rPr lang="en-US" dirty="0" err="1"/>
              <a:t>eisenmengers</a:t>
            </a:r>
            <a:r>
              <a:rPr lang="en-US" dirty="0"/>
              <a:t> syndrome/pulmonary HTN</a:t>
            </a:r>
          </a:p>
          <a:p>
            <a:r>
              <a:rPr lang="en-US" dirty="0"/>
              <a:t>Blood initially goes from LV to RV then through pulmonary artery/lungs back to LVC and lead to LV dilatation/CHF over time</a:t>
            </a:r>
          </a:p>
          <a:p>
            <a:r>
              <a:rPr lang="en-US" dirty="0"/>
              <a:t>Can get a diastolic mitral flow murmur from this increased flow </a:t>
            </a:r>
          </a:p>
          <a:p>
            <a:r>
              <a:rPr lang="en-US" dirty="0"/>
              <a:t>Loud harsh murmur across precordium (small VSDs have louder murmurs, large VSDs can have softer murmurs)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46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B106-527D-E037-4B8D-54551141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VSD</a:t>
            </a:r>
          </a:p>
        </p:txBody>
      </p:sp>
      <p:pic>
        <p:nvPicPr>
          <p:cNvPr id="3" name="111">
            <a:hlinkClick r:id="" action="ppaction://media"/>
            <a:extLst>
              <a:ext uri="{FF2B5EF4-FFF2-40B4-BE49-F238E27FC236}">
                <a16:creationId xmlns:a16="http://schemas.microsoft.com/office/drawing/2014/main" id="{742E611B-A389-C03D-BCCB-0D2D779164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0" y="2763404"/>
            <a:ext cx="8128000" cy="1625600"/>
          </a:xfrm>
          <a:prstGeom prst="rect">
            <a:avLst/>
          </a:prstGeom>
        </p:spPr>
      </p:pic>
      <p:pic>
        <p:nvPicPr>
          <p:cNvPr id="11266" name="Picture 2" descr="patient torso with stethoscope chestpiece">
            <a:extLst>
              <a:ext uri="{FF2B5EF4-FFF2-40B4-BE49-F238E27FC236}">
                <a16:creationId xmlns:a16="http://schemas.microsoft.com/office/drawing/2014/main" id="{C80A46B8-204F-49F2-4955-3306604E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5900"/>
            <a:ext cx="3144982" cy="27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495991-987B-E872-35E3-E45BFED0E566}"/>
              </a:ext>
            </a:extLst>
          </p:cNvPr>
          <p:cNvSpPr/>
          <p:nvPr/>
        </p:nvSpPr>
        <p:spPr>
          <a:xfrm>
            <a:off x="4805948" y="2521928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F1DF29-4998-8F53-25DD-238B93359606}"/>
              </a:ext>
            </a:extLst>
          </p:cNvPr>
          <p:cNvSpPr/>
          <p:nvPr/>
        </p:nvSpPr>
        <p:spPr>
          <a:xfrm>
            <a:off x="5819320" y="2521928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31168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2425-315E-B351-E94D-62E9E5D8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Septal Defect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D9925-C09B-0261-45B7-E55DBC30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Shunting from Left atrium to Right atrium (various sub-types)</a:t>
            </a:r>
          </a:p>
          <a:p>
            <a:r>
              <a:rPr lang="en-US" dirty="0"/>
              <a:t>Causes increased flow on right side of heart across tricuspid valve and pulmonary artery (flow murmur in diastole across tricuspid valve and in systole across pulmonic valve)</a:t>
            </a:r>
          </a:p>
          <a:p>
            <a:r>
              <a:rPr lang="en-US" dirty="0"/>
              <a:t>Fixed splitting of S2</a:t>
            </a:r>
          </a:p>
          <a:p>
            <a:r>
              <a:rPr lang="en-US" dirty="0"/>
              <a:t>Can get RV volume and eventually pressure overload – RV heave </a:t>
            </a:r>
          </a:p>
        </p:txBody>
      </p:sp>
    </p:spTree>
    <p:extLst>
      <p:ext uri="{BB962C8B-B14F-4D97-AF65-F5344CB8AC3E}">
        <p14:creationId xmlns:p14="http://schemas.microsoft.com/office/powerpoint/2010/main" val="29729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1376E-48EA-3410-64D3-ACFC908A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23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90E5-64D2-FE26-3C75-45713EDD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ASD</a:t>
            </a:r>
          </a:p>
        </p:txBody>
      </p:sp>
      <p:pic>
        <p:nvPicPr>
          <p:cNvPr id="12290" name="Picture 2" descr="patient torso with stethoscope chestpiece">
            <a:extLst>
              <a:ext uri="{FF2B5EF4-FFF2-40B4-BE49-F238E27FC236}">
                <a16:creationId xmlns:a16="http://schemas.microsoft.com/office/drawing/2014/main" id="{A50ADD33-6658-9FE9-6E44-54096D84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9" y="3937000"/>
            <a:ext cx="3302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10">
            <a:hlinkClick r:id="" action="ppaction://media"/>
            <a:extLst>
              <a:ext uri="{FF2B5EF4-FFF2-40B4-BE49-F238E27FC236}">
                <a16:creationId xmlns:a16="http://schemas.microsoft.com/office/drawing/2014/main" id="{AC7BE893-9D5F-C7B6-D84D-411720B141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0" y="2311400"/>
            <a:ext cx="8128000" cy="162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553596-515B-A5D3-DD74-646098DC12DE}"/>
              </a:ext>
            </a:extLst>
          </p:cNvPr>
          <p:cNvSpPr/>
          <p:nvPr/>
        </p:nvSpPr>
        <p:spPr>
          <a:xfrm>
            <a:off x="4980608" y="2245594"/>
            <a:ext cx="5533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66C87-FD20-0D56-9B57-875745D9F083}"/>
              </a:ext>
            </a:extLst>
          </p:cNvPr>
          <p:cNvSpPr/>
          <p:nvPr/>
        </p:nvSpPr>
        <p:spPr>
          <a:xfrm>
            <a:off x="5977200" y="2245594"/>
            <a:ext cx="5533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5871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B238-2B42-E43C-6C27-900B4293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34CC-37FE-A421-0166-5A5FB28B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rate- tachycardia/bradycardia, </a:t>
            </a:r>
          </a:p>
          <a:p>
            <a:r>
              <a:rPr lang="en-US" dirty="0"/>
              <a:t>Blood pressure- systolic/diastolic, hypertensive/hypotensive, pulse pressure (narrow vs wide -normal is 40 mmHg )</a:t>
            </a:r>
          </a:p>
          <a:p>
            <a:r>
              <a:rPr lang="en-US" dirty="0"/>
              <a:t>Respiratory rate </a:t>
            </a:r>
          </a:p>
          <a:p>
            <a:r>
              <a:rPr lang="en-US" dirty="0"/>
              <a:t>Temperature </a:t>
            </a:r>
          </a:p>
        </p:txBody>
      </p:sp>
    </p:spTree>
    <p:extLst>
      <p:ext uri="{BB962C8B-B14F-4D97-AF65-F5344CB8AC3E}">
        <p14:creationId xmlns:p14="http://schemas.microsoft.com/office/powerpoint/2010/main" val="316347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D773-A124-9881-2758-F34393B6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6366A-6D5B-C53D-4713-5FF3B1A3B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appearance-= comfortable or distress, cachectic, overweight, breathing comfortable</a:t>
            </a:r>
          </a:p>
          <a:p>
            <a:r>
              <a:rPr lang="en-US" dirty="0"/>
              <a:t>Mouth, nails, extremities- cyanosis?, edema?</a:t>
            </a:r>
          </a:p>
          <a:p>
            <a:r>
              <a:rPr lang="en-US" dirty="0"/>
              <a:t>Neck- JVP exam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9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DD87-198F-CDA0-9D75-1A71E680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21" y="266050"/>
            <a:ext cx="7729728" cy="1188720"/>
          </a:xfrm>
        </p:spPr>
        <p:txBody>
          <a:bodyPr/>
          <a:lstStyle/>
          <a:p>
            <a:r>
              <a:rPr lang="en-US" dirty="0"/>
              <a:t>JVP (Jugular Venous Pulsations)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89F36-E1F7-0C2F-D88E-853D69E5C726}"/>
              </a:ext>
            </a:extLst>
          </p:cNvPr>
          <p:cNvSpPr txBox="1"/>
          <p:nvPr/>
        </p:nvSpPr>
        <p:spPr>
          <a:xfrm>
            <a:off x="858982" y="63822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https://www.youtube.com/watch?v=tJzBKdKg2k0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8192A-46E8-D064-BEA9-E88E252FE7D4}"/>
              </a:ext>
            </a:extLst>
          </p:cNvPr>
          <p:cNvSpPr/>
          <p:nvPr/>
        </p:nvSpPr>
        <p:spPr>
          <a:xfrm>
            <a:off x="5478615" y="6289945"/>
            <a:ext cx="36785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Watch these videos !!!</a:t>
            </a:r>
          </a:p>
        </p:txBody>
      </p:sp>
      <p:pic>
        <p:nvPicPr>
          <p:cNvPr id="3074" name="Picture 2" descr="CVP normal waveform">
            <a:extLst>
              <a:ext uri="{FF2B5EF4-FFF2-40B4-BE49-F238E27FC236}">
                <a16:creationId xmlns:a16="http://schemas.microsoft.com/office/drawing/2014/main" id="{6AEC1AB9-3F04-712E-E394-DB90AB1B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79" y="1579063"/>
            <a:ext cx="6729042" cy="39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5B5EE8-CC19-97EC-E92E-C1C9E8303980}"/>
              </a:ext>
            </a:extLst>
          </p:cNvPr>
          <p:cNvSpPr txBox="1"/>
          <p:nvPr/>
        </p:nvSpPr>
        <p:spPr>
          <a:xfrm>
            <a:off x="932380" y="5689780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https://stanfordmedicine25.stanford.edu/the25/neck-exam-jugular-venous-pressure-</a:t>
            </a:r>
            <a:r>
              <a:rPr lang="en-US" dirty="0" err="1">
                <a:hlinkClick r:id="rId4"/>
              </a:rPr>
              <a:t>measurement.html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nal Jugular Vein Diagram | Quizlet">
            <a:extLst>
              <a:ext uri="{FF2B5EF4-FFF2-40B4-BE49-F238E27FC236}">
                <a16:creationId xmlns:a16="http://schemas.microsoft.com/office/drawing/2014/main" id="{1C8F1DAC-6C63-5E4A-1F9F-C26E5956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95250"/>
            <a:ext cx="7556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89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1898</TotalTime>
  <Words>617</Words>
  <Application>Microsoft Office PowerPoint</Application>
  <PresentationFormat>Widescreen</PresentationFormat>
  <Paragraphs>159</Paragraphs>
  <Slides>50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Gill Sans MT</vt:lpstr>
      <vt:lpstr>Parcel</vt:lpstr>
      <vt:lpstr>The Cardiac Exam</vt:lpstr>
      <vt:lpstr>Learning Objectives</vt:lpstr>
      <vt:lpstr>PowerPoint Presentation</vt:lpstr>
      <vt:lpstr>Cardiovascular Exam Basics</vt:lpstr>
      <vt:lpstr>PowerPoint Presentation</vt:lpstr>
      <vt:lpstr>Vitals</vt:lpstr>
      <vt:lpstr>Inspection</vt:lpstr>
      <vt:lpstr>JVP (Jugular Venous Pulsations)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Palpation</vt:lpstr>
      <vt:lpstr>Auscultation</vt:lpstr>
      <vt:lpstr>Normal S1/S2</vt:lpstr>
      <vt:lpstr>PowerPoint Presentation</vt:lpstr>
      <vt:lpstr>PowerPoint Presentation</vt:lpstr>
      <vt:lpstr>PowerPoint Presentation</vt:lpstr>
      <vt:lpstr>S2</vt:lpstr>
      <vt:lpstr>PowerPoint Presentation</vt:lpstr>
      <vt:lpstr>PowerPoint Presentation</vt:lpstr>
      <vt:lpstr>Normal S1/S2 with Physiologic Splitting of S2 (During INSPIRATION)</vt:lpstr>
      <vt:lpstr>Variations of S2 SplITTING</vt:lpstr>
      <vt:lpstr>S3</vt:lpstr>
      <vt:lpstr>s3</vt:lpstr>
      <vt:lpstr>s4</vt:lpstr>
      <vt:lpstr>s4</vt:lpstr>
      <vt:lpstr>S3 &amp; S4</vt:lpstr>
      <vt:lpstr>MURMURS</vt:lpstr>
      <vt:lpstr>PowerPoint Presentation</vt:lpstr>
      <vt:lpstr>Innocent Flow Murmur</vt:lpstr>
      <vt:lpstr>Pathologic Murmurs</vt:lpstr>
      <vt:lpstr>PowerPoint Presentation</vt:lpstr>
      <vt:lpstr>Aortic Stenosis</vt:lpstr>
      <vt:lpstr>PowerPoint Presentation</vt:lpstr>
      <vt:lpstr>Mitral Regurgitation</vt:lpstr>
      <vt:lpstr>PowerPoint Presentation</vt:lpstr>
      <vt:lpstr>Aortic regurgitation </vt:lpstr>
      <vt:lpstr>PowerPoint Presentation</vt:lpstr>
      <vt:lpstr>Mitral stenosis</vt:lpstr>
      <vt:lpstr>Mitral Stenosis</vt:lpstr>
      <vt:lpstr>TrIcuspid Regurgitation</vt:lpstr>
      <vt:lpstr>Tricuspid Regurgitation</vt:lpstr>
      <vt:lpstr>VenTricular Septal Defect</vt:lpstr>
      <vt:lpstr>VSD</vt:lpstr>
      <vt:lpstr>Atrial Septal Defect</vt:lpstr>
      <vt:lpstr>ASD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Cardiac Exam</dc:title>
  <dc:creator>Sandeep Mehta</dc:creator>
  <cp:lastModifiedBy>Sandeep Mehta</cp:lastModifiedBy>
  <cp:revision>6</cp:revision>
  <dcterms:created xsi:type="dcterms:W3CDTF">2025-03-23T19:23:24Z</dcterms:created>
  <dcterms:modified xsi:type="dcterms:W3CDTF">2025-04-01T12:10:46Z</dcterms:modified>
</cp:coreProperties>
</file>