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media/image20.jpg" ContentType="image/png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6" r:id="rId2"/>
    <p:sldId id="257" r:id="rId3"/>
    <p:sldId id="358" r:id="rId4"/>
    <p:sldId id="539" r:id="rId5"/>
    <p:sldId id="545" r:id="rId6"/>
    <p:sldId id="560" r:id="rId7"/>
    <p:sldId id="671" r:id="rId8"/>
    <p:sldId id="345" r:id="rId9"/>
    <p:sldId id="675" r:id="rId10"/>
    <p:sldId id="676" r:id="rId11"/>
    <p:sldId id="412" r:id="rId12"/>
    <p:sldId id="418" r:id="rId13"/>
    <p:sldId id="426" r:id="rId14"/>
    <p:sldId id="419" r:id="rId15"/>
    <p:sldId id="423" r:id="rId16"/>
    <p:sldId id="420" r:id="rId17"/>
    <p:sldId id="368" r:id="rId18"/>
    <p:sldId id="424" r:id="rId19"/>
    <p:sldId id="293" r:id="rId20"/>
    <p:sldId id="264" r:id="rId21"/>
    <p:sldId id="301" r:id="rId22"/>
    <p:sldId id="290" r:id="rId23"/>
    <p:sldId id="265" r:id="rId24"/>
    <p:sldId id="266" r:id="rId25"/>
    <p:sldId id="267" r:id="rId26"/>
    <p:sldId id="270" r:id="rId27"/>
    <p:sldId id="273" r:id="rId28"/>
    <p:sldId id="268" r:id="rId29"/>
    <p:sldId id="271" r:id="rId30"/>
    <p:sldId id="272" r:id="rId31"/>
    <p:sldId id="274" r:id="rId32"/>
    <p:sldId id="276" r:id="rId33"/>
    <p:sldId id="275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401" r:id="rId42"/>
    <p:sldId id="403" r:id="rId43"/>
    <p:sldId id="407" r:id="rId44"/>
    <p:sldId id="405" r:id="rId45"/>
    <p:sldId id="416" r:id="rId46"/>
    <p:sldId id="414" r:id="rId47"/>
    <p:sldId id="404" r:id="rId48"/>
    <p:sldId id="415" r:id="rId49"/>
    <p:sldId id="681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63" autoAdjust="0"/>
    <p:restoredTop sz="94660"/>
  </p:normalViewPr>
  <p:slideViewPr>
    <p:cSldViewPr snapToGrid="0">
      <p:cViewPr varScale="1">
        <p:scale>
          <a:sx n="53" d="100"/>
          <a:sy n="53" d="100"/>
        </p:scale>
        <p:origin x="192" y="1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#7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D99CF9-1653-414E-8B0F-630A641E70D9}" type="doc">
      <dgm:prSet loTypeId="urn:microsoft.com/office/officeart/2005/8/layout/vList2" loCatId="list" qsTypeId="urn:microsoft.com/office/officeart/2005/8/quickstyle/simple1#1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83DA60AC-C26A-4469-A899-DC98ABA8A60A}">
      <dgm:prSet/>
      <dgm:spPr/>
      <dgm:t>
        <a:bodyPr/>
        <a:lstStyle/>
        <a:p>
          <a:r>
            <a:rPr lang="en-US" dirty="0"/>
            <a:t>Provide a noninvasive method to screen for liver disease</a:t>
          </a:r>
        </a:p>
      </dgm:t>
    </dgm:pt>
    <dgm:pt modelId="{893F77E0-E25F-41A2-874F-72ED050C6223}" type="parTrans" cxnId="{DE0DBC2A-B441-4ABD-B8C1-D0B052BBB311}">
      <dgm:prSet/>
      <dgm:spPr/>
      <dgm:t>
        <a:bodyPr/>
        <a:lstStyle/>
        <a:p>
          <a:endParaRPr lang="en-US"/>
        </a:p>
      </dgm:t>
    </dgm:pt>
    <dgm:pt modelId="{5A25FCA1-8B3A-4D5B-B56C-33FC1994FA51}" type="sibTrans" cxnId="{DE0DBC2A-B441-4ABD-B8C1-D0B052BBB311}">
      <dgm:prSet/>
      <dgm:spPr/>
      <dgm:t>
        <a:bodyPr/>
        <a:lstStyle/>
        <a:p>
          <a:endParaRPr lang="en-US"/>
        </a:p>
      </dgm:t>
    </dgm:pt>
    <dgm:pt modelId="{F8F3D0DD-F90F-4362-8BCF-94070DECD568}">
      <dgm:prSet/>
      <dgm:spPr/>
      <dgm:t>
        <a:bodyPr/>
        <a:lstStyle/>
        <a:p>
          <a:r>
            <a:rPr lang="en-US"/>
            <a:t>Markers of Hepatocellular Damage</a:t>
          </a:r>
        </a:p>
      </dgm:t>
    </dgm:pt>
    <dgm:pt modelId="{A0B92B69-9049-4565-8E17-B5864C005EBE}" type="parTrans" cxnId="{708AF7D6-C32A-4621-80B3-124EC1F4885A}">
      <dgm:prSet/>
      <dgm:spPr/>
      <dgm:t>
        <a:bodyPr/>
        <a:lstStyle/>
        <a:p>
          <a:endParaRPr lang="en-US"/>
        </a:p>
      </dgm:t>
    </dgm:pt>
    <dgm:pt modelId="{2D9DF523-92FD-417C-9E87-DB2CED80E5CE}" type="sibTrans" cxnId="{708AF7D6-C32A-4621-80B3-124EC1F4885A}">
      <dgm:prSet/>
      <dgm:spPr/>
      <dgm:t>
        <a:bodyPr/>
        <a:lstStyle/>
        <a:p>
          <a:endParaRPr lang="en-US"/>
        </a:p>
      </dgm:t>
    </dgm:pt>
    <dgm:pt modelId="{30136E57-C884-4E73-9AE6-0D6C7E7FB996}">
      <dgm:prSet/>
      <dgm:spPr/>
      <dgm:t>
        <a:bodyPr/>
        <a:lstStyle/>
        <a:p>
          <a:r>
            <a:rPr lang="en-US"/>
            <a:t>Serum Transaminases</a:t>
          </a:r>
        </a:p>
      </dgm:t>
    </dgm:pt>
    <dgm:pt modelId="{ACAA91F6-A842-4F0C-8385-05464AF88E60}" type="parTrans" cxnId="{7E4C0DFA-B87F-4CD2-853D-947D662B3154}">
      <dgm:prSet/>
      <dgm:spPr/>
      <dgm:t>
        <a:bodyPr/>
        <a:lstStyle/>
        <a:p>
          <a:endParaRPr lang="en-US"/>
        </a:p>
      </dgm:t>
    </dgm:pt>
    <dgm:pt modelId="{9AD363CA-D27E-41D4-A3BD-33B5B48F91CC}" type="sibTrans" cxnId="{7E4C0DFA-B87F-4CD2-853D-947D662B3154}">
      <dgm:prSet/>
      <dgm:spPr/>
      <dgm:t>
        <a:bodyPr/>
        <a:lstStyle/>
        <a:p>
          <a:endParaRPr lang="en-US"/>
        </a:p>
      </dgm:t>
    </dgm:pt>
    <dgm:pt modelId="{1294826C-0B59-4031-A6EB-066F867DB169}">
      <dgm:prSet/>
      <dgm:spPr/>
      <dgm:t>
        <a:bodyPr/>
        <a:lstStyle/>
        <a:p>
          <a:r>
            <a:rPr lang="en-US"/>
            <a:t>ALT (Alanine aminotransferase)</a:t>
          </a:r>
        </a:p>
      </dgm:t>
    </dgm:pt>
    <dgm:pt modelId="{82490181-2F14-4BB5-B62C-D137F8DAA37F}" type="parTrans" cxnId="{7CBE0AD7-F167-4DA5-AD33-2E9C1048EFC0}">
      <dgm:prSet/>
      <dgm:spPr/>
      <dgm:t>
        <a:bodyPr/>
        <a:lstStyle/>
        <a:p>
          <a:endParaRPr lang="en-US"/>
        </a:p>
      </dgm:t>
    </dgm:pt>
    <dgm:pt modelId="{26C0829A-C579-465D-8F3F-E11ED43D9752}" type="sibTrans" cxnId="{7CBE0AD7-F167-4DA5-AD33-2E9C1048EFC0}">
      <dgm:prSet/>
      <dgm:spPr/>
      <dgm:t>
        <a:bodyPr/>
        <a:lstStyle/>
        <a:p>
          <a:endParaRPr lang="en-US"/>
        </a:p>
      </dgm:t>
    </dgm:pt>
    <dgm:pt modelId="{54F8FC08-284A-48BF-9324-283B7B36F720}">
      <dgm:prSet/>
      <dgm:spPr/>
      <dgm:t>
        <a:bodyPr/>
        <a:lstStyle/>
        <a:p>
          <a:r>
            <a:rPr lang="en-US"/>
            <a:t>AST (Asparate aminotransferase)</a:t>
          </a:r>
        </a:p>
      </dgm:t>
    </dgm:pt>
    <dgm:pt modelId="{8248387C-67CF-4277-AB7B-B78FC5604688}" type="parTrans" cxnId="{9182813A-B3CF-49E5-8880-7395BFA10272}">
      <dgm:prSet/>
      <dgm:spPr/>
      <dgm:t>
        <a:bodyPr/>
        <a:lstStyle/>
        <a:p>
          <a:endParaRPr lang="en-US"/>
        </a:p>
      </dgm:t>
    </dgm:pt>
    <dgm:pt modelId="{616705F6-890B-4B3A-9B96-C82001FAD36C}" type="sibTrans" cxnId="{9182813A-B3CF-49E5-8880-7395BFA10272}">
      <dgm:prSet/>
      <dgm:spPr/>
      <dgm:t>
        <a:bodyPr/>
        <a:lstStyle/>
        <a:p>
          <a:endParaRPr lang="en-US"/>
        </a:p>
      </dgm:t>
    </dgm:pt>
    <dgm:pt modelId="{2CB81D57-4EBD-4AB6-9B0C-C8AF8DEDDBEC}">
      <dgm:prSet/>
      <dgm:spPr/>
      <dgm:t>
        <a:bodyPr/>
        <a:lstStyle/>
        <a:p>
          <a:r>
            <a:rPr lang="en-US"/>
            <a:t>Markers of Cholestasis</a:t>
          </a:r>
        </a:p>
      </dgm:t>
    </dgm:pt>
    <dgm:pt modelId="{56D28264-20C9-4DD7-95D3-95A0DE827AD2}" type="parTrans" cxnId="{20E67372-0751-4A07-9D37-09596197A4A8}">
      <dgm:prSet/>
      <dgm:spPr/>
      <dgm:t>
        <a:bodyPr/>
        <a:lstStyle/>
        <a:p>
          <a:endParaRPr lang="en-US"/>
        </a:p>
      </dgm:t>
    </dgm:pt>
    <dgm:pt modelId="{43CD3E04-0D3D-48C5-8253-8CA6DEC01C93}" type="sibTrans" cxnId="{20E67372-0751-4A07-9D37-09596197A4A8}">
      <dgm:prSet/>
      <dgm:spPr/>
      <dgm:t>
        <a:bodyPr/>
        <a:lstStyle/>
        <a:p>
          <a:endParaRPr lang="en-US"/>
        </a:p>
      </dgm:t>
    </dgm:pt>
    <dgm:pt modelId="{38C8AEC3-AFD5-40E9-B7A7-0F6147906DA4}">
      <dgm:prSet/>
      <dgm:spPr/>
      <dgm:t>
        <a:bodyPr/>
        <a:lstStyle/>
        <a:p>
          <a:r>
            <a:rPr lang="en-US"/>
            <a:t>Alkaline Phosphatase</a:t>
          </a:r>
        </a:p>
      </dgm:t>
    </dgm:pt>
    <dgm:pt modelId="{00417496-70D1-478F-B72A-23634A6FD39C}" type="parTrans" cxnId="{D5D15817-D4A5-4F33-8B65-9FC66707E7D2}">
      <dgm:prSet/>
      <dgm:spPr/>
      <dgm:t>
        <a:bodyPr/>
        <a:lstStyle/>
        <a:p>
          <a:endParaRPr lang="en-US"/>
        </a:p>
      </dgm:t>
    </dgm:pt>
    <dgm:pt modelId="{7BAAADDD-6336-4406-92C8-5839B1500AE8}" type="sibTrans" cxnId="{D5D15817-D4A5-4F33-8B65-9FC66707E7D2}">
      <dgm:prSet/>
      <dgm:spPr/>
      <dgm:t>
        <a:bodyPr/>
        <a:lstStyle/>
        <a:p>
          <a:endParaRPr lang="en-US"/>
        </a:p>
      </dgm:t>
    </dgm:pt>
    <dgm:pt modelId="{0BDD8D37-9C1E-45D4-8D15-1C0AC626CE20}">
      <dgm:prSet/>
      <dgm:spPr/>
      <dgm:t>
        <a:bodyPr/>
        <a:lstStyle/>
        <a:p>
          <a:r>
            <a:rPr lang="en-US"/>
            <a:t>Gamma Glutamyl Transpeptidase</a:t>
          </a:r>
        </a:p>
      </dgm:t>
    </dgm:pt>
    <dgm:pt modelId="{E6C1C825-7EB3-46B2-B923-FD4D39307F71}" type="parTrans" cxnId="{A1DA705A-C368-4C3B-B191-A9F7D72F090D}">
      <dgm:prSet/>
      <dgm:spPr/>
      <dgm:t>
        <a:bodyPr/>
        <a:lstStyle/>
        <a:p>
          <a:endParaRPr lang="en-US"/>
        </a:p>
      </dgm:t>
    </dgm:pt>
    <dgm:pt modelId="{A0EFF61A-2FA6-465E-99A7-6A6A03460E63}" type="sibTrans" cxnId="{A1DA705A-C368-4C3B-B191-A9F7D72F090D}">
      <dgm:prSet/>
      <dgm:spPr/>
      <dgm:t>
        <a:bodyPr/>
        <a:lstStyle/>
        <a:p>
          <a:endParaRPr lang="en-US"/>
        </a:p>
      </dgm:t>
    </dgm:pt>
    <dgm:pt modelId="{31B6670A-98D9-4673-B817-FEBCC19C91DF}">
      <dgm:prSet/>
      <dgm:spPr/>
      <dgm:t>
        <a:bodyPr/>
        <a:lstStyle/>
        <a:p>
          <a:r>
            <a:rPr lang="en-US"/>
            <a:t>Bilirubin</a:t>
          </a:r>
        </a:p>
      </dgm:t>
    </dgm:pt>
    <dgm:pt modelId="{40AFCE40-3726-40E6-A598-186BD08D29DC}" type="parTrans" cxnId="{21F32691-410A-49A7-8092-813702A11BAF}">
      <dgm:prSet/>
      <dgm:spPr/>
      <dgm:t>
        <a:bodyPr/>
        <a:lstStyle/>
        <a:p>
          <a:endParaRPr lang="en-US"/>
        </a:p>
      </dgm:t>
    </dgm:pt>
    <dgm:pt modelId="{6D04C4EF-D091-4E5A-A315-A0852C06C206}" type="sibTrans" cxnId="{21F32691-410A-49A7-8092-813702A11BAF}">
      <dgm:prSet/>
      <dgm:spPr/>
      <dgm:t>
        <a:bodyPr/>
        <a:lstStyle/>
        <a:p>
          <a:endParaRPr lang="en-US"/>
        </a:p>
      </dgm:t>
    </dgm:pt>
    <dgm:pt modelId="{8B7F7AC7-EA5E-4EBE-880E-5059F4D47336}">
      <dgm:prSet/>
      <dgm:spPr/>
      <dgm:t>
        <a:bodyPr/>
        <a:lstStyle/>
        <a:p>
          <a:r>
            <a:rPr lang="en-US" b="1" u="sng" dirty="0"/>
            <a:t>Tests of Liver Function</a:t>
          </a:r>
          <a:endParaRPr lang="en-US" b="1" dirty="0"/>
        </a:p>
      </dgm:t>
    </dgm:pt>
    <dgm:pt modelId="{0E88C7F0-760D-456C-BEC3-5E38ED890507}" type="parTrans" cxnId="{164E91FF-6F71-4792-99E6-DC4B3D5CFC77}">
      <dgm:prSet/>
      <dgm:spPr/>
      <dgm:t>
        <a:bodyPr/>
        <a:lstStyle/>
        <a:p>
          <a:endParaRPr lang="en-US"/>
        </a:p>
      </dgm:t>
    </dgm:pt>
    <dgm:pt modelId="{7B7ABF73-8208-4AFD-ABCE-0724C86C62D5}" type="sibTrans" cxnId="{164E91FF-6F71-4792-99E6-DC4B3D5CFC77}">
      <dgm:prSet/>
      <dgm:spPr/>
      <dgm:t>
        <a:bodyPr/>
        <a:lstStyle/>
        <a:p>
          <a:endParaRPr lang="en-US"/>
        </a:p>
      </dgm:t>
    </dgm:pt>
    <dgm:pt modelId="{041958B7-9F51-437C-B823-9538280D5C7B}">
      <dgm:prSet/>
      <dgm:spPr/>
      <dgm:t>
        <a:bodyPr/>
        <a:lstStyle/>
        <a:p>
          <a:r>
            <a:rPr lang="en-US"/>
            <a:t>Prothrombin time</a:t>
          </a:r>
        </a:p>
      </dgm:t>
    </dgm:pt>
    <dgm:pt modelId="{FF6DD385-8CB1-43D4-A604-B7D612D00AF5}" type="parTrans" cxnId="{0C3590D2-6E0B-4428-B83F-3D4A92824C7F}">
      <dgm:prSet/>
      <dgm:spPr/>
      <dgm:t>
        <a:bodyPr/>
        <a:lstStyle/>
        <a:p>
          <a:endParaRPr lang="en-US"/>
        </a:p>
      </dgm:t>
    </dgm:pt>
    <dgm:pt modelId="{388F5623-A061-4407-85C4-22E4BDC8615E}" type="sibTrans" cxnId="{0C3590D2-6E0B-4428-B83F-3D4A92824C7F}">
      <dgm:prSet/>
      <dgm:spPr/>
      <dgm:t>
        <a:bodyPr/>
        <a:lstStyle/>
        <a:p>
          <a:endParaRPr lang="en-US"/>
        </a:p>
      </dgm:t>
    </dgm:pt>
    <dgm:pt modelId="{4EF52F5B-F561-48C5-99F4-D694713C6661}">
      <dgm:prSet/>
      <dgm:spPr/>
      <dgm:t>
        <a:bodyPr/>
        <a:lstStyle/>
        <a:p>
          <a:r>
            <a:rPr lang="en-US"/>
            <a:t>Albumin</a:t>
          </a:r>
        </a:p>
      </dgm:t>
    </dgm:pt>
    <dgm:pt modelId="{EE906E74-CA33-4661-BEE5-CA3F9F3DBB66}" type="parTrans" cxnId="{D09DF113-4121-4684-94E5-2086B6F2FDB2}">
      <dgm:prSet/>
      <dgm:spPr/>
      <dgm:t>
        <a:bodyPr/>
        <a:lstStyle/>
        <a:p>
          <a:endParaRPr lang="en-US"/>
        </a:p>
      </dgm:t>
    </dgm:pt>
    <dgm:pt modelId="{9919D746-FF89-4B61-B283-B031A44AA115}" type="sibTrans" cxnId="{D09DF113-4121-4684-94E5-2086B6F2FDB2}">
      <dgm:prSet/>
      <dgm:spPr/>
      <dgm:t>
        <a:bodyPr/>
        <a:lstStyle/>
        <a:p>
          <a:endParaRPr lang="en-US"/>
        </a:p>
      </dgm:t>
    </dgm:pt>
    <dgm:pt modelId="{00C1817B-183D-4F19-ABC9-6115FA84C61D}">
      <dgm:prSet/>
      <dgm:spPr/>
      <dgm:t>
        <a:bodyPr/>
        <a:lstStyle/>
        <a:p>
          <a:r>
            <a:rPr lang="en-US"/>
            <a:t>Cholesterol</a:t>
          </a:r>
        </a:p>
      </dgm:t>
    </dgm:pt>
    <dgm:pt modelId="{F186D64A-F992-43A3-9F81-2B2AA526726A}" type="parTrans" cxnId="{706CE28A-2D0B-4C3E-8BD1-047E880BBF23}">
      <dgm:prSet/>
      <dgm:spPr/>
      <dgm:t>
        <a:bodyPr/>
        <a:lstStyle/>
        <a:p>
          <a:endParaRPr lang="en-US"/>
        </a:p>
      </dgm:t>
    </dgm:pt>
    <dgm:pt modelId="{FA961AC1-0FE2-4609-BE70-315043662ECA}" type="sibTrans" cxnId="{706CE28A-2D0B-4C3E-8BD1-047E880BBF23}">
      <dgm:prSet/>
      <dgm:spPr/>
      <dgm:t>
        <a:bodyPr/>
        <a:lstStyle/>
        <a:p>
          <a:endParaRPr lang="en-US"/>
        </a:p>
      </dgm:t>
    </dgm:pt>
    <dgm:pt modelId="{C42AB771-D296-48E6-BF58-B4D780636529}">
      <dgm:prSet/>
      <dgm:spPr/>
      <dgm:t>
        <a:bodyPr/>
        <a:lstStyle/>
        <a:p>
          <a:r>
            <a:rPr lang="en-US" dirty="0"/>
            <a:t>Bilirubin</a:t>
          </a:r>
        </a:p>
      </dgm:t>
    </dgm:pt>
    <dgm:pt modelId="{EDA44716-A249-4869-B5EB-F4EDA78D6268}" type="parTrans" cxnId="{F9EB33F4-5B4F-4F70-B741-2EB50DFF5E34}">
      <dgm:prSet/>
      <dgm:spPr/>
      <dgm:t>
        <a:bodyPr/>
        <a:lstStyle/>
        <a:p>
          <a:endParaRPr lang="en-US"/>
        </a:p>
      </dgm:t>
    </dgm:pt>
    <dgm:pt modelId="{300C5E7F-E8F0-4EE1-9C82-62973D403C04}" type="sibTrans" cxnId="{F9EB33F4-5B4F-4F70-B741-2EB50DFF5E34}">
      <dgm:prSet/>
      <dgm:spPr/>
      <dgm:t>
        <a:bodyPr/>
        <a:lstStyle/>
        <a:p>
          <a:endParaRPr lang="en-US"/>
        </a:p>
      </dgm:t>
    </dgm:pt>
    <dgm:pt modelId="{BDE84328-CBBA-7D40-A715-2F44C5E9618E}" type="pres">
      <dgm:prSet presAssocID="{98D99CF9-1653-414E-8B0F-630A641E70D9}" presName="linear" presStyleCnt="0">
        <dgm:presLayoutVars>
          <dgm:animLvl val="lvl"/>
          <dgm:resizeHandles val="exact"/>
        </dgm:presLayoutVars>
      </dgm:prSet>
      <dgm:spPr/>
    </dgm:pt>
    <dgm:pt modelId="{8010A807-84A6-4945-8F1D-15CA1489D450}" type="pres">
      <dgm:prSet presAssocID="{83DA60AC-C26A-4469-A899-DC98ABA8A60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DFA890A-CF3A-024E-B51B-F4499705CC75}" type="pres">
      <dgm:prSet presAssocID="{5A25FCA1-8B3A-4D5B-B56C-33FC1994FA51}" presName="spacer" presStyleCnt="0"/>
      <dgm:spPr/>
    </dgm:pt>
    <dgm:pt modelId="{8F85006F-A9CA-0C48-B664-CA18680AFC81}" type="pres">
      <dgm:prSet presAssocID="{F8F3D0DD-F90F-4362-8BCF-94070DECD56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5C869E2-C3CA-974B-BFE1-856A465BB394}" type="pres">
      <dgm:prSet presAssocID="{F8F3D0DD-F90F-4362-8BCF-94070DECD568}" presName="childText" presStyleLbl="revTx" presStyleIdx="0" presStyleCnt="3">
        <dgm:presLayoutVars>
          <dgm:bulletEnabled val="1"/>
        </dgm:presLayoutVars>
      </dgm:prSet>
      <dgm:spPr/>
    </dgm:pt>
    <dgm:pt modelId="{81BA11A5-D99D-F944-9BEA-53051D728225}" type="pres">
      <dgm:prSet presAssocID="{2CB81D57-4EBD-4AB6-9B0C-C8AF8DEDDBE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2778CF0-490E-C542-985C-E56F0613A7B9}" type="pres">
      <dgm:prSet presAssocID="{2CB81D57-4EBD-4AB6-9B0C-C8AF8DEDDBEC}" presName="childText" presStyleLbl="revTx" presStyleIdx="1" presStyleCnt="3">
        <dgm:presLayoutVars>
          <dgm:bulletEnabled val="1"/>
        </dgm:presLayoutVars>
      </dgm:prSet>
      <dgm:spPr/>
    </dgm:pt>
    <dgm:pt modelId="{594DFB1C-882A-774B-A6E3-A424913EBDC2}" type="pres">
      <dgm:prSet presAssocID="{8B7F7AC7-EA5E-4EBE-880E-5059F4D4733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DFE8831-5680-CE4E-BA91-94F831F0AC87}" type="pres">
      <dgm:prSet presAssocID="{8B7F7AC7-EA5E-4EBE-880E-5059F4D4733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07770E13-7FD1-5A46-A4DD-67EE76E7D047}" type="presOf" srcId="{041958B7-9F51-437C-B823-9538280D5C7B}" destId="{EDFE8831-5680-CE4E-BA91-94F831F0AC87}" srcOrd="0" destOrd="0" presId="urn:microsoft.com/office/officeart/2005/8/layout/vList2"/>
    <dgm:cxn modelId="{D09DF113-4121-4684-94E5-2086B6F2FDB2}" srcId="{8B7F7AC7-EA5E-4EBE-880E-5059F4D47336}" destId="{4EF52F5B-F561-48C5-99F4-D694713C6661}" srcOrd="1" destOrd="0" parTransId="{EE906E74-CA33-4661-BEE5-CA3F9F3DBB66}" sibTransId="{9919D746-FF89-4B61-B283-B031A44AA115}"/>
    <dgm:cxn modelId="{D5D15817-D4A5-4F33-8B65-9FC66707E7D2}" srcId="{2CB81D57-4EBD-4AB6-9B0C-C8AF8DEDDBEC}" destId="{38C8AEC3-AFD5-40E9-B7A7-0F6147906DA4}" srcOrd="0" destOrd="0" parTransId="{00417496-70D1-478F-B72A-23634A6FD39C}" sibTransId="{7BAAADDD-6336-4406-92C8-5839B1500AE8}"/>
    <dgm:cxn modelId="{EC956D21-B090-574D-B672-9B32B76F2D95}" type="presOf" srcId="{8B7F7AC7-EA5E-4EBE-880E-5059F4D47336}" destId="{594DFB1C-882A-774B-A6E3-A424913EBDC2}" srcOrd="0" destOrd="0" presId="urn:microsoft.com/office/officeart/2005/8/layout/vList2"/>
    <dgm:cxn modelId="{DE0DBC2A-B441-4ABD-B8C1-D0B052BBB311}" srcId="{98D99CF9-1653-414E-8B0F-630A641E70D9}" destId="{83DA60AC-C26A-4469-A899-DC98ABA8A60A}" srcOrd="0" destOrd="0" parTransId="{893F77E0-E25F-41A2-874F-72ED050C6223}" sibTransId="{5A25FCA1-8B3A-4D5B-B56C-33FC1994FA51}"/>
    <dgm:cxn modelId="{9182813A-B3CF-49E5-8880-7395BFA10272}" srcId="{30136E57-C884-4E73-9AE6-0D6C7E7FB996}" destId="{54F8FC08-284A-48BF-9324-283B7B36F720}" srcOrd="1" destOrd="0" parTransId="{8248387C-67CF-4277-AB7B-B78FC5604688}" sibTransId="{616705F6-890B-4B3A-9B96-C82001FAD36C}"/>
    <dgm:cxn modelId="{9BC7AE3E-6757-CA4F-BABC-69CA68499476}" type="presOf" srcId="{31B6670A-98D9-4673-B817-FEBCC19C91DF}" destId="{12778CF0-490E-C542-985C-E56F0613A7B9}" srcOrd="0" destOrd="2" presId="urn:microsoft.com/office/officeart/2005/8/layout/vList2"/>
    <dgm:cxn modelId="{8E1CCC41-E0C5-414F-B7CA-4BD81B77FE30}" type="presOf" srcId="{83DA60AC-C26A-4469-A899-DC98ABA8A60A}" destId="{8010A807-84A6-4945-8F1D-15CA1489D450}" srcOrd="0" destOrd="0" presId="urn:microsoft.com/office/officeart/2005/8/layout/vList2"/>
    <dgm:cxn modelId="{FC82ED51-EF33-294C-B78B-13CD045C2397}" type="presOf" srcId="{54F8FC08-284A-48BF-9324-283B7B36F720}" destId="{A5C869E2-C3CA-974B-BFE1-856A465BB394}" srcOrd="0" destOrd="2" presId="urn:microsoft.com/office/officeart/2005/8/layout/vList2"/>
    <dgm:cxn modelId="{B31E345A-35D5-2D4E-9716-0AB28AB0DAFA}" type="presOf" srcId="{30136E57-C884-4E73-9AE6-0D6C7E7FB996}" destId="{A5C869E2-C3CA-974B-BFE1-856A465BB394}" srcOrd="0" destOrd="0" presId="urn:microsoft.com/office/officeart/2005/8/layout/vList2"/>
    <dgm:cxn modelId="{A1DA705A-C368-4C3B-B191-A9F7D72F090D}" srcId="{2CB81D57-4EBD-4AB6-9B0C-C8AF8DEDDBEC}" destId="{0BDD8D37-9C1E-45D4-8D15-1C0AC626CE20}" srcOrd="1" destOrd="0" parTransId="{E6C1C825-7EB3-46B2-B923-FD4D39307F71}" sibTransId="{A0EFF61A-2FA6-465E-99A7-6A6A03460E63}"/>
    <dgm:cxn modelId="{20E67372-0751-4A07-9D37-09596197A4A8}" srcId="{98D99CF9-1653-414E-8B0F-630A641E70D9}" destId="{2CB81D57-4EBD-4AB6-9B0C-C8AF8DEDDBEC}" srcOrd="2" destOrd="0" parTransId="{56D28264-20C9-4DD7-95D3-95A0DE827AD2}" sibTransId="{43CD3E04-0D3D-48C5-8253-8CA6DEC01C93}"/>
    <dgm:cxn modelId="{2B1DE783-2FA0-B64E-95A6-EA38087D6009}" type="presOf" srcId="{2CB81D57-4EBD-4AB6-9B0C-C8AF8DEDDBEC}" destId="{81BA11A5-D99D-F944-9BEA-53051D728225}" srcOrd="0" destOrd="0" presId="urn:microsoft.com/office/officeart/2005/8/layout/vList2"/>
    <dgm:cxn modelId="{706CE28A-2D0B-4C3E-8BD1-047E880BBF23}" srcId="{8B7F7AC7-EA5E-4EBE-880E-5059F4D47336}" destId="{00C1817B-183D-4F19-ABC9-6115FA84C61D}" srcOrd="2" destOrd="0" parTransId="{F186D64A-F992-43A3-9F81-2B2AA526726A}" sibTransId="{FA961AC1-0FE2-4609-BE70-315043662ECA}"/>
    <dgm:cxn modelId="{21F32691-410A-49A7-8092-813702A11BAF}" srcId="{2CB81D57-4EBD-4AB6-9B0C-C8AF8DEDDBEC}" destId="{31B6670A-98D9-4673-B817-FEBCC19C91DF}" srcOrd="2" destOrd="0" parTransId="{40AFCE40-3726-40E6-A598-186BD08D29DC}" sibTransId="{6D04C4EF-D091-4E5A-A315-A0852C06C206}"/>
    <dgm:cxn modelId="{4A925097-AE10-3E4D-8288-4900BE7A674B}" type="presOf" srcId="{00C1817B-183D-4F19-ABC9-6115FA84C61D}" destId="{EDFE8831-5680-CE4E-BA91-94F831F0AC87}" srcOrd="0" destOrd="2" presId="urn:microsoft.com/office/officeart/2005/8/layout/vList2"/>
    <dgm:cxn modelId="{D1307997-6BB7-3F42-ADC2-F5E9DCEC81CC}" type="presOf" srcId="{38C8AEC3-AFD5-40E9-B7A7-0F6147906DA4}" destId="{12778CF0-490E-C542-985C-E56F0613A7B9}" srcOrd="0" destOrd="0" presId="urn:microsoft.com/office/officeart/2005/8/layout/vList2"/>
    <dgm:cxn modelId="{543707A0-D410-2C44-8BF3-752B8A8A14A4}" type="presOf" srcId="{98D99CF9-1653-414E-8B0F-630A641E70D9}" destId="{BDE84328-CBBA-7D40-A715-2F44C5E9618E}" srcOrd="0" destOrd="0" presId="urn:microsoft.com/office/officeart/2005/8/layout/vList2"/>
    <dgm:cxn modelId="{FD4685A8-895F-8D4A-BCE7-14CDBF8449DC}" type="presOf" srcId="{0BDD8D37-9C1E-45D4-8D15-1C0AC626CE20}" destId="{12778CF0-490E-C542-985C-E56F0613A7B9}" srcOrd="0" destOrd="1" presId="urn:microsoft.com/office/officeart/2005/8/layout/vList2"/>
    <dgm:cxn modelId="{62C860AC-B4F5-0742-B4CF-DDEDCC30B7A8}" type="presOf" srcId="{F8F3D0DD-F90F-4362-8BCF-94070DECD568}" destId="{8F85006F-A9CA-0C48-B664-CA18680AFC81}" srcOrd="0" destOrd="0" presId="urn:microsoft.com/office/officeart/2005/8/layout/vList2"/>
    <dgm:cxn modelId="{0C3590D2-6E0B-4428-B83F-3D4A92824C7F}" srcId="{8B7F7AC7-EA5E-4EBE-880E-5059F4D47336}" destId="{041958B7-9F51-437C-B823-9538280D5C7B}" srcOrd="0" destOrd="0" parTransId="{FF6DD385-8CB1-43D4-A604-B7D612D00AF5}" sibTransId="{388F5623-A061-4407-85C4-22E4BDC8615E}"/>
    <dgm:cxn modelId="{708AF7D6-C32A-4621-80B3-124EC1F4885A}" srcId="{98D99CF9-1653-414E-8B0F-630A641E70D9}" destId="{F8F3D0DD-F90F-4362-8BCF-94070DECD568}" srcOrd="1" destOrd="0" parTransId="{A0B92B69-9049-4565-8E17-B5864C005EBE}" sibTransId="{2D9DF523-92FD-417C-9E87-DB2CED80E5CE}"/>
    <dgm:cxn modelId="{7CBE0AD7-F167-4DA5-AD33-2E9C1048EFC0}" srcId="{30136E57-C884-4E73-9AE6-0D6C7E7FB996}" destId="{1294826C-0B59-4031-A6EB-066F867DB169}" srcOrd="0" destOrd="0" parTransId="{82490181-2F14-4BB5-B62C-D137F8DAA37F}" sibTransId="{26C0829A-C579-465D-8F3F-E11ED43D9752}"/>
    <dgm:cxn modelId="{3CDBAEE9-C060-C740-938D-E46EDBA5BF8B}" type="presOf" srcId="{4EF52F5B-F561-48C5-99F4-D694713C6661}" destId="{EDFE8831-5680-CE4E-BA91-94F831F0AC87}" srcOrd="0" destOrd="1" presId="urn:microsoft.com/office/officeart/2005/8/layout/vList2"/>
    <dgm:cxn modelId="{F9EB33F4-5B4F-4F70-B741-2EB50DFF5E34}" srcId="{8B7F7AC7-EA5E-4EBE-880E-5059F4D47336}" destId="{C42AB771-D296-48E6-BF58-B4D780636529}" srcOrd="3" destOrd="0" parTransId="{EDA44716-A249-4869-B5EB-F4EDA78D6268}" sibTransId="{300C5E7F-E8F0-4EE1-9C82-62973D403C04}"/>
    <dgm:cxn modelId="{7E4C0DFA-B87F-4CD2-853D-947D662B3154}" srcId="{F8F3D0DD-F90F-4362-8BCF-94070DECD568}" destId="{30136E57-C884-4E73-9AE6-0D6C7E7FB996}" srcOrd="0" destOrd="0" parTransId="{ACAA91F6-A842-4F0C-8385-05464AF88E60}" sibTransId="{9AD363CA-D27E-41D4-A3BD-33B5B48F91CC}"/>
    <dgm:cxn modelId="{A4ED62FA-FA00-8743-B157-100F0FF2E9EE}" type="presOf" srcId="{1294826C-0B59-4031-A6EB-066F867DB169}" destId="{A5C869E2-C3CA-974B-BFE1-856A465BB394}" srcOrd="0" destOrd="1" presId="urn:microsoft.com/office/officeart/2005/8/layout/vList2"/>
    <dgm:cxn modelId="{FD0EA2FB-E41D-FC46-B41A-F05A95FB7FA8}" type="presOf" srcId="{C42AB771-D296-48E6-BF58-B4D780636529}" destId="{EDFE8831-5680-CE4E-BA91-94F831F0AC87}" srcOrd="0" destOrd="3" presId="urn:microsoft.com/office/officeart/2005/8/layout/vList2"/>
    <dgm:cxn modelId="{164E91FF-6F71-4792-99E6-DC4B3D5CFC77}" srcId="{98D99CF9-1653-414E-8B0F-630A641E70D9}" destId="{8B7F7AC7-EA5E-4EBE-880E-5059F4D47336}" srcOrd="3" destOrd="0" parTransId="{0E88C7F0-760D-456C-BEC3-5E38ED890507}" sibTransId="{7B7ABF73-8208-4AFD-ABCE-0724C86C62D5}"/>
    <dgm:cxn modelId="{2105CDD1-F772-E946-AB92-9367369F55DF}" type="presParOf" srcId="{BDE84328-CBBA-7D40-A715-2F44C5E9618E}" destId="{8010A807-84A6-4945-8F1D-15CA1489D450}" srcOrd="0" destOrd="0" presId="urn:microsoft.com/office/officeart/2005/8/layout/vList2"/>
    <dgm:cxn modelId="{41D3057D-8018-9E4A-85D3-B80060E07CE2}" type="presParOf" srcId="{BDE84328-CBBA-7D40-A715-2F44C5E9618E}" destId="{3DFA890A-CF3A-024E-B51B-F4499705CC75}" srcOrd="1" destOrd="0" presId="urn:microsoft.com/office/officeart/2005/8/layout/vList2"/>
    <dgm:cxn modelId="{878B3CEF-9D3E-2546-B0BB-DDAC2B52EABA}" type="presParOf" srcId="{BDE84328-CBBA-7D40-A715-2F44C5E9618E}" destId="{8F85006F-A9CA-0C48-B664-CA18680AFC81}" srcOrd="2" destOrd="0" presId="urn:microsoft.com/office/officeart/2005/8/layout/vList2"/>
    <dgm:cxn modelId="{3C11F4C3-96EC-3047-977E-47CB64F6A397}" type="presParOf" srcId="{BDE84328-CBBA-7D40-A715-2F44C5E9618E}" destId="{A5C869E2-C3CA-974B-BFE1-856A465BB394}" srcOrd="3" destOrd="0" presId="urn:microsoft.com/office/officeart/2005/8/layout/vList2"/>
    <dgm:cxn modelId="{DF75B437-FB54-604E-8A8B-B06063DD45D0}" type="presParOf" srcId="{BDE84328-CBBA-7D40-A715-2F44C5E9618E}" destId="{81BA11A5-D99D-F944-9BEA-53051D728225}" srcOrd="4" destOrd="0" presId="urn:microsoft.com/office/officeart/2005/8/layout/vList2"/>
    <dgm:cxn modelId="{9BDF2AE8-9A33-484F-9883-DABCC5C89518}" type="presParOf" srcId="{BDE84328-CBBA-7D40-A715-2F44C5E9618E}" destId="{12778CF0-490E-C542-985C-E56F0613A7B9}" srcOrd="5" destOrd="0" presId="urn:microsoft.com/office/officeart/2005/8/layout/vList2"/>
    <dgm:cxn modelId="{04B77DDD-86F2-AF45-9002-BB55BEBF0B55}" type="presParOf" srcId="{BDE84328-CBBA-7D40-A715-2F44C5E9618E}" destId="{594DFB1C-882A-774B-A6E3-A424913EBDC2}" srcOrd="6" destOrd="0" presId="urn:microsoft.com/office/officeart/2005/8/layout/vList2"/>
    <dgm:cxn modelId="{22C14273-B851-C748-AB89-9D134CC3B7FC}" type="presParOf" srcId="{BDE84328-CBBA-7D40-A715-2F44C5E9618E}" destId="{EDFE8831-5680-CE4E-BA91-94F831F0AC87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B0FC2D-1774-4C13-BBFD-570A6272BCCA}" type="doc">
      <dgm:prSet loTypeId="urn:microsoft.com/office/officeart/2016/7/layout/ChevronBlockProcess" loCatId="process" qsTypeId="urn:microsoft.com/office/officeart/2005/8/quickstyle/simple1#2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32C0210-235F-4385-A5DD-5D502DD2C586}">
      <dgm:prSet/>
      <dgm:spPr/>
      <dgm:t>
        <a:bodyPr/>
        <a:lstStyle/>
        <a:p>
          <a:r>
            <a:rPr lang="en-US"/>
            <a:t>Laboratory Testing	</a:t>
          </a:r>
        </a:p>
      </dgm:t>
    </dgm:pt>
    <dgm:pt modelId="{052CBCF9-9916-41F1-82D2-3A7A0CB9E691}" type="parTrans" cxnId="{C896583C-CCB5-433A-AB2B-C10AB5DD71C3}">
      <dgm:prSet/>
      <dgm:spPr/>
      <dgm:t>
        <a:bodyPr/>
        <a:lstStyle/>
        <a:p>
          <a:endParaRPr lang="en-US"/>
        </a:p>
      </dgm:t>
    </dgm:pt>
    <dgm:pt modelId="{20846E05-BA42-4947-BCBB-7226F3BAAA45}" type="sibTrans" cxnId="{C896583C-CCB5-433A-AB2B-C10AB5DD71C3}">
      <dgm:prSet/>
      <dgm:spPr/>
      <dgm:t>
        <a:bodyPr/>
        <a:lstStyle/>
        <a:p>
          <a:endParaRPr lang="en-US"/>
        </a:p>
      </dgm:t>
    </dgm:pt>
    <dgm:pt modelId="{080A2E63-E96E-469F-9305-60A73D2D0B02}">
      <dgm:prSet/>
      <dgm:spPr/>
      <dgm:t>
        <a:bodyPr/>
        <a:lstStyle/>
        <a:p>
          <a:r>
            <a:rPr lang="en-US"/>
            <a:t>Tests of Liver Function (PT/INR, T.bilirubin, Albumin)</a:t>
          </a:r>
        </a:p>
      </dgm:t>
    </dgm:pt>
    <dgm:pt modelId="{7ED3D9D6-C6A3-499C-931B-7C4964303F81}" type="parTrans" cxnId="{4AFD7D0D-3096-43D2-8952-08F938F50257}">
      <dgm:prSet/>
      <dgm:spPr/>
      <dgm:t>
        <a:bodyPr/>
        <a:lstStyle/>
        <a:p>
          <a:endParaRPr lang="en-US"/>
        </a:p>
      </dgm:t>
    </dgm:pt>
    <dgm:pt modelId="{5F1426A8-A186-4FAE-B013-493E7950CB74}" type="sibTrans" cxnId="{4AFD7D0D-3096-43D2-8952-08F938F50257}">
      <dgm:prSet/>
      <dgm:spPr/>
      <dgm:t>
        <a:bodyPr/>
        <a:lstStyle/>
        <a:p>
          <a:endParaRPr lang="en-US"/>
        </a:p>
      </dgm:t>
    </dgm:pt>
    <dgm:pt modelId="{6889734F-437F-43E3-8D8D-219D23BC521E}">
      <dgm:prSet/>
      <dgm:spPr/>
      <dgm:t>
        <a:bodyPr/>
        <a:lstStyle/>
        <a:p>
          <a:r>
            <a:rPr lang="en-US"/>
            <a:t>Liver dysfunction present – either ALI/ALF or Cirrhosis</a:t>
          </a:r>
        </a:p>
      </dgm:t>
    </dgm:pt>
    <dgm:pt modelId="{FFFAC15D-0632-4496-A25E-AB602205FF3C}" type="parTrans" cxnId="{F1BEE302-C14D-400D-8670-1EE1A2D107FB}">
      <dgm:prSet/>
      <dgm:spPr/>
      <dgm:t>
        <a:bodyPr/>
        <a:lstStyle/>
        <a:p>
          <a:endParaRPr lang="en-US"/>
        </a:p>
      </dgm:t>
    </dgm:pt>
    <dgm:pt modelId="{1B282EDC-2CD2-4D46-9EB8-D6D2E3926415}" type="sibTrans" cxnId="{F1BEE302-C14D-400D-8670-1EE1A2D107FB}">
      <dgm:prSet/>
      <dgm:spPr/>
      <dgm:t>
        <a:bodyPr/>
        <a:lstStyle/>
        <a:p>
          <a:endParaRPr lang="en-US"/>
        </a:p>
      </dgm:t>
    </dgm:pt>
    <dgm:pt modelId="{1ECA9B8E-6A6B-4B6F-981D-525560E54C29}">
      <dgm:prSet/>
      <dgm:spPr/>
      <dgm:t>
        <a:bodyPr/>
        <a:lstStyle/>
        <a:p>
          <a:r>
            <a:rPr lang="en-US" dirty="0"/>
            <a:t>MELD Score / Child’s Pugh</a:t>
          </a:r>
        </a:p>
      </dgm:t>
    </dgm:pt>
    <dgm:pt modelId="{B75DB3C6-DBA4-47F9-95F1-0F8DA2F9353A}" type="parTrans" cxnId="{397A47B7-8C98-4CAD-B975-8969718B54FA}">
      <dgm:prSet/>
      <dgm:spPr/>
      <dgm:t>
        <a:bodyPr/>
        <a:lstStyle/>
        <a:p>
          <a:endParaRPr lang="en-US"/>
        </a:p>
      </dgm:t>
    </dgm:pt>
    <dgm:pt modelId="{A990A4AD-547E-439E-88A4-0BEB9C60AAE4}" type="sibTrans" cxnId="{397A47B7-8C98-4CAD-B975-8969718B54FA}">
      <dgm:prSet/>
      <dgm:spPr/>
      <dgm:t>
        <a:bodyPr/>
        <a:lstStyle/>
        <a:p>
          <a:endParaRPr lang="en-US"/>
        </a:p>
      </dgm:t>
    </dgm:pt>
    <dgm:pt modelId="{9DA2712B-9604-43DD-B392-4771EC80E776}">
      <dgm:prSet/>
      <dgm:spPr/>
      <dgm:t>
        <a:bodyPr/>
        <a:lstStyle/>
        <a:p>
          <a:r>
            <a:rPr lang="en-US" dirty="0"/>
            <a:t>Prognostic score in Cirrhosis to determine mortality</a:t>
          </a:r>
        </a:p>
      </dgm:t>
    </dgm:pt>
    <dgm:pt modelId="{58DB6A1A-CB20-4F83-B441-1C6202691AD1}" type="parTrans" cxnId="{1FE30B27-3B43-4125-A242-F38A08B24421}">
      <dgm:prSet/>
      <dgm:spPr/>
      <dgm:t>
        <a:bodyPr/>
        <a:lstStyle/>
        <a:p>
          <a:endParaRPr lang="en-US"/>
        </a:p>
      </dgm:t>
    </dgm:pt>
    <dgm:pt modelId="{7F7F3972-9384-4894-994C-DAB58413956D}" type="sibTrans" cxnId="{1FE30B27-3B43-4125-A242-F38A08B24421}">
      <dgm:prSet/>
      <dgm:spPr/>
      <dgm:t>
        <a:bodyPr/>
        <a:lstStyle/>
        <a:p>
          <a:endParaRPr lang="en-US"/>
        </a:p>
      </dgm:t>
    </dgm:pt>
    <dgm:pt modelId="{005645FD-6ED2-4B3F-B1C1-CF3C5455435C}">
      <dgm:prSet/>
      <dgm:spPr/>
      <dgm:t>
        <a:bodyPr/>
        <a:lstStyle/>
        <a:p>
          <a:r>
            <a:rPr lang="en-US" dirty="0"/>
            <a:t>Non-invasive measures of fibrosis </a:t>
          </a:r>
        </a:p>
      </dgm:t>
    </dgm:pt>
    <dgm:pt modelId="{07DEB9B9-BB04-436B-A932-3E4040A1D60D}" type="parTrans" cxnId="{ED796AD6-488F-4E2D-9521-3A7CEBA30558}">
      <dgm:prSet/>
      <dgm:spPr/>
      <dgm:t>
        <a:bodyPr/>
        <a:lstStyle/>
        <a:p>
          <a:endParaRPr lang="en-US"/>
        </a:p>
      </dgm:t>
    </dgm:pt>
    <dgm:pt modelId="{7CF5025D-6DB4-46D8-9181-B3C8A21C6CE1}" type="sibTrans" cxnId="{ED796AD6-488F-4E2D-9521-3A7CEBA30558}">
      <dgm:prSet/>
      <dgm:spPr/>
      <dgm:t>
        <a:bodyPr/>
        <a:lstStyle/>
        <a:p>
          <a:endParaRPr lang="en-US"/>
        </a:p>
      </dgm:t>
    </dgm:pt>
    <dgm:pt modelId="{A072FDF8-43C0-45DA-A8AB-B3BD0BE9CCCB}">
      <dgm:prSet/>
      <dgm:spPr/>
      <dgm:t>
        <a:bodyPr/>
        <a:lstStyle/>
        <a:p>
          <a:r>
            <a:rPr lang="en-US" dirty="0"/>
            <a:t>Determines if advanced fibrosis / cirrhosis is present in the setting of chronic hepatitis</a:t>
          </a:r>
        </a:p>
      </dgm:t>
    </dgm:pt>
    <dgm:pt modelId="{65AD55A8-3534-4169-BF23-4BF23E21B9DC}" type="parTrans" cxnId="{1E3880E2-04BE-4181-93E5-F5B9733683CB}">
      <dgm:prSet/>
      <dgm:spPr/>
      <dgm:t>
        <a:bodyPr/>
        <a:lstStyle/>
        <a:p>
          <a:endParaRPr lang="en-US"/>
        </a:p>
      </dgm:t>
    </dgm:pt>
    <dgm:pt modelId="{B936CE6E-5CF2-427E-B5C3-1FF2EE9A8128}" type="sibTrans" cxnId="{1E3880E2-04BE-4181-93E5-F5B9733683CB}">
      <dgm:prSet/>
      <dgm:spPr/>
      <dgm:t>
        <a:bodyPr/>
        <a:lstStyle/>
        <a:p>
          <a:endParaRPr lang="en-US"/>
        </a:p>
      </dgm:t>
    </dgm:pt>
    <dgm:pt modelId="{EF27CD06-8011-4EB9-BBF2-1A3CB795E5A7}">
      <dgm:prSet/>
      <dgm:spPr/>
      <dgm:t>
        <a:bodyPr/>
        <a:lstStyle/>
        <a:p>
          <a:r>
            <a:rPr lang="en-US"/>
            <a:t>Liver Biopsy</a:t>
          </a:r>
        </a:p>
      </dgm:t>
    </dgm:pt>
    <dgm:pt modelId="{ABCACD06-C3D7-4954-905E-2B4BC037E66D}" type="parTrans" cxnId="{9D0FAE44-7A73-4D80-94BE-79531AEDD9B0}">
      <dgm:prSet/>
      <dgm:spPr/>
      <dgm:t>
        <a:bodyPr/>
        <a:lstStyle/>
        <a:p>
          <a:endParaRPr lang="en-US"/>
        </a:p>
      </dgm:t>
    </dgm:pt>
    <dgm:pt modelId="{6F8AFB34-0DFF-4502-8778-6FF411AA4C51}" type="sibTrans" cxnId="{9D0FAE44-7A73-4D80-94BE-79531AEDD9B0}">
      <dgm:prSet/>
      <dgm:spPr/>
      <dgm:t>
        <a:bodyPr/>
        <a:lstStyle/>
        <a:p>
          <a:endParaRPr lang="en-US"/>
        </a:p>
      </dgm:t>
    </dgm:pt>
    <dgm:pt modelId="{1BDEE7BE-B2CE-404B-BC2F-75DD6DD2CD85}">
      <dgm:prSet/>
      <dgm:spPr/>
      <dgm:t>
        <a:bodyPr/>
        <a:lstStyle/>
        <a:p>
          <a:r>
            <a:rPr lang="en-US"/>
            <a:t>Determine etiology of liver disease</a:t>
          </a:r>
        </a:p>
      </dgm:t>
    </dgm:pt>
    <dgm:pt modelId="{2DEC8417-018F-4FD9-AA59-229D0DCD6EDA}" type="parTrans" cxnId="{5720B7DE-763A-4BB0-976D-D3003A32BEA1}">
      <dgm:prSet/>
      <dgm:spPr/>
      <dgm:t>
        <a:bodyPr/>
        <a:lstStyle/>
        <a:p>
          <a:endParaRPr lang="en-US"/>
        </a:p>
      </dgm:t>
    </dgm:pt>
    <dgm:pt modelId="{BEB2BFF4-181E-495F-A590-6B7C52EDABF1}" type="sibTrans" cxnId="{5720B7DE-763A-4BB0-976D-D3003A32BEA1}">
      <dgm:prSet/>
      <dgm:spPr/>
      <dgm:t>
        <a:bodyPr/>
        <a:lstStyle/>
        <a:p>
          <a:endParaRPr lang="en-US"/>
        </a:p>
      </dgm:t>
    </dgm:pt>
    <dgm:pt modelId="{B4B3F329-87F5-4FBF-BD9A-32D2E4C38393}">
      <dgm:prSet/>
      <dgm:spPr/>
      <dgm:t>
        <a:bodyPr/>
        <a:lstStyle/>
        <a:p>
          <a:r>
            <a:rPr lang="en-US"/>
            <a:t>Determine degree of fibrosis</a:t>
          </a:r>
        </a:p>
      </dgm:t>
    </dgm:pt>
    <dgm:pt modelId="{C7D595D3-B1C8-4133-807F-A33D00E1B95F}" type="parTrans" cxnId="{8D25D5B9-4DC6-4CA8-869B-4FF7E4E73173}">
      <dgm:prSet/>
      <dgm:spPr/>
      <dgm:t>
        <a:bodyPr/>
        <a:lstStyle/>
        <a:p>
          <a:endParaRPr lang="en-US"/>
        </a:p>
      </dgm:t>
    </dgm:pt>
    <dgm:pt modelId="{ED0F5711-7EF3-4664-A87A-5B7B6D264D95}" type="sibTrans" cxnId="{8D25D5B9-4DC6-4CA8-869B-4FF7E4E73173}">
      <dgm:prSet/>
      <dgm:spPr/>
      <dgm:t>
        <a:bodyPr/>
        <a:lstStyle/>
        <a:p>
          <a:endParaRPr lang="en-US"/>
        </a:p>
      </dgm:t>
    </dgm:pt>
    <dgm:pt modelId="{2F3E85BA-1CB5-4456-8CC4-22FA76F5EE36}">
      <dgm:prSet/>
      <dgm:spPr/>
      <dgm:t>
        <a:bodyPr/>
        <a:lstStyle/>
        <a:p>
          <a:r>
            <a:rPr lang="en-US" dirty="0"/>
            <a:t>Measure portal pressures</a:t>
          </a:r>
        </a:p>
      </dgm:t>
    </dgm:pt>
    <dgm:pt modelId="{500474A2-63E7-405C-ADF0-A827D7E34690}" type="parTrans" cxnId="{73B0DD4B-6280-4E83-94C9-99A3F7D52138}">
      <dgm:prSet/>
      <dgm:spPr/>
      <dgm:t>
        <a:bodyPr/>
        <a:lstStyle/>
        <a:p>
          <a:endParaRPr lang="en-US"/>
        </a:p>
      </dgm:t>
    </dgm:pt>
    <dgm:pt modelId="{881B8ABD-8E2F-4323-97C3-4E90C5E44BF7}" type="sibTrans" cxnId="{73B0DD4B-6280-4E83-94C9-99A3F7D52138}">
      <dgm:prSet/>
      <dgm:spPr/>
      <dgm:t>
        <a:bodyPr/>
        <a:lstStyle/>
        <a:p>
          <a:endParaRPr lang="en-US"/>
        </a:p>
      </dgm:t>
    </dgm:pt>
    <dgm:pt modelId="{DA38ED47-77A2-1F4C-ACD1-BE97353C827F}">
      <dgm:prSet/>
      <dgm:spPr/>
      <dgm:t>
        <a:bodyPr/>
        <a:lstStyle/>
        <a:p>
          <a:r>
            <a:rPr lang="en-US" dirty="0"/>
            <a:t>Outpatient Management</a:t>
          </a:r>
        </a:p>
      </dgm:t>
    </dgm:pt>
    <dgm:pt modelId="{94E59C63-F10E-9740-BE9B-153D8FD78644}" type="parTrans" cxnId="{15B3EE1A-B264-6349-B215-368524600E0B}">
      <dgm:prSet/>
      <dgm:spPr/>
      <dgm:t>
        <a:bodyPr/>
        <a:lstStyle/>
        <a:p>
          <a:endParaRPr lang="en-US"/>
        </a:p>
      </dgm:t>
    </dgm:pt>
    <dgm:pt modelId="{EA4A4F3E-6690-144F-8FE3-B339F70BA6A1}" type="sibTrans" cxnId="{15B3EE1A-B264-6349-B215-368524600E0B}">
      <dgm:prSet/>
      <dgm:spPr/>
      <dgm:t>
        <a:bodyPr/>
        <a:lstStyle/>
        <a:p>
          <a:endParaRPr lang="en-US"/>
        </a:p>
      </dgm:t>
    </dgm:pt>
    <dgm:pt modelId="{E68EA131-9260-804F-856A-9702E327F724}" type="pres">
      <dgm:prSet presAssocID="{B0B0FC2D-1774-4C13-BBFD-570A6272BCCA}" presName="Name0" presStyleCnt="0">
        <dgm:presLayoutVars>
          <dgm:dir/>
          <dgm:animLvl val="lvl"/>
          <dgm:resizeHandles val="exact"/>
        </dgm:presLayoutVars>
      </dgm:prSet>
      <dgm:spPr/>
    </dgm:pt>
    <dgm:pt modelId="{973373D7-3B9B-454A-936E-8B2489005CA4}" type="pres">
      <dgm:prSet presAssocID="{E32C0210-235F-4385-A5DD-5D502DD2C586}" presName="composite" presStyleCnt="0"/>
      <dgm:spPr/>
    </dgm:pt>
    <dgm:pt modelId="{E0A1D1BF-8860-1B44-9FA3-548CB5B1E970}" type="pres">
      <dgm:prSet presAssocID="{E32C0210-235F-4385-A5DD-5D502DD2C586}" presName="parTx" presStyleLbl="alignNode1" presStyleIdx="0" presStyleCnt="4">
        <dgm:presLayoutVars>
          <dgm:chMax val="0"/>
          <dgm:chPref val="0"/>
        </dgm:presLayoutVars>
      </dgm:prSet>
      <dgm:spPr/>
    </dgm:pt>
    <dgm:pt modelId="{BDECAA13-B2A8-8146-AFE3-65AEB99D5255}" type="pres">
      <dgm:prSet presAssocID="{E32C0210-235F-4385-A5DD-5D502DD2C586}" presName="desTx" presStyleLbl="alignAccFollowNode1" presStyleIdx="0" presStyleCnt="4">
        <dgm:presLayoutVars/>
      </dgm:prSet>
      <dgm:spPr/>
    </dgm:pt>
    <dgm:pt modelId="{B8F88A77-CF27-CC47-B92A-04287B53BF36}" type="pres">
      <dgm:prSet presAssocID="{20846E05-BA42-4947-BCBB-7226F3BAAA45}" presName="space" presStyleCnt="0"/>
      <dgm:spPr/>
    </dgm:pt>
    <dgm:pt modelId="{3ECFEE4B-6B78-D54F-8867-3912DF126099}" type="pres">
      <dgm:prSet presAssocID="{1ECA9B8E-6A6B-4B6F-981D-525560E54C29}" presName="composite" presStyleCnt="0"/>
      <dgm:spPr/>
    </dgm:pt>
    <dgm:pt modelId="{41C52E27-1C70-0240-8091-B5A6A730C0F7}" type="pres">
      <dgm:prSet presAssocID="{1ECA9B8E-6A6B-4B6F-981D-525560E54C29}" presName="parTx" presStyleLbl="alignNode1" presStyleIdx="1" presStyleCnt="4">
        <dgm:presLayoutVars>
          <dgm:chMax val="0"/>
          <dgm:chPref val="0"/>
        </dgm:presLayoutVars>
      </dgm:prSet>
      <dgm:spPr/>
    </dgm:pt>
    <dgm:pt modelId="{CD28893E-367D-0D49-85CB-45CF73CCC38E}" type="pres">
      <dgm:prSet presAssocID="{1ECA9B8E-6A6B-4B6F-981D-525560E54C29}" presName="desTx" presStyleLbl="alignAccFollowNode1" presStyleIdx="1" presStyleCnt="4">
        <dgm:presLayoutVars/>
      </dgm:prSet>
      <dgm:spPr/>
    </dgm:pt>
    <dgm:pt modelId="{E9DE7821-0E7F-5146-8B2E-1A2655A8D03E}" type="pres">
      <dgm:prSet presAssocID="{A990A4AD-547E-439E-88A4-0BEB9C60AAE4}" presName="space" presStyleCnt="0"/>
      <dgm:spPr/>
    </dgm:pt>
    <dgm:pt modelId="{EA7564D0-F5CE-314D-9B79-7BB05D3E9D50}" type="pres">
      <dgm:prSet presAssocID="{005645FD-6ED2-4B3F-B1C1-CF3C5455435C}" presName="composite" presStyleCnt="0"/>
      <dgm:spPr/>
    </dgm:pt>
    <dgm:pt modelId="{F77DD912-B791-BD4C-AD82-1AF0DEB6DB32}" type="pres">
      <dgm:prSet presAssocID="{005645FD-6ED2-4B3F-B1C1-CF3C5455435C}" presName="parTx" presStyleLbl="alignNode1" presStyleIdx="2" presStyleCnt="4">
        <dgm:presLayoutVars>
          <dgm:chMax val="0"/>
          <dgm:chPref val="0"/>
        </dgm:presLayoutVars>
      </dgm:prSet>
      <dgm:spPr/>
    </dgm:pt>
    <dgm:pt modelId="{58E6CE7D-7F82-3548-90B5-DAB07CE383B9}" type="pres">
      <dgm:prSet presAssocID="{005645FD-6ED2-4B3F-B1C1-CF3C5455435C}" presName="desTx" presStyleLbl="alignAccFollowNode1" presStyleIdx="2" presStyleCnt="4">
        <dgm:presLayoutVars/>
      </dgm:prSet>
      <dgm:spPr/>
    </dgm:pt>
    <dgm:pt modelId="{35FAAE52-7EDA-AC47-90DC-603F74186B1D}" type="pres">
      <dgm:prSet presAssocID="{7CF5025D-6DB4-46D8-9181-B3C8A21C6CE1}" presName="space" presStyleCnt="0"/>
      <dgm:spPr/>
    </dgm:pt>
    <dgm:pt modelId="{F498F709-68F1-3143-9296-33E9790AD2DF}" type="pres">
      <dgm:prSet presAssocID="{EF27CD06-8011-4EB9-BBF2-1A3CB795E5A7}" presName="composite" presStyleCnt="0"/>
      <dgm:spPr/>
    </dgm:pt>
    <dgm:pt modelId="{CF613066-EE05-EA49-9D0D-F51A3BD75A86}" type="pres">
      <dgm:prSet presAssocID="{EF27CD06-8011-4EB9-BBF2-1A3CB795E5A7}" presName="parTx" presStyleLbl="alignNode1" presStyleIdx="3" presStyleCnt="4">
        <dgm:presLayoutVars>
          <dgm:chMax val="0"/>
          <dgm:chPref val="0"/>
        </dgm:presLayoutVars>
      </dgm:prSet>
      <dgm:spPr/>
    </dgm:pt>
    <dgm:pt modelId="{9E22C01F-30E3-5C44-92BE-BF543C421203}" type="pres">
      <dgm:prSet presAssocID="{EF27CD06-8011-4EB9-BBF2-1A3CB795E5A7}" presName="desTx" presStyleLbl="alignAccFollowNode1" presStyleIdx="3" presStyleCnt="4">
        <dgm:presLayoutVars/>
      </dgm:prSet>
      <dgm:spPr/>
    </dgm:pt>
  </dgm:ptLst>
  <dgm:cxnLst>
    <dgm:cxn modelId="{95C5E601-D14B-1F4E-BB13-6A76874F438B}" type="presOf" srcId="{EF27CD06-8011-4EB9-BBF2-1A3CB795E5A7}" destId="{CF613066-EE05-EA49-9D0D-F51A3BD75A86}" srcOrd="0" destOrd="0" presId="urn:microsoft.com/office/officeart/2016/7/layout/ChevronBlockProcess"/>
    <dgm:cxn modelId="{F1BEE302-C14D-400D-8670-1EE1A2D107FB}" srcId="{E32C0210-235F-4385-A5DD-5D502DD2C586}" destId="{6889734F-437F-43E3-8D8D-219D23BC521E}" srcOrd="1" destOrd="0" parTransId="{FFFAC15D-0632-4496-A25E-AB602205FF3C}" sibTransId="{1B282EDC-2CD2-4D46-9EB8-D6D2E3926415}"/>
    <dgm:cxn modelId="{4AFD7D0D-3096-43D2-8952-08F938F50257}" srcId="{E32C0210-235F-4385-A5DD-5D502DD2C586}" destId="{080A2E63-E96E-469F-9305-60A73D2D0B02}" srcOrd="0" destOrd="0" parTransId="{7ED3D9D6-C6A3-499C-931B-7C4964303F81}" sibTransId="{5F1426A8-A186-4FAE-B013-493E7950CB74}"/>
    <dgm:cxn modelId="{8BB61B14-31CF-3E4B-87D3-2D5FA8189481}" type="presOf" srcId="{2F3E85BA-1CB5-4456-8CC4-22FA76F5EE36}" destId="{9E22C01F-30E3-5C44-92BE-BF543C421203}" srcOrd="0" destOrd="2" presId="urn:microsoft.com/office/officeart/2016/7/layout/ChevronBlockProcess"/>
    <dgm:cxn modelId="{15B3EE1A-B264-6349-B215-368524600E0B}" srcId="{005645FD-6ED2-4B3F-B1C1-CF3C5455435C}" destId="{DA38ED47-77A2-1F4C-ACD1-BE97353C827F}" srcOrd="1" destOrd="0" parTransId="{94E59C63-F10E-9740-BE9B-153D8FD78644}" sibTransId="{EA4A4F3E-6690-144F-8FE3-B339F70BA6A1}"/>
    <dgm:cxn modelId="{3FEDA321-72BB-0446-B2FD-149120AAF447}" type="presOf" srcId="{1ECA9B8E-6A6B-4B6F-981D-525560E54C29}" destId="{41C52E27-1C70-0240-8091-B5A6A730C0F7}" srcOrd="0" destOrd="0" presId="urn:microsoft.com/office/officeart/2016/7/layout/ChevronBlockProcess"/>
    <dgm:cxn modelId="{1FE30B27-3B43-4125-A242-F38A08B24421}" srcId="{1ECA9B8E-6A6B-4B6F-981D-525560E54C29}" destId="{9DA2712B-9604-43DD-B392-4771EC80E776}" srcOrd="0" destOrd="0" parTransId="{58DB6A1A-CB20-4F83-B441-1C6202691AD1}" sibTransId="{7F7F3972-9384-4894-994C-DAB58413956D}"/>
    <dgm:cxn modelId="{C896583C-CCB5-433A-AB2B-C10AB5DD71C3}" srcId="{B0B0FC2D-1774-4C13-BBFD-570A6272BCCA}" destId="{E32C0210-235F-4385-A5DD-5D502DD2C586}" srcOrd="0" destOrd="0" parTransId="{052CBCF9-9916-41F1-82D2-3A7A0CB9E691}" sibTransId="{20846E05-BA42-4947-BCBB-7226F3BAAA45}"/>
    <dgm:cxn modelId="{B52DB441-4DA3-D440-8678-62F674F674DF}" type="presOf" srcId="{9DA2712B-9604-43DD-B392-4771EC80E776}" destId="{CD28893E-367D-0D49-85CB-45CF73CCC38E}" srcOrd="0" destOrd="0" presId="urn:microsoft.com/office/officeart/2016/7/layout/ChevronBlockProcess"/>
    <dgm:cxn modelId="{9D0FAE44-7A73-4D80-94BE-79531AEDD9B0}" srcId="{B0B0FC2D-1774-4C13-BBFD-570A6272BCCA}" destId="{EF27CD06-8011-4EB9-BBF2-1A3CB795E5A7}" srcOrd="3" destOrd="0" parTransId="{ABCACD06-C3D7-4954-905E-2B4BC037E66D}" sibTransId="{6F8AFB34-0DFF-4502-8778-6FF411AA4C51}"/>
    <dgm:cxn modelId="{73B0DD4B-6280-4E83-94C9-99A3F7D52138}" srcId="{EF27CD06-8011-4EB9-BBF2-1A3CB795E5A7}" destId="{2F3E85BA-1CB5-4456-8CC4-22FA76F5EE36}" srcOrd="2" destOrd="0" parTransId="{500474A2-63E7-405C-ADF0-A827D7E34690}" sibTransId="{881B8ABD-8E2F-4323-97C3-4E90C5E44BF7}"/>
    <dgm:cxn modelId="{0EB6907B-A2FB-9C45-A18E-AE1628B5E338}" type="presOf" srcId="{E32C0210-235F-4385-A5DD-5D502DD2C586}" destId="{E0A1D1BF-8860-1B44-9FA3-548CB5B1E970}" srcOrd="0" destOrd="0" presId="urn:microsoft.com/office/officeart/2016/7/layout/ChevronBlockProcess"/>
    <dgm:cxn modelId="{8B1ABF8C-314D-0449-BDE5-1519CEAA3C58}" type="presOf" srcId="{080A2E63-E96E-469F-9305-60A73D2D0B02}" destId="{BDECAA13-B2A8-8146-AFE3-65AEB99D5255}" srcOrd="0" destOrd="0" presId="urn:microsoft.com/office/officeart/2016/7/layout/ChevronBlockProcess"/>
    <dgm:cxn modelId="{BE16B38D-B690-F247-AB08-C4462FFB30A6}" type="presOf" srcId="{6889734F-437F-43E3-8D8D-219D23BC521E}" destId="{BDECAA13-B2A8-8146-AFE3-65AEB99D5255}" srcOrd="0" destOrd="1" presId="urn:microsoft.com/office/officeart/2016/7/layout/ChevronBlockProcess"/>
    <dgm:cxn modelId="{9EB1499A-E24D-2D4F-8E6E-0AC1AC534E12}" type="presOf" srcId="{B0B0FC2D-1774-4C13-BBFD-570A6272BCCA}" destId="{E68EA131-9260-804F-856A-9702E327F724}" srcOrd="0" destOrd="0" presId="urn:microsoft.com/office/officeart/2016/7/layout/ChevronBlockProcess"/>
    <dgm:cxn modelId="{23ACB79B-B03D-0E41-A8A6-0D9680BF6530}" type="presOf" srcId="{A072FDF8-43C0-45DA-A8AB-B3BD0BE9CCCB}" destId="{58E6CE7D-7F82-3548-90B5-DAB07CE383B9}" srcOrd="0" destOrd="0" presId="urn:microsoft.com/office/officeart/2016/7/layout/ChevronBlockProcess"/>
    <dgm:cxn modelId="{BDC6FCA3-32F8-2C41-B0F8-C01C4837E974}" type="presOf" srcId="{005645FD-6ED2-4B3F-B1C1-CF3C5455435C}" destId="{F77DD912-B791-BD4C-AD82-1AF0DEB6DB32}" srcOrd="0" destOrd="0" presId="urn:microsoft.com/office/officeart/2016/7/layout/ChevronBlockProcess"/>
    <dgm:cxn modelId="{397A47B7-8C98-4CAD-B975-8969718B54FA}" srcId="{B0B0FC2D-1774-4C13-BBFD-570A6272BCCA}" destId="{1ECA9B8E-6A6B-4B6F-981D-525560E54C29}" srcOrd="1" destOrd="0" parTransId="{B75DB3C6-DBA4-47F9-95F1-0F8DA2F9353A}" sibTransId="{A990A4AD-547E-439E-88A4-0BEB9C60AAE4}"/>
    <dgm:cxn modelId="{8D25D5B9-4DC6-4CA8-869B-4FF7E4E73173}" srcId="{EF27CD06-8011-4EB9-BBF2-1A3CB795E5A7}" destId="{B4B3F329-87F5-4FBF-BD9A-32D2E4C38393}" srcOrd="1" destOrd="0" parTransId="{C7D595D3-B1C8-4133-807F-A33D00E1B95F}" sibTransId="{ED0F5711-7EF3-4664-A87A-5B7B6D264D95}"/>
    <dgm:cxn modelId="{438556C7-FF45-FA42-96B4-77F02C6E07F7}" type="presOf" srcId="{DA38ED47-77A2-1F4C-ACD1-BE97353C827F}" destId="{58E6CE7D-7F82-3548-90B5-DAB07CE383B9}" srcOrd="0" destOrd="1" presId="urn:microsoft.com/office/officeart/2016/7/layout/ChevronBlockProcess"/>
    <dgm:cxn modelId="{ED796AD6-488F-4E2D-9521-3A7CEBA30558}" srcId="{B0B0FC2D-1774-4C13-BBFD-570A6272BCCA}" destId="{005645FD-6ED2-4B3F-B1C1-CF3C5455435C}" srcOrd="2" destOrd="0" parTransId="{07DEB9B9-BB04-436B-A932-3E4040A1D60D}" sibTransId="{7CF5025D-6DB4-46D8-9181-B3C8A21C6CE1}"/>
    <dgm:cxn modelId="{32AFBDDD-E75F-144B-8B3A-ACCCC4D3B11A}" type="presOf" srcId="{1BDEE7BE-B2CE-404B-BC2F-75DD6DD2CD85}" destId="{9E22C01F-30E3-5C44-92BE-BF543C421203}" srcOrd="0" destOrd="0" presId="urn:microsoft.com/office/officeart/2016/7/layout/ChevronBlockProcess"/>
    <dgm:cxn modelId="{5720B7DE-763A-4BB0-976D-D3003A32BEA1}" srcId="{EF27CD06-8011-4EB9-BBF2-1A3CB795E5A7}" destId="{1BDEE7BE-B2CE-404B-BC2F-75DD6DD2CD85}" srcOrd="0" destOrd="0" parTransId="{2DEC8417-018F-4FD9-AA59-229D0DCD6EDA}" sibTransId="{BEB2BFF4-181E-495F-A590-6B7C52EDABF1}"/>
    <dgm:cxn modelId="{1E3880E2-04BE-4181-93E5-F5B9733683CB}" srcId="{005645FD-6ED2-4B3F-B1C1-CF3C5455435C}" destId="{A072FDF8-43C0-45DA-A8AB-B3BD0BE9CCCB}" srcOrd="0" destOrd="0" parTransId="{65AD55A8-3534-4169-BF23-4BF23E21B9DC}" sibTransId="{B936CE6E-5CF2-427E-B5C3-1FF2EE9A8128}"/>
    <dgm:cxn modelId="{B95FBBE2-958D-4540-AF9C-63603CFF44DC}" type="presOf" srcId="{B4B3F329-87F5-4FBF-BD9A-32D2E4C38393}" destId="{9E22C01F-30E3-5C44-92BE-BF543C421203}" srcOrd="0" destOrd="1" presId="urn:microsoft.com/office/officeart/2016/7/layout/ChevronBlockProcess"/>
    <dgm:cxn modelId="{C0D0AE67-1723-1C45-8191-FED970A89988}" type="presParOf" srcId="{E68EA131-9260-804F-856A-9702E327F724}" destId="{973373D7-3B9B-454A-936E-8B2489005CA4}" srcOrd="0" destOrd="0" presId="urn:microsoft.com/office/officeart/2016/7/layout/ChevronBlockProcess"/>
    <dgm:cxn modelId="{B144784F-4B76-F841-BDB7-05D390FC7BC8}" type="presParOf" srcId="{973373D7-3B9B-454A-936E-8B2489005CA4}" destId="{E0A1D1BF-8860-1B44-9FA3-548CB5B1E970}" srcOrd="0" destOrd="0" presId="urn:microsoft.com/office/officeart/2016/7/layout/ChevronBlockProcess"/>
    <dgm:cxn modelId="{DE9BF0BC-8890-934C-A601-399A47449B48}" type="presParOf" srcId="{973373D7-3B9B-454A-936E-8B2489005CA4}" destId="{BDECAA13-B2A8-8146-AFE3-65AEB99D5255}" srcOrd="1" destOrd="0" presId="urn:microsoft.com/office/officeart/2016/7/layout/ChevronBlockProcess"/>
    <dgm:cxn modelId="{35918DE8-89C7-FE42-B874-981CF6E84183}" type="presParOf" srcId="{E68EA131-9260-804F-856A-9702E327F724}" destId="{B8F88A77-CF27-CC47-B92A-04287B53BF36}" srcOrd="1" destOrd="0" presId="urn:microsoft.com/office/officeart/2016/7/layout/ChevronBlockProcess"/>
    <dgm:cxn modelId="{88E7DD39-68AF-ED42-84A8-3BBBD0428686}" type="presParOf" srcId="{E68EA131-9260-804F-856A-9702E327F724}" destId="{3ECFEE4B-6B78-D54F-8867-3912DF126099}" srcOrd="2" destOrd="0" presId="urn:microsoft.com/office/officeart/2016/7/layout/ChevronBlockProcess"/>
    <dgm:cxn modelId="{3172C0B4-46FF-F44C-B63B-8261106705B3}" type="presParOf" srcId="{3ECFEE4B-6B78-D54F-8867-3912DF126099}" destId="{41C52E27-1C70-0240-8091-B5A6A730C0F7}" srcOrd="0" destOrd="0" presId="urn:microsoft.com/office/officeart/2016/7/layout/ChevronBlockProcess"/>
    <dgm:cxn modelId="{C59DB618-4D92-634B-99F2-0970DF90D51B}" type="presParOf" srcId="{3ECFEE4B-6B78-D54F-8867-3912DF126099}" destId="{CD28893E-367D-0D49-85CB-45CF73CCC38E}" srcOrd="1" destOrd="0" presId="urn:microsoft.com/office/officeart/2016/7/layout/ChevronBlockProcess"/>
    <dgm:cxn modelId="{99E7380E-FD47-F546-8D8D-611FE518C585}" type="presParOf" srcId="{E68EA131-9260-804F-856A-9702E327F724}" destId="{E9DE7821-0E7F-5146-8B2E-1A2655A8D03E}" srcOrd="3" destOrd="0" presId="urn:microsoft.com/office/officeart/2016/7/layout/ChevronBlockProcess"/>
    <dgm:cxn modelId="{74E74787-E141-8643-9252-369510C05368}" type="presParOf" srcId="{E68EA131-9260-804F-856A-9702E327F724}" destId="{EA7564D0-F5CE-314D-9B79-7BB05D3E9D50}" srcOrd="4" destOrd="0" presId="urn:microsoft.com/office/officeart/2016/7/layout/ChevronBlockProcess"/>
    <dgm:cxn modelId="{B7656AD0-4939-8D41-B5FF-926A0FC7EDCA}" type="presParOf" srcId="{EA7564D0-F5CE-314D-9B79-7BB05D3E9D50}" destId="{F77DD912-B791-BD4C-AD82-1AF0DEB6DB32}" srcOrd="0" destOrd="0" presId="urn:microsoft.com/office/officeart/2016/7/layout/ChevronBlockProcess"/>
    <dgm:cxn modelId="{6F46D59C-D783-6C40-ACD2-1577D46C1BFE}" type="presParOf" srcId="{EA7564D0-F5CE-314D-9B79-7BB05D3E9D50}" destId="{58E6CE7D-7F82-3548-90B5-DAB07CE383B9}" srcOrd="1" destOrd="0" presId="urn:microsoft.com/office/officeart/2016/7/layout/ChevronBlockProcess"/>
    <dgm:cxn modelId="{2BB9E0BE-DC27-3045-8B6A-AE84403392DA}" type="presParOf" srcId="{E68EA131-9260-804F-856A-9702E327F724}" destId="{35FAAE52-7EDA-AC47-90DC-603F74186B1D}" srcOrd="5" destOrd="0" presId="urn:microsoft.com/office/officeart/2016/7/layout/ChevronBlockProcess"/>
    <dgm:cxn modelId="{8D29C7A8-8649-0A4C-9A05-0F066E03615D}" type="presParOf" srcId="{E68EA131-9260-804F-856A-9702E327F724}" destId="{F498F709-68F1-3143-9296-33E9790AD2DF}" srcOrd="6" destOrd="0" presId="urn:microsoft.com/office/officeart/2016/7/layout/ChevronBlockProcess"/>
    <dgm:cxn modelId="{16246D1C-C430-2D46-8DF4-1E9CC6F42022}" type="presParOf" srcId="{F498F709-68F1-3143-9296-33E9790AD2DF}" destId="{CF613066-EE05-EA49-9D0D-F51A3BD75A86}" srcOrd="0" destOrd="0" presId="urn:microsoft.com/office/officeart/2016/7/layout/ChevronBlockProcess"/>
    <dgm:cxn modelId="{CEFDE9E8-0773-024C-847F-388ACF331DAB}" type="presParOf" srcId="{F498F709-68F1-3143-9296-33E9790AD2DF}" destId="{9E22C01F-30E3-5C44-92BE-BF543C421203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B6A177-9F41-43F9-B6D4-3F4432E49009}" type="doc">
      <dgm:prSet loTypeId="urn:microsoft.com/office/officeart/2005/8/layout/vProcess5" loCatId="process" qsTypeId="urn:microsoft.com/office/officeart/2005/8/quickstyle/simple1#3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F02892CD-724A-4522-A57E-6573C28B88E2}">
      <dgm:prSet/>
      <dgm:spPr/>
      <dgm:t>
        <a:bodyPr/>
        <a:lstStyle/>
        <a:p>
          <a:r>
            <a:rPr lang="en-US" b="1"/>
            <a:t>Estimates the probability of dying over time in patients with chronic liver disease</a:t>
          </a:r>
          <a:endParaRPr lang="en-US"/>
        </a:p>
      </dgm:t>
    </dgm:pt>
    <dgm:pt modelId="{46D0562D-7AC8-4BCB-946F-5326C1D86DD2}" type="parTrans" cxnId="{68B58DB3-4AE4-4F93-9721-2A06BE419E22}">
      <dgm:prSet/>
      <dgm:spPr/>
      <dgm:t>
        <a:bodyPr/>
        <a:lstStyle/>
        <a:p>
          <a:endParaRPr lang="en-US"/>
        </a:p>
      </dgm:t>
    </dgm:pt>
    <dgm:pt modelId="{E9DA3151-3D1F-4814-857B-0E087390FFF9}" type="sibTrans" cxnId="{68B58DB3-4AE4-4F93-9721-2A06BE419E22}">
      <dgm:prSet/>
      <dgm:spPr/>
      <dgm:t>
        <a:bodyPr/>
        <a:lstStyle/>
        <a:p>
          <a:endParaRPr lang="en-US"/>
        </a:p>
      </dgm:t>
    </dgm:pt>
    <dgm:pt modelId="{E096BC6C-0256-47FA-BB5C-E1535E24FBE1}">
      <dgm:prSet/>
      <dgm:spPr/>
      <dgm:t>
        <a:bodyPr/>
        <a:lstStyle/>
        <a:p>
          <a:r>
            <a:rPr lang="en-US"/>
            <a:t>Accessible</a:t>
          </a:r>
        </a:p>
      </dgm:t>
    </dgm:pt>
    <dgm:pt modelId="{922D8BC9-D298-46D3-8AE2-E1D2591A57F1}" type="parTrans" cxnId="{213F6497-D299-4B9E-A341-0A94E01C5AAD}">
      <dgm:prSet/>
      <dgm:spPr/>
      <dgm:t>
        <a:bodyPr/>
        <a:lstStyle/>
        <a:p>
          <a:endParaRPr lang="en-US"/>
        </a:p>
      </dgm:t>
    </dgm:pt>
    <dgm:pt modelId="{96CEB2E9-F25D-43EF-B5FD-CB793C47A849}" type="sibTrans" cxnId="{213F6497-D299-4B9E-A341-0A94E01C5AAD}">
      <dgm:prSet/>
      <dgm:spPr/>
      <dgm:t>
        <a:bodyPr/>
        <a:lstStyle/>
        <a:p>
          <a:endParaRPr lang="en-US"/>
        </a:p>
      </dgm:t>
    </dgm:pt>
    <dgm:pt modelId="{642ABB12-3DA8-4FA5-8B38-D4DBF321436A}">
      <dgm:prSet/>
      <dgm:spPr/>
      <dgm:t>
        <a:bodyPr/>
        <a:lstStyle/>
        <a:p>
          <a:r>
            <a:rPr lang="en-US"/>
            <a:t>Validated measure of liver disease severity</a:t>
          </a:r>
        </a:p>
      </dgm:t>
    </dgm:pt>
    <dgm:pt modelId="{223B84E9-E16B-488F-AF7D-27B13A02D8DC}" type="parTrans" cxnId="{19E329B6-080B-4E3F-9B3E-266C5DBCFF4D}">
      <dgm:prSet/>
      <dgm:spPr/>
      <dgm:t>
        <a:bodyPr/>
        <a:lstStyle/>
        <a:p>
          <a:endParaRPr lang="en-US"/>
        </a:p>
      </dgm:t>
    </dgm:pt>
    <dgm:pt modelId="{CAA80EA0-C1A0-40FB-8A14-CEDBB645D2F4}" type="sibTrans" cxnId="{19E329B6-080B-4E3F-9B3E-266C5DBCFF4D}">
      <dgm:prSet/>
      <dgm:spPr/>
      <dgm:t>
        <a:bodyPr/>
        <a:lstStyle/>
        <a:p>
          <a:endParaRPr lang="en-US"/>
        </a:p>
      </dgm:t>
    </dgm:pt>
    <dgm:pt modelId="{F511672D-78B5-4566-9BE2-1706426332E2}">
      <dgm:prSet/>
      <dgm:spPr/>
      <dgm:t>
        <a:bodyPr/>
        <a:lstStyle/>
        <a:p>
          <a:r>
            <a:rPr lang="en-US"/>
            <a:t>Objective</a:t>
          </a:r>
        </a:p>
      </dgm:t>
    </dgm:pt>
    <dgm:pt modelId="{9EBF08A3-F46B-41FC-BB6A-B35A0595E37C}" type="parTrans" cxnId="{F01A48B7-86E9-4C42-9157-DDB3AB92F258}">
      <dgm:prSet/>
      <dgm:spPr/>
      <dgm:t>
        <a:bodyPr/>
        <a:lstStyle/>
        <a:p>
          <a:endParaRPr lang="en-US"/>
        </a:p>
      </dgm:t>
    </dgm:pt>
    <dgm:pt modelId="{544145EB-3D71-4B0F-AA20-E21C154A5F12}" type="sibTrans" cxnId="{F01A48B7-86E9-4C42-9157-DDB3AB92F258}">
      <dgm:prSet/>
      <dgm:spPr/>
      <dgm:t>
        <a:bodyPr/>
        <a:lstStyle/>
        <a:p>
          <a:endParaRPr lang="en-US"/>
        </a:p>
      </dgm:t>
    </dgm:pt>
    <dgm:pt modelId="{BF55052C-518C-4925-A9A7-1DED0036F9EC}">
      <dgm:prSet/>
      <dgm:spPr/>
      <dgm:t>
        <a:bodyPr/>
        <a:lstStyle/>
        <a:p>
          <a:r>
            <a:rPr lang="en-US"/>
            <a:t>Reproducible</a:t>
          </a:r>
        </a:p>
      </dgm:t>
    </dgm:pt>
    <dgm:pt modelId="{0EAF26A6-1645-40C8-9DE8-70B185AA7ACF}" type="parTrans" cxnId="{FEF3FED0-72F1-4976-B6B4-2C7981E32B1A}">
      <dgm:prSet/>
      <dgm:spPr/>
      <dgm:t>
        <a:bodyPr/>
        <a:lstStyle/>
        <a:p>
          <a:endParaRPr lang="en-US"/>
        </a:p>
      </dgm:t>
    </dgm:pt>
    <dgm:pt modelId="{45F24DBA-36BE-40BB-B60C-B5E311281E7A}" type="sibTrans" cxnId="{FEF3FED0-72F1-4976-B6B4-2C7981E32B1A}">
      <dgm:prSet/>
      <dgm:spPr/>
      <dgm:t>
        <a:bodyPr/>
        <a:lstStyle/>
        <a:p>
          <a:endParaRPr lang="en-US"/>
        </a:p>
      </dgm:t>
    </dgm:pt>
    <dgm:pt modelId="{441A28D3-B2F3-2E40-A6BF-F5B539B20D1E}" type="pres">
      <dgm:prSet presAssocID="{12B6A177-9F41-43F9-B6D4-3F4432E49009}" presName="outerComposite" presStyleCnt="0">
        <dgm:presLayoutVars>
          <dgm:chMax val="5"/>
          <dgm:dir/>
          <dgm:resizeHandles val="exact"/>
        </dgm:presLayoutVars>
      </dgm:prSet>
      <dgm:spPr/>
    </dgm:pt>
    <dgm:pt modelId="{11733D66-7260-F346-89CC-C3B9C66BC35B}" type="pres">
      <dgm:prSet presAssocID="{12B6A177-9F41-43F9-B6D4-3F4432E49009}" presName="dummyMaxCanvas" presStyleCnt="0">
        <dgm:presLayoutVars/>
      </dgm:prSet>
      <dgm:spPr/>
    </dgm:pt>
    <dgm:pt modelId="{357113A9-8C18-004D-B82B-69A4A7F373ED}" type="pres">
      <dgm:prSet presAssocID="{12B6A177-9F41-43F9-B6D4-3F4432E49009}" presName="FiveNodes_1" presStyleLbl="node1" presStyleIdx="0" presStyleCnt="5">
        <dgm:presLayoutVars>
          <dgm:bulletEnabled val="1"/>
        </dgm:presLayoutVars>
      </dgm:prSet>
      <dgm:spPr/>
    </dgm:pt>
    <dgm:pt modelId="{688404E7-B035-F54E-BBF1-03760B2AE257}" type="pres">
      <dgm:prSet presAssocID="{12B6A177-9F41-43F9-B6D4-3F4432E49009}" presName="FiveNodes_2" presStyleLbl="node1" presStyleIdx="1" presStyleCnt="5">
        <dgm:presLayoutVars>
          <dgm:bulletEnabled val="1"/>
        </dgm:presLayoutVars>
      </dgm:prSet>
      <dgm:spPr/>
    </dgm:pt>
    <dgm:pt modelId="{CD924F08-32DE-874E-99F9-81756D16BA81}" type="pres">
      <dgm:prSet presAssocID="{12B6A177-9F41-43F9-B6D4-3F4432E49009}" presName="FiveNodes_3" presStyleLbl="node1" presStyleIdx="2" presStyleCnt="5">
        <dgm:presLayoutVars>
          <dgm:bulletEnabled val="1"/>
        </dgm:presLayoutVars>
      </dgm:prSet>
      <dgm:spPr/>
    </dgm:pt>
    <dgm:pt modelId="{1A6EFEC5-D989-1D46-90F8-CE7D72A98B1A}" type="pres">
      <dgm:prSet presAssocID="{12B6A177-9F41-43F9-B6D4-3F4432E49009}" presName="FiveNodes_4" presStyleLbl="node1" presStyleIdx="3" presStyleCnt="5">
        <dgm:presLayoutVars>
          <dgm:bulletEnabled val="1"/>
        </dgm:presLayoutVars>
      </dgm:prSet>
      <dgm:spPr/>
    </dgm:pt>
    <dgm:pt modelId="{4CE36859-22F5-6F46-B986-FC20FCB111C9}" type="pres">
      <dgm:prSet presAssocID="{12B6A177-9F41-43F9-B6D4-3F4432E49009}" presName="FiveNodes_5" presStyleLbl="node1" presStyleIdx="4" presStyleCnt="5">
        <dgm:presLayoutVars>
          <dgm:bulletEnabled val="1"/>
        </dgm:presLayoutVars>
      </dgm:prSet>
      <dgm:spPr/>
    </dgm:pt>
    <dgm:pt modelId="{7926E013-40A9-3B42-BB24-24B39E2EDF99}" type="pres">
      <dgm:prSet presAssocID="{12B6A177-9F41-43F9-B6D4-3F4432E49009}" presName="FiveConn_1-2" presStyleLbl="fgAccFollowNode1" presStyleIdx="0" presStyleCnt="4">
        <dgm:presLayoutVars>
          <dgm:bulletEnabled val="1"/>
        </dgm:presLayoutVars>
      </dgm:prSet>
      <dgm:spPr/>
    </dgm:pt>
    <dgm:pt modelId="{C0031BF9-8CE9-184A-AE5E-8909DB777727}" type="pres">
      <dgm:prSet presAssocID="{12B6A177-9F41-43F9-B6D4-3F4432E49009}" presName="FiveConn_2-3" presStyleLbl="fgAccFollowNode1" presStyleIdx="1" presStyleCnt="4">
        <dgm:presLayoutVars>
          <dgm:bulletEnabled val="1"/>
        </dgm:presLayoutVars>
      </dgm:prSet>
      <dgm:spPr/>
    </dgm:pt>
    <dgm:pt modelId="{77B807E9-624E-1244-874C-9163ADF609D8}" type="pres">
      <dgm:prSet presAssocID="{12B6A177-9F41-43F9-B6D4-3F4432E49009}" presName="FiveConn_3-4" presStyleLbl="fgAccFollowNode1" presStyleIdx="2" presStyleCnt="4">
        <dgm:presLayoutVars>
          <dgm:bulletEnabled val="1"/>
        </dgm:presLayoutVars>
      </dgm:prSet>
      <dgm:spPr/>
    </dgm:pt>
    <dgm:pt modelId="{E3445BBF-6156-554A-B0EF-ED4BDF078F14}" type="pres">
      <dgm:prSet presAssocID="{12B6A177-9F41-43F9-B6D4-3F4432E49009}" presName="FiveConn_4-5" presStyleLbl="fgAccFollowNode1" presStyleIdx="3" presStyleCnt="4">
        <dgm:presLayoutVars>
          <dgm:bulletEnabled val="1"/>
        </dgm:presLayoutVars>
      </dgm:prSet>
      <dgm:spPr/>
    </dgm:pt>
    <dgm:pt modelId="{9110249F-E4A2-3445-8980-A6B94973406F}" type="pres">
      <dgm:prSet presAssocID="{12B6A177-9F41-43F9-B6D4-3F4432E49009}" presName="FiveNodes_1_text" presStyleLbl="node1" presStyleIdx="4" presStyleCnt="5">
        <dgm:presLayoutVars>
          <dgm:bulletEnabled val="1"/>
        </dgm:presLayoutVars>
      </dgm:prSet>
      <dgm:spPr/>
    </dgm:pt>
    <dgm:pt modelId="{B0DD275F-6117-7E4B-B29B-3C73538962F4}" type="pres">
      <dgm:prSet presAssocID="{12B6A177-9F41-43F9-B6D4-3F4432E49009}" presName="FiveNodes_2_text" presStyleLbl="node1" presStyleIdx="4" presStyleCnt="5">
        <dgm:presLayoutVars>
          <dgm:bulletEnabled val="1"/>
        </dgm:presLayoutVars>
      </dgm:prSet>
      <dgm:spPr/>
    </dgm:pt>
    <dgm:pt modelId="{B82E7BD9-E7B3-4545-86AB-4CF68C2DBF4A}" type="pres">
      <dgm:prSet presAssocID="{12B6A177-9F41-43F9-B6D4-3F4432E49009}" presName="FiveNodes_3_text" presStyleLbl="node1" presStyleIdx="4" presStyleCnt="5">
        <dgm:presLayoutVars>
          <dgm:bulletEnabled val="1"/>
        </dgm:presLayoutVars>
      </dgm:prSet>
      <dgm:spPr/>
    </dgm:pt>
    <dgm:pt modelId="{ADB2BD55-1F71-1549-A391-25FB876DB7D5}" type="pres">
      <dgm:prSet presAssocID="{12B6A177-9F41-43F9-B6D4-3F4432E49009}" presName="FiveNodes_4_text" presStyleLbl="node1" presStyleIdx="4" presStyleCnt="5">
        <dgm:presLayoutVars>
          <dgm:bulletEnabled val="1"/>
        </dgm:presLayoutVars>
      </dgm:prSet>
      <dgm:spPr/>
    </dgm:pt>
    <dgm:pt modelId="{D4884A59-66EA-534D-864A-505840776986}" type="pres">
      <dgm:prSet presAssocID="{12B6A177-9F41-43F9-B6D4-3F4432E4900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9C40003-EED0-F246-8E61-FDD44FC4AF15}" type="presOf" srcId="{E096BC6C-0256-47FA-BB5C-E1535E24FBE1}" destId="{B0DD275F-6117-7E4B-B29B-3C73538962F4}" srcOrd="1" destOrd="0" presId="urn:microsoft.com/office/officeart/2005/8/layout/vProcess5"/>
    <dgm:cxn modelId="{688FD713-AE76-C546-96E8-EBD09500D0F7}" type="presOf" srcId="{CAA80EA0-C1A0-40FB-8A14-CEDBB645D2F4}" destId="{77B807E9-624E-1244-874C-9163ADF609D8}" srcOrd="0" destOrd="0" presId="urn:microsoft.com/office/officeart/2005/8/layout/vProcess5"/>
    <dgm:cxn modelId="{ABD5122F-0156-9C4A-8A93-56EA7468A8C1}" type="presOf" srcId="{E9DA3151-3D1F-4814-857B-0E087390FFF9}" destId="{7926E013-40A9-3B42-BB24-24B39E2EDF99}" srcOrd="0" destOrd="0" presId="urn:microsoft.com/office/officeart/2005/8/layout/vProcess5"/>
    <dgm:cxn modelId="{927FFD3C-A3FB-7349-AAB9-187F95FA3335}" type="presOf" srcId="{E096BC6C-0256-47FA-BB5C-E1535E24FBE1}" destId="{688404E7-B035-F54E-BBF1-03760B2AE257}" srcOrd="0" destOrd="0" presId="urn:microsoft.com/office/officeart/2005/8/layout/vProcess5"/>
    <dgm:cxn modelId="{D7B26C4D-5C6F-EC48-8D36-D5C826A27957}" type="presOf" srcId="{12B6A177-9F41-43F9-B6D4-3F4432E49009}" destId="{441A28D3-B2F3-2E40-A6BF-F5B539B20D1E}" srcOrd="0" destOrd="0" presId="urn:microsoft.com/office/officeart/2005/8/layout/vProcess5"/>
    <dgm:cxn modelId="{34EF6650-DEB4-124C-9585-17E4012412EE}" type="presOf" srcId="{F511672D-78B5-4566-9BE2-1706426332E2}" destId="{ADB2BD55-1F71-1549-A391-25FB876DB7D5}" srcOrd="1" destOrd="0" presId="urn:microsoft.com/office/officeart/2005/8/layout/vProcess5"/>
    <dgm:cxn modelId="{9A0CD453-F50E-0740-97E3-562BC269A085}" type="presOf" srcId="{642ABB12-3DA8-4FA5-8B38-D4DBF321436A}" destId="{CD924F08-32DE-874E-99F9-81756D16BA81}" srcOrd="0" destOrd="0" presId="urn:microsoft.com/office/officeart/2005/8/layout/vProcess5"/>
    <dgm:cxn modelId="{679B5E5E-E449-FD49-AC1D-CCF32D6D4610}" type="presOf" srcId="{BF55052C-518C-4925-A9A7-1DED0036F9EC}" destId="{D4884A59-66EA-534D-864A-505840776986}" srcOrd="1" destOrd="0" presId="urn:microsoft.com/office/officeart/2005/8/layout/vProcess5"/>
    <dgm:cxn modelId="{064A8395-23BB-9042-96DC-46ECD138CCED}" type="presOf" srcId="{F511672D-78B5-4566-9BE2-1706426332E2}" destId="{1A6EFEC5-D989-1D46-90F8-CE7D72A98B1A}" srcOrd="0" destOrd="0" presId="urn:microsoft.com/office/officeart/2005/8/layout/vProcess5"/>
    <dgm:cxn modelId="{213F6497-D299-4B9E-A341-0A94E01C5AAD}" srcId="{12B6A177-9F41-43F9-B6D4-3F4432E49009}" destId="{E096BC6C-0256-47FA-BB5C-E1535E24FBE1}" srcOrd="1" destOrd="0" parTransId="{922D8BC9-D298-46D3-8AE2-E1D2591A57F1}" sibTransId="{96CEB2E9-F25D-43EF-B5FD-CB793C47A849}"/>
    <dgm:cxn modelId="{5C5F7898-9F77-3C44-9B20-127836B9DF1C}" type="presOf" srcId="{544145EB-3D71-4B0F-AA20-E21C154A5F12}" destId="{E3445BBF-6156-554A-B0EF-ED4BDF078F14}" srcOrd="0" destOrd="0" presId="urn:microsoft.com/office/officeart/2005/8/layout/vProcess5"/>
    <dgm:cxn modelId="{53E0BD9F-7554-0043-B00C-419367AE3813}" type="presOf" srcId="{642ABB12-3DA8-4FA5-8B38-D4DBF321436A}" destId="{B82E7BD9-E7B3-4545-86AB-4CF68C2DBF4A}" srcOrd="1" destOrd="0" presId="urn:microsoft.com/office/officeart/2005/8/layout/vProcess5"/>
    <dgm:cxn modelId="{5333A4A6-B2FF-2D47-990B-A0CA012171A7}" type="presOf" srcId="{F02892CD-724A-4522-A57E-6573C28B88E2}" destId="{9110249F-E4A2-3445-8980-A6B94973406F}" srcOrd="1" destOrd="0" presId="urn:microsoft.com/office/officeart/2005/8/layout/vProcess5"/>
    <dgm:cxn modelId="{7BA67BAA-945A-0848-A05F-31EE844B0A52}" type="presOf" srcId="{F02892CD-724A-4522-A57E-6573C28B88E2}" destId="{357113A9-8C18-004D-B82B-69A4A7F373ED}" srcOrd="0" destOrd="0" presId="urn:microsoft.com/office/officeart/2005/8/layout/vProcess5"/>
    <dgm:cxn modelId="{68B58DB3-4AE4-4F93-9721-2A06BE419E22}" srcId="{12B6A177-9F41-43F9-B6D4-3F4432E49009}" destId="{F02892CD-724A-4522-A57E-6573C28B88E2}" srcOrd="0" destOrd="0" parTransId="{46D0562D-7AC8-4BCB-946F-5326C1D86DD2}" sibTransId="{E9DA3151-3D1F-4814-857B-0E087390FFF9}"/>
    <dgm:cxn modelId="{19E329B6-080B-4E3F-9B3E-266C5DBCFF4D}" srcId="{12B6A177-9F41-43F9-B6D4-3F4432E49009}" destId="{642ABB12-3DA8-4FA5-8B38-D4DBF321436A}" srcOrd="2" destOrd="0" parTransId="{223B84E9-E16B-488F-AF7D-27B13A02D8DC}" sibTransId="{CAA80EA0-C1A0-40FB-8A14-CEDBB645D2F4}"/>
    <dgm:cxn modelId="{F01A48B7-86E9-4C42-9157-DDB3AB92F258}" srcId="{12B6A177-9F41-43F9-B6D4-3F4432E49009}" destId="{F511672D-78B5-4566-9BE2-1706426332E2}" srcOrd="3" destOrd="0" parTransId="{9EBF08A3-F46B-41FC-BB6A-B35A0595E37C}" sibTransId="{544145EB-3D71-4B0F-AA20-E21C154A5F12}"/>
    <dgm:cxn modelId="{13D7F0C0-9C1D-C24B-9AB1-4324E27DE9C2}" type="presOf" srcId="{96CEB2E9-F25D-43EF-B5FD-CB793C47A849}" destId="{C0031BF9-8CE9-184A-AE5E-8909DB777727}" srcOrd="0" destOrd="0" presId="urn:microsoft.com/office/officeart/2005/8/layout/vProcess5"/>
    <dgm:cxn modelId="{FEF3FED0-72F1-4976-B6B4-2C7981E32B1A}" srcId="{12B6A177-9F41-43F9-B6D4-3F4432E49009}" destId="{BF55052C-518C-4925-A9A7-1DED0036F9EC}" srcOrd="4" destOrd="0" parTransId="{0EAF26A6-1645-40C8-9DE8-70B185AA7ACF}" sibTransId="{45F24DBA-36BE-40BB-B60C-B5E311281E7A}"/>
    <dgm:cxn modelId="{00F68BE8-04DE-9941-B265-CDBB0E9FBC10}" type="presOf" srcId="{BF55052C-518C-4925-A9A7-1DED0036F9EC}" destId="{4CE36859-22F5-6F46-B986-FC20FCB111C9}" srcOrd="0" destOrd="0" presId="urn:microsoft.com/office/officeart/2005/8/layout/vProcess5"/>
    <dgm:cxn modelId="{67917AD9-F615-3C47-BE75-A5589E061067}" type="presParOf" srcId="{441A28D3-B2F3-2E40-A6BF-F5B539B20D1E}" destId="{11733D66-7260-F346-89CC-C3B9C66BC35B}" srcOrd="0" destOrd="0" presId="urn:microsoft.com/office/officeart/2005/8/layout/vProcess5"/>
    <dgm:cxn modelId="{8C2287AE-A526-BF4E-8D50-A34A2BEE92B6}" type="presParOf" srcId="{441A28D3-B2F3-2E40-A6BF-F5B539B20D1E}" destId="{357113A9-8C18-004D-B82B-69A4A7F373ED}" srcOrd="1" destOrd="0" presId="urn:microsoft.com/office/officeart/2005/8/layout/vProcess5"/>
    <dgm:cxn modelId="{C8EB3F4C-5ECE-0946-B204-C5712465EA44}" type="presParOf" srcId="{441A28D3-B2F3-2E40-A6BF-F5B539B20D1E}" destId="{688404E7-B035-F54E-BBF1-03760B2AE257}" srcOrd="2" destOrd="0" presId="urn:microsoft.com/office/officeart/2005/8/layout/vProcess5"/>
    <dgm:cxn modelId="{AE1E342A-DEBB-7145-B864-32F60E17687E}" type="presParOf" srcId="{441A28D3-B2F3-2E40-A6BF-F5B539B20D1E}" destId="{CD924F08-32DE-874E-99F9-81756D16BA81}" srcOrd="3" destOrd="0" presId="urn:microsoft.com/office/officeart/2005/8/layout/vProcess5"/>
    <dgm:cxn modelId="{B3D6303B-E279-3943-99A3-34CEF21ECD74}" type="presParOf" srcId="{441A28D3-B2F3-2E40-A6BF-F5B539B20D1E}" destId="{1A6EFEC5-D989-1D46-90F8-CE7D72A98B1A}" srcOrd="4" destOrd="0" presId="urn:microsoft.com/office/officeart/2005/8/layout/vProcess5"/>
    <dgm:cxn modelId="{63B5800E-1C3B-A64E-BA7D-FE3CFABADC60}" type="presParOf" srcId="{441A28D3-B2F3-2E40-A6BF-F5B539B20D1E}" destId="{4CE36859-22F5-6F46-B986-FC20FCB111C9}" srcOrd="5" destOrd="0" presId="urn:microsoft.com/office/officeart/2005/8/layout/vProcess5"/>
    <dgm:cxn modelId="{F8881E33-B4FB-5E4E-8C9C-9808424D3254}" type="presParOf" srcId="{441A28D3-B2F3-2E40-A6BF-F5B539B20D1E}" destId="{7926E013-40A9-3B42-BB24-24B39E2EDF99}" srcOrd="6" destOrd="0" presId="urn:microsoft.com/office/officeart/2005/8/layout/vProcess5"/>
    <dgm:cxn modelId="{31B346FC-D3B3-7440-A626-0FD34938071F}" type="presParOf" srcId="{441A28D3-B2F3-2E40-A6BF-F5B539B20D1E}" destId="{C0031BF9-8CE9-184A-AE5E-8909DB777727}" srcOrd="7" destOrd="0" presId="urn:microsoft.com/office/officeart/2005/8/layout/vProcess5"/>
    <dgm:cxn modelId="{BA6C752F-CBC5-2448-AB63-03750B15FB54}" type="presParOf" srcId="{441A28D3-B2F3-2E40-A6BF-F5B539B20D1E}" destId="{77B807E9-624E-1244-874C-9163ADF609D8}" srcOrd="8" destOrd="0" presId="urn:microsoft.com/office/officeart/2005/8/layout/vProcess5"/>
    <dgm:cxn modelId="{A7B683C9-EBAA-3045-9128-E215BD5F49B0}" type="presParOf" srcId="{441A28D3-B2F3-2E40-A6BF-F5B539B20D1E}" destId="{E3445BBF-6156-554A-B0EF-ED4BDF078F14}" srcOrd="9" destOrd="0" presId="urn:microsoft.com/office/officeart/2005/8/layout/vProcess5"/>
    <dgm:cxn modelId="{D6F745BB-B7EE-C144-8F82-4D5F555BADAE}" type="presParOf" srcId="{441A28D3-B2F3-2E40-A6BF-F5B539B20D1E}" destId="{9110249F-E4A2-3445-8980-A6B94973406F}" srcOrd="10" destOrd="0" presId="urn:microsoft.com/office/officeart/2005/8/layout/vProcess5"/>
    <dgm:cxn modelId="{03937BEB-46E6-E144-AFB6-6F12381C7FDC}" type="presParOf" srcId="{441A28D3-B2F3-2E40-A6BF-F5B539B20D1E}" destId="{B0DD275F-6117-7E4B-B29B-3C73538962F4}" srcOrd="11" destOrd="0" presId="urn:microsoft.com/office/officeart/2005/8/layout/vProcess5"/>
    <dgm:cxn modelId="{916185F9-76A8-0F42-8131-3FDDAFACFFB5}" type="presParOf" srcId="{441A28D3-B2F3-2E40-A6BF-F5B539B20D1E}" destId="{B82E7BD9-E7B3-4545-86AB-4CF68C2DBF4A}" srcOrd="12" destOrd="0" presId="urn:microsoft.com/office/officeart/2005/8/layout/vProcess5"/>
    <dgm:cxn modelId="{B3622153-AF4D-7941-8FDE-77E3154F9EF4}" type="presParOf" srcId="{441A28D3-B2F3-2E40-A6BF-F5B539B20D1E}" destId="{ADB2BD55-1F71-1549-A391-25FB876DB7D5}" srcOrd="13" destOrd="0" presId="urn:microsoft.com/office/officeart/2005/8/layout/vProcess5"/>
    <dgm:cxn modelId="{15F65FD7-4D51-2345-8664-84FA16CDB4E3}" type="presParOf" srcId="{441A28D3-B2F3-2E40-A6BF-F5B539B20D1E}" destId="{D4884A59-66EA-534D-864A-505840776986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0C42889-1D9C-477A-BBED-A3A318F304D7}" type="doc">
      <dgm:prSet loTypeId="urn:microsoft.com/office/officeart/2008/layout/LinedList" loCatId="list" qsTypeId="urn:microsoft.com/office/officeart/2005/8/quickstyle/simple1#5" qsCatId="simple" csTypeId="urn:microsoft.com/office/officeart/2005/8/colors/colorful5#2" csCatId="colorful"/>
      <dgm:spPr/>
      <dgm:t>
        <a:bodyPr/>
        <a:lstStyle/>
        <a:p>
          <a:endParaRPr lang="en-US"/>
        </a:p>
      </dgm:t>
    </dgm:pt>
    <dgm:pt modelId="{F67CA380-0327-483C-9448-AC2572708A49}">
      <dgm:prSet/>
      <dgm:spPr/>
      <dgm:t>
        <a:bodyPr/>
        <a:lstStyle/>
        <a:p>
          <a:r>
            <a:rPr lang="en-US"/>
            <a:t>Wedged hepatic venous pressure – Free hepatic venous pressure = Hepatic Venous pressure gradient (HVPG)</a:t>
          </a:r>
        </a:p>
      </dgm:t>
    </dgm:pt>
    <dgm:pt modelId="{BB1A2DAD-6B79-468F-B6D2-6FEBE5E3E6AD}" type="parTrans" cxnId="{7B031388-BB68-41D2-805F-B491629FF4DA}">
      <dgm:prSet/>
      <dgm:spPr/>
      <dgm:t>
        <a:bodyPr/>
        <a:lstStyle/>
        <a:p>
          <a:endParaRPr lang="en-US"/>
        </a:p>
      </dgm:t>
    </dgm:pt>
    <dgm:pt modelId="{DBFED6CC-7E95-4C15-AA14-E15257857802}" type="sibTrans" cxnId="{7B031388-BB68-41D2-805F-B491629FF4DA}">
      <dgm:prSet/>
      <dgm:spPr/>
      <dgm:t>
        <a:bodyPr/>
        <a:lstStyle/>
        <a:p>
          <a:endParaRPr lang="en-US"/>
        </a:p>
      </dgm:t>
    </dgm:pt>
    <dgm:pt modelId="{30592929-B437-4B76-A3CE-4F361DF3D27C}">
      <dgm:prSet/>
      <dgm:spPr/>
      <dgm:t>
        <a:bodyPr/>
        <a:lstStyle/>
        <a:p>
          <a:r>
            <a:rPr lang="en-US" b="1"/>
            <a:t>Normal HVPG </a:t>
          </a:r>
          <a:r>
            <a:rPr lang="en-US"/>
            <a:t>= 3-5 mmHG</a:t>
          </a:r>
        </a:p>
      </dgm:t>
    </dgm:pt>
    <dgm:pt modelId="{DC8D90C7-E2F2-4BF1-96A1-FCFD46C5F6BE}" type="parTrans" cxnId="{EBB3FAB3-ED5F-442B-834B-0C1F1B70E3B0}">
      <dgm:prSet/>
      <dgm:spPr/>
      <dgm:t>
        <a:bodyPr/>
        <a:lstStyle/>
        <a:p>
          <a:endParaRPr lang="en-US"/>
        </a:p>
      </dgm:t>
    </dgm:pt>
    <dgm:pt modelId="{33F595E9-1E7E-4B44-8772-832A6C4B175F}" type="sibTrans" cxnId="{EBB3FAB3-ED5F-442B-834B-0C1F1B70E3B0}">
      <dgm:prSet/>
      <dgm:spPr/>
      <dgm:t>
        <a:bodyPr/>
        <a:lstStyle/>
        <a:p>
          <a:endParaRPr lang="en-US"/>
        </a:p>
      </dgm:t>
    </dgm:pt>
    <dgm:pt modelId="{CA9A6EA8-71D4-4D02-A6E8-70BBC9231B9A}">
      <dgm:prSet/>
      <dgm:spPr/>
      <dgm:t>
        <a:bodyPr/>
        <a:lstStyle/>
        <a:p>
          <a:r>
            <a:rPr lang="en-US" b="1"/>
            <a:t>Portal Hypertension </a:t>
          </a:r>
          <a:r>
            <a:rPr lang="en-US"/>
            <a:t>&gt; 5mmHG</a:t>
          </a:r>
        </a:p>
      </dgm:t>
    </dgm:pt>
    <dgm:pt modelId="{838E966E-3340-4DBE-9C79-F980D1E5DA4B}" type="parTrans" cxnId="{7FEB1694-C71B-4504-B54A-3D2BCA749F33}">
      <dgm:prSet/>
      <dgm:spPr/>
      <dgm:t>
        <a:bodyPr/>
        <a:lstStyle/>
        <a:p>
          <a:endParaRPr lang="en-US"/>
        </a:p>
      </dgm:t>
    </dgm:pt>
    <dgm:pt modelId="{3BFFD828-B26A-4D83-A309-D184D2FD88CF}" type="sibTrans" cxnId="{7FEB1694-C71B-4504-B54A-3D2BCA749F33}">
      <dgm:prSet/>
      <dgm:spPr/>
      <dgm:t>
        <a:bodyPr/>
        <a:lstStyle/>
        <a:p>
          <a:endParaRPr lang="en-US"/>
        </a:p>
      </dgm:t>
    </dgm:pt>
    <dgm:pt modelId="{D98806FB-76E1-4B53-A091-B4454BA45DC5}">
      <dgm:prSet/>
      <dgm:spPr/>
      <dgm:t>
        <a:bodyPr/>
        <a:lstStyle/>
        <a:p>
          <a:r>
            <a:rPr lang="en-US" b="1"/>
            <a:t>Clinically significant PH </a:t>
          </a:r>
          <a:r>
            <a:rPr lang="en-US"/>
            <a:t>&gt;10mmHG</a:t>
          </a:r>
        </a:p>
      </dgm:t>
    </dgm:pt>
    <dgm:pt modelId="{7FCB0C92-E93E-47F8-9FF7-46A01AEBB098}" type="parTrans" cxnId="{93F79A2D-1FFD-4F58-92C9-E36E81ED2AFD}">
      <dgm:prSet/>
      <dgm:spPr/>
      <dgm:t>
        <a:bodyPr/>
        <a:lstStyle/>
        <a:p>
          <a:endParaRPr lang="en-US"/>
        </a:p>
      </dgm:t>
    </dgm:pt>
    <dgm:pt modelId="{95D1BE86-81A5-4328-A9ED-C6F6A4DC2404}" type="sibTrans" cxnId="{93F79A2D-1FFD-4F58-92C9-E36E81ED2AFD}">
      <dgm:prSet/>
      <dgm:spPr/>
      <dgm:t>
        <a:bodyPr/>
        <a:lstStyle/>
        <a:p>
          <a:endParaRPr lang="en-US"/>
        </a:p>
      </dgm:t>
    </dgm:pt>
    <dgm:pt modelId="{93219E43-7AB3-4F93-9B95-C142A1B1D966}">
      <dgm:prSet/>
      <dgm:spPr/>
      <dgm:t>
        <a:bodyPr/>
        <a:lstStyle/>
        <a:p>
          <a:r>
            <a:rPr lang="en-US"/>
            <a:t>Reduction in HVPG to &lt; 12mmHG or by 20% from baseline leads to a significant reduction in complications and death</a:t>
          </a:r>
        </a:p>
      </dgm:t>
    </dgm:pt>
    <dgm:pt modelId="{345CF14C-1420-49AE-A7D7-0BADE26350AD}" type="parTrans" cxnId="{6E8BA37C-7744-4E02-B53D-FBFBD5FEDD61}">
      <dgm:prSet/>
      <dgm:spPr/>
      <dgm:t>
        <a:bodyPr/>
        <a:lstStyle/>
        <a:p>
          <a:endParaRPr lang="en-US"/>
        </a:p>
      </dgm:t>
    </dgm:pt>
    <dgm:pt modelId="{DB9CBC34-7274-43E4-959B-61E1F628141A}" type="sibTrans" cxnId="{6E8BA37C-7744-4E02-B53D-FBFBD5FEDD61}">
      <dgm:prSet/>
      <dgm:spPr/>
      <dgm:t>
        <a:bodyPr/>
        <a:lstStyle/>
        <a:p>
          <a:endParaRPr lang="en-US"/>
        </a:p>
      </dgm:t>
    </dgm:pt>
    <dgm:pt modelId="{52E460E9-34B3-1747-BBF2-369A45DD6834}" type="pres">
      <dgm:prSet presAssocID="{80C42889-1D9C-477A-BBED-A3A318F304D7}" presName="vert0" presStyleCnt="0">
        <dgm:presLayoutVars>
          <dgm:dir/>
          <dgm:animOne val="branch"/>
          <dgm:animLvl val="lvl"/>
        </dgm:presLayoutVars>
      </dgm:prSet>
      <dgm:spPr/>
    </dgm:pt>
    <dgm:pt modelId="{15110743-313C-4A48-95D0-88F1F427CDB7}" type="pres">
      <dgm:prSet presAssocID="{F67CA380-0327-483C-9448-AC2572708A49}" presName="thickLine" presStyleLbl="alignNode1" presStyleIdx="0" presStyleCnt="5"/>
      <dgm:spPr/>
    </dgm:pt>
    <dgm:pt modelId="{5BBE4D8C-B7D5-5C44-BC29-B5156731BE0A}" type="pres">
      <dgm:prSet presAssocID="{F67CA380-0327-483C-9448-AC2572708A49}" presName="horz1" presStyleCnt="0"/>
      <dgm:spPr/>
    </dgm:pt>
    <dgm:pt modelId="{E7359645-2DFE-2A47-A269-168EB8AA7FA2}" type="pres">
      <dgm:prSet presAssocID="{F67CA380-0327-483C-9448-AC2572708A49}" presName="tx1" presStyleLbl="revTx" presStyleIdx="0" presStyleCnt="5"/>
      <dgm:spPr/>
    </dgm:pt>
    <dgm:pt modelId="{EC2508B0-F850-6343-8C6A-719F3F7D13D8}" type="pres">
      <dgm:prSet presAssocID="{F67CA380-0327-483C-9448-AC2572708A49}" presName="vert1" presStyleCnt="0"/>
      <dgm:spPr/>
    </dgm:pt>
    <dgm:pt modelId="{E6959F14-EBD9-6746-A919-011BC2FFF2A6}" type="pres">
      <dgm:prSet presAssocID="{30592929-B437-4B76-A3CE-4F361DF3D27C}" presName="thickLine" presStyleLbl="alignNode1" presStyleIdx="1" presStyleCnt="5"/>
      <dgm:spPr/>
    </dgm:pt>
    <dgm:pt modelId="{8F6D1951-860D-1342-9C04-B4E7FAA89E24}" type="pres">
      <dgm:prSet presAssocID="{30592929-B437-4B76-A3CE-4F361DF3D27C}" presName="horz1" presStyleCnt="0"/>
      <dgm:spPr/>
    </dgm:pt>
    <dgm:pt modelId="{24CE3977-45F6-C044-A35B-BDDBB90DACEC}" type="pres">
      <dgm:prSet presAssocID="{30592929-B437-4B76-A3CE-4F361DF3D27C}" presName="tx1" presStyleLbl="revTx" presStyleIdx="1" presStyleCnt="5"/>
      <dgm:spPr/>
    </dgm:pt>
    <dgm:pt modelId="{F391FA57-1473-F54E-9797-89AFDA58A835}" type="pres">
      <dgm:prSet presAssocID="{30592929-B437-4B76-A3CE-4F361DF3D27C}" presName="vert1" presStyleCnt="0"/>
      <dgm:spPr/>
    </dgm:pt>
    <dgm:pt modelId="{5F11C4BF-1617-DC43-92DA-B75BD6E9915A}" type="pres">
      <dgm:prSet presAssocID="{CA9A6EA8-71D4-4D02-A6E8-70BBC9231B9A}" presName="thickLine" presStyleLbl="alignNode1" presStyleIdx="2" presStyleCnt="5"/>
      <dgm:spPr/>
    </dgm:pt>
    <dgm:pt modelId="{E8B499D0-9815-7D46-9EC6-011A069DD60C}" type="pres">
      <dgm:prSet presAssocID="{CA9A6EA8-71D4-4D02-A6E8-70BBC9231B9A}" presName="horz1" presStyleCnt="0"/>
      <dgm:spPr/>
    </dgm:pt>
    <dgm:pt modelId="{2EF618EF-4998-E840-851A-BD4B2754DB01}" type="pres">
      <dgm:prSet presAssocID="{CA9A6EA8-71D4-4D02-A6E8-70BBC9231B9A}" presName="tx1" presStyleLbl="revTx" presStyleIdx="2" presStyleCnt="5"/>
      <dgm:spPr/>
    </dgm:pt>
    <dgm:pt modelId="{7315B9D0-A052-3645-8831-CBE6719A8893}" type="pres">
      <dgm:prSet presAssocID="{CA9A6EA8-71D4-4D02-A6E8-70BBC9231B9A}" presName="vert1" presStyleCnt="0"/>
      <dgm:spPr/>
    </dgm:pt>
    <dgm:pt modelId="{3F0617D6-EA9A-1846-B4C6-EDD5D3A986FB}" type="pres">
      <dgm:prSet presAssocID="{D98806FB-76E1-4B53-A091-B4454BA45DC5}" presName="thickLine" presStyleLbl="alignNode1" presStyleIdx="3" presStyleCnt="5"/>
      <dgm:spPr/>
    </dgm:pt>
    <dgm:pt modelId="{55058BB0-9B31-5F43-84D3-A3E57CCD6678}" type="pres">
      <dgm:prSet presAssocID="{D98806FB-76E1-4B53-A091-B4454BA45DC5}" presName="horz1" presStyleCnt="0"/>
      <dgm:spPr/>
    </dgm:pt>
    <dgm:pt modelId="{E1BB4E4C-F784-504B-80FB-CA9C700C8297}" type="pres">
      <dgm:prSet presAssocID="{D98806FB-76E1-4B53-A091-B4454BA45DC5}" presName="tx1" presStyleLbl="revTx" presStyleIdx="3" presStyleCnt="5"/>
      <dgm:spPr/>
    </dgm:pt>
    <dgm:pt modelId="{3CF5319A-D9EA-F242-A3E3-D2B8C12CB98F}" type="pres">
      <dgm:prSet presAssocID="{D98806FB-76E1-4B53-A091-B4454BA45DC5}" presName="vert1" presStyleCnt="0"/>
      <dgm:spPr/>
    </dgm:pt>
    <dgm:pt modelId="{D45C8617-505D-4F4B-98E9-7ACC1A279111}" type="pres">
      <dgm:prSet presAssocID="{93219E43-7AB3-4F93-9B95-C142A1B1D966}" presName="thickLine" presStyleLbl="alignNode1" presStyleIdx="4" presStyleCnt="5"/>
      <dgm:spPr/>
    </dgm:pt>
    <dgm:pt modelId="{AFF6F53C-F478-204E-845B-894A0BA2DD5E}" type="pres">
      <dgm:prSet presAssocID="{93219E43-7AB3-4F93-9B95-C142A1B1D966}" presName="horz1" presStyleCnt="0"/>
      <dgm:spPr/>
    </dgm:pt>
    <dgm:pt modelId="{27BC16BD-54B5-C943-A0BA-D419EC5D9A07}" type="pres">
      <dgm:prSet presAssocID="{93219E43-7AB3-4F93-9B95-C142A1B1D966}" presName="tx1" presStyleLbl="revTx" presStyleIdx="4" presStyleCnt="5"/>
      <dgm:spPr/>
    </dgm:pt>
    <dgm:pt modelId="{C35B52C5-3BEE-2F4B-A4EB-F770AD7B0E72}" type="pres">
      <dgm:prSet presAssocID="{93219E43-7AB3-4F93-9B95-C142A1B1D966}" presName="vert1" presStyleCnt="0"/>
      <dgm:spPr/>
    </dgm:pt>
  </dgm:ptLst>
  <dgm:cxnLst>
    <dgm:cxn modelId="{B0AA880B-FF28-EC4A-BCDB-1591761E65F1}" type="presOf" srcId="{30592929-B437-4B76-A3CE-4F361DF3D27C}" destId="{24CE3977-45F6-C044-A35B-BDDBB90DACEC}" srcOrd="0" destOrd="0" presId="urn:microsoft.com/office/officeart/2008/layout/LinedList"/>
    <dgm:cxn modelId="{77ACB918-EB12-ED46-B60F-B2A7081DA951}" type="presOf" srcId="{F67CA380-0327-483C-9448-AC2572708A49}" destId="{E7359645-2DFE-2A47-A269-168EB8AA7FA2}" srcOrd="0" destOrd="0" presId="urn:microsoft.com/office/officeart/2008/layout/LinedList"/>
    <dgm:cxn modelId="{93F79A2D-1FFD-4F58-92C9-E36E81ED2AFD}" srcId="{80C42889-1D9C-477A-BBED-A3A318F304D7}" destId="{D98806FB-76E1-4B53-A091-B4454BA45DC5}" srcOrd="3" destOrd="0" parTransId="{7FCB0C92-E93E-47F8-9FF7-46A01AEBB098}" sibTransId="{95D1BE86-81A5-4328-A9ED-C6F6A4DC2404}"/>
    <dgm:cxn modelId="{6E8BA37C-7744-4E02-B53D-FBFBD5FEDD61}" srcId="{80C42889-1D9C-477A-BBED-A3A318F304D7}" destId="{93219E43-7AB3-4F93-9B95-C142A1B1D966}" srcOrd="4" destOrd="0" parTransId="{345CF14C-1420-49AE-A7D7-0BADE26350AD}" sibTransId="{DB9CBC34-7274-43E4-959B-61E1F628141A}"/>
    <dgm:cxn modelId="{7B031388-BB68-41D2-805F-B491629FF4DA}" srcId="{80C42889-1D9C-477A-BBED-A3A318F304D7}" destId="{F67CA380-0327-483C-9448-AC2572708A49}" srcOrd="0" destOrd="0" parTransId="{BB1A2DAD-6B79-468F-B6D2-6FEBE5E3E6AD}" sibTransId="{DBFED6CC-7E95-4C15-AA14-E15257857802}"/>
    <dgm:cxn modelId="{7FEB1694-C71B-4504-B54A-3D2BCA749F33}" srcId="{80C42889-1D9C-477A-BBED-A3A318F304D7}" destId="{CA9A6EA8-71D4-4D02-A6E8-70BBC9231B9A}" srcOrd="2" destOrd="0" parTransId="{838E966E-3340-4DBE-9C79-F980D1E5DA4B}" sibTransId="{3BFFD828-B26A-4D83-A309-D184D2FD88CF}"/>
    <dgm:cxn modelId="{596D92A5-F62F-3E46-B2B9-43C62B1B24AD}" type="presOf" srcId="{D98806FB-76E1-4B53-A091-B4454BA45DC5}" destId="{E1BB4E4C-F784-504B-80FB-CA9C700C8297}" srcOrd="0" destOrd="0" presId="urn:microsoft.com/office/officeart/2008/layout/LinedList"/>
    <dgm:cxn modelId="{F67FC5A5-B80F-4B4F-B7FE-BCC79BDD2B6F}" type="presOf" srcId="{80C42889-1D9C-477A-BBED-A3A318F304D7}" destId="{52E460E9-34B3-1747-BBF2-369A45DD6834}" srcOrd="0" destOrd="0" presId="urn:microsoft.com/office/officeart/2008/layout/LinedList"/>
    <dgm:cxn modelId="{EBB3FAB3-ED5F-442B-834B-0C1F1B70E3B0}" srcId="{80C42889-1D9C-477A-BBED-A3A318F304D7}" destId="{30592929-B437-4B76-A3CE-4F361DF3D27C}" srcOrd="1" destOrd="0" parTransId="{DC8D90C7-E2F2-4BF1-96A1-FCFD46C5F6BE}" sibTransId="{33F595E9-1E7E-4B44-8772-832A6C4B175F}"/>
    <dgm:cxn modelId="{ECE885B7-BA7E-184B-96FE-C14C14B62935}" type="presOf" srcId="{93219E43-7AB3-4F93-9B95-C142A1B1D966}" destId="{27BC16BD-54B5-C943-A0BA-D419EC5D9A07}" srcOrd="0" destOrd="0" presId="urn:microsoft.com/office/officeart/2008/layout/LinedList"/>
    <dgm:cxn modelId="{5E3EB4F2-0605-714A-AE99-D685FF1C8A98}" type="presOf" srcId="{CA9A6EA8-71D4-4D02-A6E8-70BBC9231B9A}" destId="{2EF618EF-4998-E840-851A-BD4B2754DB01}" srcOrd="0" destOrd="0" presId="urn:microsoft.com/office/officeart/2008/layout/LinedList"/>
    <dgm:cxn modelId="{818E9634-C502-2547-A9E8-6EA8806DD9A7}" type="presParOf" srcId="{52E460E9-34B3-1747-BBF2-369A45DD6834}" destId="{15110743-313C-4A48-95D0-88F1F427CDB7}" srcOrd="0" destOrd="0" presId="urn:microsoft.com/office/officeart/2008/layout/LinedList"/>
    <dgm:cxn modelId="{7AA4AEE7-81C6-364D-9A8A-FD4054873320}" type="presParOf" srcId="{52E460E9-34B3-1747-BBF2-369A45DD6834}" destId="{5BBE4D8C-B7D5-5C44-BC29-B5156731BE0A}" srcOrd="1" destOrd="0" presId="urn:microsoft.com/office/officeart/2008/layout/LinedList"/>
    <dgm:cxn modelId="{C77F640D-17EB-2A4C-945A-754D582EF2BD}" type="presParOf" srcId="{5BBE4D8C-B7D5-5C44-BC29-B5156731BE0A}" destId="{E7359645-2DFE-2A47-A269-168EB8AA7FA2}" srcOrd="0" destOrd="0" presId="urn:microsoft.com/office/officeart/2008/layout/LinedList"/>
    <dgm:cxn modelId="{0BAF4338-5EDD-A743-B503-A96621A0FFBB}" type="presParOf" srcId="{5BBE4D8C-B7D5-5C44-BC29-B5156731BE0A}" destId="{EC2508B0-F850-6343-8C6A-719F3F7D13D8}" srcOrd="1" destOrd="0" presId="urn:microsoft.com/office/officeart/2008/layout/LinedList"/>
    <dgm:cxn modelId="{85D4096C-07A7-D64A-A1E6-0390FBEB4A1E}" type="presParOf" srcId="{52E460E9-34B3-1747-BBF2-369A45DD6834}" destId="{E6959F14-EBD9-6746-A919-011BC2FFF2A6}" srcOrd="2" destOrd="0" presId="urn:microsoft.com/office/officeart/2008/layout/LinedList"/>
    <dgm:cxn modelId="{2A5BAF23-6048-1748-B768-8284185BFE86}" type="presParOf" srcId="{52E460E9-34B3-1747-BBF2-369A45DD6834}" destId="{8F6D1951-860D-1342-9C04-B4E7FAA89E24}" srcOrd="3" destOrd="0" presId="urn:microsoft.com/office/officeart/2008/layout/LinedList"/>
    <dgm:cxn modelId="{B378ECC8-4D67-2B46-9BBB-B1333BD004D0}" type="presParOf" srcId="{8F6D1951-860D-1342-9C04-B4E7FAA89E24}" destId="{24CE3977-45F6-C044-A35B-BDDBB90DACEC}" srcOrd="0" destOrd="0" presId="urn:microsoft.com/office/officeart/2008/layout/LinedList"/>
    <dgm:cxn modelId="{C9995E2E-418B-144B-95A2-E5DCBC0666AF}" type="presParOf" srcId="{8F6D1951-860D-1342-9C04-B4E7FAA89E24}" destId="{F391FA57-1473-F54E-9797-89AFDA58A835}" srcOrd="1" destOrd="0" presId="urn:microsoft.com/office/officeart/2008/layout/LinedList"/>
    <dgm:cxn modelId="{97793044-EB9E-FD4B-9DAC-FC52734E79AE}" type="presParOf" srcId="{52E460E9-34B3-1747-BBF2-369A45DD6834}" destId="{5F11C4BF-1617-DC43-92DA-B75BD6E9915A}" srcOrd="4" destOrd="0" presId="urn:microsoft.com/office/officeart/2008/layout/LinedList"/>
    <dgm:cxn modelId="{0DBA2390-D738-CD41-8A29-8F7F39981932}" type="presParOf" srcId="{52E460E9-34B3-1747-BBF2-369A45DD6834}" destId="{E8B499D0-9815-7D46-9EC6-011A069DD60C}" srcOrd="5" destOrd="0" presId="urn:microsoft.com/office/officeart/2008/layout/LinedList"/>
    <dgm:cxn modelId="{3501F1F4-4F94-1848-B11A-CBE2001BD608}" type="presParOf" srcId="{E8B499D0-9815-7D46-9EC6-011A069DD60C}" destId="{2EF618EF-4998-E840-851A-BD4B2754DB01}" srcOrd="0" destOrd="0" presId="urn:microsoft.com/office/officeart/2008/layout/LinedList"/>
    <dgm:cxn modelId="{02DF7C73-3A39-3E4B-9A58-8131C0C3E6E3}" type="presParOf" srcId="{E8B499D0-9815-7D46-9EC6-011A069DD60C}" destId="{7315B9D0-A052-3645-8831-CBE6719A8893}" srcOrd="1" destOrd="0" presId="urn:microsoft.com/office/officeart/2008/layout/LinedList"/>
    <dgm:cxn modelId="{10BAECE0-F60E-6243-98C1-2699242E8BE2}" type="presParOf" srcId="{52E460E9-34B3-1747-BBF2-369A45DD6834}" destId="{3F0617D6-EA9A-1846-B4C6-EDD5D3A986FB}" srcOrd="6" destOrd="0" presId="urn:microsoft.com/office/officeart/2008/layout/LinedList"/>
    <dgm:cxn modelId="{82F7DC73-ADE2-0A4A-B6F8-482CB718C3D7}" type="presParOf" srcId="{52E460E9-34B3-1747-BBF2-369A45DD6834}" destId="{55058BB0-9B31-5F43-84D3-A3E57CCD6678}" srcOrd="7" destOrd="0" presId="urn:microsoft.com/office/officeart/2008/layout/LinedList"/>
    <dgm:cxn modelId="{85DA0506-11CF-CF4C-A23A-212F3A0FA6B8}" type="presParOf" srcId="{55058BB0-9B31-5F43-84D3-A3E57CCD6678}" destId="{E1BB4E4C-F784-504B-80FB-CA9C700C8297}" srcOrd="0" destOrd="0" presId="urn:microsoft.com/office/officeart/2008/layout/LinedList"/>
    <dgm:cxn modelId="{D59EF800-0E82-1447-A7D0-38D78C334A78}" type="presParOf" srcId="{55058BB0-9B31-5F43-84D3-A3E57CCD6678}" destId="{3CF5319A-D9EA-F242-A3E3-D2B8C12CB98F}" srcOrd="1" destOrd="0" presId="urn:microsoft.com/office/officeart/2008/layout/LinedList"/>
    <dgm:cxn modelId="{E2E55BE3-FAEB-4B45-9E31-5478BA9D85F0}" type="presParOf" srcId="{52E460E9-34B3-1747-BBF2-369A45DD6834}" destId="{D45C8617-505D-4F4B-98E9-7ACC1A279111}" srcOrd="8" destOrd="0" presId="urn:microsoft.com/office/officeart/2008/layout/LinedList"/>
    <dgm:cxn modelId="{03D76520-E0FA-B84C-ACFB-6F7940E289AA}" type="presParOf" srcId="{52E460E9-34B3-1747-BBF2-369A45DD6834}" destId="{AFF6F53C-F478-204E-845B-894A0BA2DD5E}" srcOrd="9" destOrd="0" presId="urn:microsoft.com/office/officeart/2008/layout/LinedList"/>
    <dgm:cxn modelId="{D6D0F065-7DF6-E249-BF57-7F36F31041DD}" type="presParOf" srcId="{AFF6F53C-F478-204E-845B-894A0BA2DD5E}" destId="{27BC16BD-54B5-C943-A0BA-D419EC5D9A07}" srcOrd="0" destOrd="0" presId="urn:microsoft.com/office/officeart/2008/layout/LinedList"/>
    <dgm:cxn modelId="{4F21A7C1-E3CB-F34A-BF36-8C23DBEC7BFD}" type="presParOf" srcId="{AFF6F53C-F478-204E-845B-894A0BA2DD5E}" destId="{C35B52C5-3BEE-2F4B-A4EB-F770AD7B0E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FD13B7-625C-410B-82F1-2544229EFF16}" type="doc">
      <dgm:prSet loTypeId="urn:microsoft.com/office/officeart/2005/8/layout/process4" loCatId="process" qsTypeId="urn:microsoft.com/office/officeart/2005/8/quickstyle/simple1#6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33BB1802-D335-4CCB-8F02-D5695AC17D03}">
      <dgm:prSet/>
      <dgm:spPr/>
      <dgm:t>
        <a:bodyPr/>
        <a:lstStyle/>
        <a:p>
          <a:r>
            <a:rPr lang="en-US"/>
            <a:t>Related to portal hypertension and hepatic dysfunction:</a:t>
          </a:r>
        </a:p>
      </dgm:t>
    </dgm:pt>
    <dgm:pt modelId="{FA7A7B23-80A8-4E09-903B-CD598B0F2851}" type="parTrans" cxnId="{FEEB424E-B065-49D8-B3B6-25C12E399E0E}">
      <dgm:prSet/>
      <dgm:spPr/>
      <dgm:t>
        <a:bodyPr/>
        <a:lstStyle/>
        <a:p>
          <a:endParaRPr lang="en-US"/>
        </a:p>
      </dgm:t>
    </dgm:pt>
    <dgm:pt modelId="{A2ECD939-9BEB-470B-B7AF-6F8F2F7194A9}" type="sibTrans" cxnId="{FEEB424E-B065-49D8-B3B6-25C12E399E0E}">
      <dgm:prSet/>
      <dgm:spPr/>
      <dgm:t>
        <a:bodyPr/>
        <a:lstStyle/>
        <a:p>
          <a:endParaRPr lang="en-US"/>
        </a:p>
      </dgm:t>
    </dgm:pt>
    <dgm:pt modelId="{B352A7F6-0EC0-4871-BDD8-CE448BA3ADAF}">
      <dgm:prSet/>
      <dgm:spPr/>
      <dgm:t>
        <a:bodyPr/>
        <a:lstStyle/>
        <a:p>
          <a:r>
            <a:rPr lang="en-US"/>
            <a:t>Ascites</a:t>
          </a:r>
        </a:p>
      </dgm:t>
    </dgm:pt>
    <dgm:pt modelId="{5375F7D5-1F1A-4B04-AF0C-F92CFEEEA9CF}" type="parTrans" cxnId="{E71A8D1B-87DE-4B4A-B94C-215F5771A3A0}">
      <dgm:prSet/>
      <dgm:spPr/>
      <dgm:t>
        <a:bodyPr/>
        <a:lstStyle/>
        <a:p>
          <a:endParaRPr lang="en-US"/>
        </a:p>
      </dgm:t>
    </dgm:pt>
    <dgm:pt modelId="{2F13013A-F672-43E9-962F-940C4E79C175}" type="sibTrans" cxnId="{E71A8D1B-87DE-4B4A-B94C-215F5771A3A0}">
      <dgm:prSet/>
      <dgm:spPr/>
      <dgm:t>
        <a:bodyPr/>
        <a:lstStyle/>
        <a:p>
          <a:endParaRPr lang="en-US"/>
        </a:p>
      </dgm:t>
    </dgm:pt>
    <dgm:pt modelId="{18454219-3476-44BB-ADE0-6A5222ED6D4C}">
      <dgm:prSet/>
      <dgm:spPr/>
      <dgm:t>
        <a:bodyPr/>
        <a:lstStyle/>
        <a:p>
          <a:r>
            <a:rPr lang="en-US"/>
            <a:t>Variceal bleeding</a:t>
          </a:r>
        </a:p>
      </dgm:t>
    </dgm:pt>
    <dgm:pt modelId="{9C73222E-FCFB-474D-9C61-069E8A9D20DC}" type="parTrans" cxnId="{A9D55081-8583-434C-8D20-A4BA6C61C73E}">
      <dgm:prSet/>
      <dgm:spPr/>
      <dgm:t>
        <a:bodyPr/>
        <a:lstStyle/>
        <a:p>
          <a:endParaRPr lang="en-US"/>
        </a:p>
      </dgm:t>
    </dgm:pt>
    <dgm:pt modelId="{DDBBF549-C2BE-4A5B-A00D-6D779034EFE8}" type="sibTrans" cxnId="{A9D55081-8583-434C-8D20-A4BA6C61C73E}">
      <dgm:prSet/>
      <dgm:spPr/>
      <dgm:t>
        <a:bodyPr/>
        <a:lstStyle/>
        <a:p>
          <a:endParaRPr lang="en-US"/>
        </a:p>
      </dgm:t>
    </dgm:pt>
    <dgm:pt modelId="{CDB0D877-A014-425E-97B9-136DE71D5FE2}">
      <dgm:prSet/>
      <dgm:spPr/>
      <dgm:t>
        <a:bodyPr/>
        <a:lstStyle/>
        <a:p>
          <a:r>
            <a:rPr lang="en-US"/>
            <a:t>Hepatic encephalopathy</a:t>
          </a:r>
        </a:p>
      </dgm:t>
    </dgm:pt>
    <dgm:pt modelId="{AB1F4E0F-84AD-4608-9784-0CEDBAFECA24}" type="parTrans" cxnId="{60A8E443-54B8-4BCD-A82E-9F243765297A}">
      <dgm:prSet/>
      <dgm:spPr/>
      <dgm:t>
        <a:bodyPr/>
        <a:lstStyle/>
        <a:p>
          <a:endParaRPr lang="en-US"/>
        </a:p>
      </dgm:t>
    </dgm:pt>
    <dgm:pt modelId="{E9EB8537-1F34-4EC3-8D4F-F8609507F079}" type="sibTrans" cxnId="{60A8E443-54B8-4BCD-A82E-9F243765297A}">
      <dgm:prSet/>
      <dgm:spPr/>
      <dgm:t>
        <a:bodyPr/>
        <a:lstStyle/>
        <a:p>
          <a:endParaRPr lang="en-US"/>
        </a:p>
      </dgm:t>
    </dgm:pt>
    <dgm:pt modelId="{5D3CAAFF-549E-4897-8E97-3863523EF4AA}">
      <dgm:prSet/>
      <dgm:spPr/>
      <dgm:t>
        <a:bodyPr/>
        <a:lstStyle/>
        <a:p>
          <a:r>
            <a:rPr lang="en-US"/>
            <a:t>Hepatorenal syndrome</a:t>
          </a:r>
        </a:p>
      </dgm:t>
    </dgm:pt>
    <dgm:pt modelId="{5693F612-4C7A-4252-8D29-1B5C4E981170}" type="parTrans" cxnId="{794E68A0-0EEC-4B3D-B6B8-4039125CC306}">
      <dgm:prSet/>
      <dgm:spPr/>
      <dgm:t>
        <a:bodyPr/>
        <a:lstStyle/>
        <a:p>
          <a:endParaRPr lang="en-US"/>
        </a:p>
      </dgm:t>
    </dgm:pt>
    <dgm:pt modelId="{DBA85FD2-2AF5-4DBA-9987-6CEC1CBAB075}" type="sibTrans" cxnId="{794E68A0-0EEC-4B3D-B6B8-4039125CC306}">
      <dgm:prSet/>
      <dgm:spPr/>
      <dgm:t>
        <a:bodyPr/>
        <a:lstStyle/>
        <a:p>
          <a:endParaRPr lang="en-US"/>
        </a:p>
      </dgm:t>
    </dgm:pt>
    <dgm:pt modelId="{F0DCC397-82B6-4F0B-9B98-F6E68A59BEFF}">
      <dgm:prSet/>
      <dgm:spPr/>
      <dgm:t>
        <a:bodyPr/>
        <a:lstStyle/>
        <a:p>
          <a:r>
            <a:rPr lang="en-US"/>
            <a:t>Unrelated to portal HTN:</a:t>
          </a:r>
        </a:p>
      </dgm:t>
    </dgm:pt>
    <dgm:pt modelId="{164E0DFC-1750-46E8-B19C-A3525113FFE7}" type="parTrans" cxnId="{B77124DF-1C33-4BB1-A1D7-8F3FB3017F55}">
      <dgm:prSet/>
      <dgm:spPr/>
      <dgm:t>
        <a:bodyPr/>
        <a:lstStyle/>
        <a:p>
          <a:endParaRPr lang="en-US"/>
        </a:p>
      </dgm:t>
    </dgm:pt>
    <dgm:pt modelId="{555B87C1-FB9B-42CD-8CF2-E05917C4AC6D}" type="sibTrans" cxnId="{B77124DF-1C33-4BB1-A1D7-8F3FB3017F55}">
      <dgm:prSet/>
      <dgm:spPr/>
      <dgm:t>
        <a:bodyPr/>
        <a:lstStyle/>
        <a:p>
          <a:endParaRPr lang="en-US"/>
        </a:p>
      </dgm:t>
    </dgm:pt>
    <dgm:pt modelId="{ABC8D5F7-1D55-43D8-9733-774BF350A6C3}">
      <dgm:prSet/>
      <dgm:spPr/>
      <dgm:t>
        <a:bodyPr/>
        <a:lstStyle/>
        <a:p>
          <a:r>
            <a:rPr lang="en-US"/>
            <a:t>Hepatocellular carcinoma</a:t>
          </a:r>
        </a:p>
      </dgm:t>
    </dgm:pt>
    <dgm:pt modelId="{85F7CF0B-DF9A-4640-90C6-7CA337691C38}" type="parTrans" cxnId="{4F8ED8FB-609A-4FBC-8061-A6DCD7DADD31}">
      <dgm:prSet/>
      <dgm:spPr/>
      <dgm:t>
        <a:bodyPr/>
        <a:lstStyle/>
        <a:p>
          <a:endParaRPr lang="en-US"/>
        </a:p>
      </dgm:t>
    </dgm:pt>
    <dgm:pt modelId="{5127FF22-B82E-463A-BABC-96761F64AC48}" type="sibTrans" cxnId="{4F8ED8FB-609A-4FBC-8061-A6DCD7DADD31}">
      <dgm:prSet/>
      <dgm:spPr/>
      <dgm:t>
        <a:bodyPr/>
        <a:lstStyle/>
        <a:p>
          <a:endParaRPr lang="en-US"/>
        </a:p>
      </dgm:t>
    </dgm:pt>
    <dgm:pt modelId="{26A224A3-D223-8A41-85BA-74D8A3CA3315}" type="pres">
      <dgm:prSet presAssocID="{F7FD13B7-625C-410B-82F1-2544229EFF16}" presName="Name0" presStyleCnt="0">
        <dgm:presLayoutVars>
          <dgm:dir/>
          <dgm:animLvl val="lvl"/>
          <dgm:resizeHandles val="exact"/>
        </dgm:presLayoutVars>
      </dgm:prSet>
      <dgm:spPr/>
    </dgm:pt>
    <dgm:pt modelId="{3947DF8D-75F3-4D4F-97DF-E8A6B924248A}" type="pres">
      <dgm:prSet presAssocID="{F0DCC397-82B6-4F0B-9B98-F6E68A59BEFF}" presName="boxAndChildren" presStyleCnt="0"/>
      <dgm:spPr/>
    </dgm:pt>
    <dgm:pt modelId="{0E4083D4-7280-F941-886D-8208FB00C1A5}" type="pres">
      <dgm:prSet presAssocID="{F0DCC397-82B6-4F0B-9B98-F6E68A59BEFF}" presName="parentTextBox" presStyleLbl="node1" presStyleIdx="0" presStyleCnt="2"/>
      <dgm:spPr/>
    </dgm:pt>
    <dgm:pt modelId="{56BDFD4A-90E8-A34A-81C5-AD6EE90D8EEC}" type="pres">
      <dgm:prSet presAssocID="{F0DCC397-82B6-4F0B-9B98-F6E68A59BEFF}" presName="entireBox" presStyleLbl="node1" presStyleIdx="0" presStyleCnt="2"/>
      <dgm:spPr/>
    </dgm:pt>
    <dgm:pt modelId="{72126C70-B39F-944B-8376-B481B67A217C}" type="pres">
      <dgm:prSet presAssocID="{F0DCC397-82B6-4F0B-9B98-F6E68A59BEFF}" presName="descendantBox" presStyleCnt="0"/>
      <dgm:spPr/>
    </dgm:pt>
    <dgm:pt modelId="{A44A7882-184B-B043-84D4-BC6E26E7AB44}" type="pres">
      <dgm:prSet presAssocID="{ABC8D5F7-1D55-43D8-9733-774BF350A6C3}" presName="childTextBox" presStyleLbl="fgAccFollowNode1" presStyleIdx="0" presStyleCnt="5">
        <dgm:presLayoutVars>
          <dgm:bulletEnabled val="1"/>
        </dgm:presLayoutVars>
      </dgm:prSet>
      <dgm:spPr/>
    </dgm:pt>
    <dgm:pt modelId="{DD4B7192-22BB-4C4D-9E77-480FE5E414FC}" type="pres">
      <dgm:prSet presAssocID="{A2ECD939-9BEB-470B-B7AF-6F8F2F7194A9}" presName="sp" presStyleCnt="0"/>
      <dgm:spPr/>
    </dgm:pt>
    <dgm:pt modelId="{2964E082-8C1C-4B49-87DE-0BC0F4789B04}" type="pres">
      <dgm:prSet presAssocID="{33BB1802-D335-4CCB-8F02-D5695AC17D03}" presName="arrowAndChildren" presStyleCnt="0"/>
      <dgm:spPr/>
    </dgm:pt>
    <dgm:pt modelId="{F405539A-FD50-2B43-A705-014B2508C577}" type="pres">
      <dgm:prSet presAssocID="{33BB1802-D335-4CCB-8F02-D5695AC17D03}" presName="parentTextArrow" presStyleLbl="node1" presStyleIdx="0" presStyleCnt="2"/>
      <dgm:spPr/>
    </dgm:pt>
    <dgm:pt modelId="{C845B128-AC1F-F849-8B95-B563100B49A3}" type="pres">
      <dgm:prSet presAssocID="{33BB1802-D335-4CCB-8F02-D5695AC17D03}" presName="arrow" presStyleLbl="node1" presStyleIdx="1" presStyleCnt="2"/>
      <dgm:spPr/>
    </dgm:pt>
    <dgm:pt modelId="{66E43678-2C93-8C4A-89DA-3D21CE81C147}" type="pres">
      <dgm:prSet presAssocID="{33BB1802-D335-4CCB-8F02-D5695AC17D03}" presName="descendantArrow" presStyleCnt="0"/>
      <dgm:spPr/>
    </dgm:pt>
    <dgm:pt modelId="{3CF0B149-891D-D14E-AA72-126F4A745DCF}" type="pres">
      <dgm:prSet presAssocID="{B352A7F6-0EC0-4871-BDD8-CE448BA3ADAF}" presName="childTextArrow" presStyleLbl="fgAccFollowNode1" presStyleIdx="1" presStyleCnt="5">
        <dgm:presLayoutVars>
          <dgm:bulletEnabled val="1"/>
        </dgm:presLayoutVars>
      </dgm:prSet>
      <dgm:spPr/>
    </dgm:pt>
    <dgm:pt modelId="{06108F9E-0682-384D-97A6-5BF24E8BB534}" type="pres">
      <dgm:prSet presAssocID="{18454219-3476-44BB-ADE0-6A5222ED6D4C}" presName="childTextArrow" presStyleLbl="fgAccFollowNode1" presStyleIdx="2" presStyleCnt="5">
        <dgm:presLayoutVars>
          <dgm:bulletEnabled val="1"/>
        </dgm:presLayoutVars>
      </dgm:prSet>
      <dgm:spPr/>
    </dgm:pt>
    <dgm:pt modelId="{F8F81CB6-7497-5846-AC2E-528D9A8B4BAF}" type="pres">
      <dgm:prSet presAssocID="{CDB0D877-A014-425E-97B9-136DE71D5FE2}" presName="childTextArrow" presStyleLbl="fgAccFollowNode1" presStyleIdx="3" presStyleCnt="5">
        <dgm:presLayoutVars>
          <dgm:bulletEnabled val="1"/>
        </dgm:presLayoutVars>
      </dgm:prSet>
      <dgm:spPr/>
    </dgm:pt>
    <dgm:pt modelId="{614E8A6B-7FEB-A74A-A0E1-B31EB396B235}" type="pres">
      <dgm:prSet presAssocID="{5D3CAAFF-549E-4897-8E97-3863523EF4AA}" presName="childTextArrow" presStyleLbl="fgAccFollowNode1" presStyleIdx="4" presStyleCnt="5">
        <dgm:presLayoutVars>
          <dgm:bulletEnabled val="1"/>
        </dgm:presLayoutVars>
      </dgm:prSet>
      <dgm:spPr/>
    </dgm:pt>
  </dgm:ptLst>
  <dgm:cxnLst>
    <dgm:cxn modelId="{E71A8D1B-87DE-4B4A-B94C-215F5771A3A0}" srcId="{33BB1802-D335-4CCB-8F02-D5695AC17D03}" destId="{B352A7F6-0EC0-4871-BDD8-CE448BA3ADAF}" srcOrd="0" destOrd="0" parTransId="{5375F7D5-1F1A-4B04-AF0C-F92CFEEEA9CF}" sibTransId="{2F13013A-F672-43E9-962F-940C4E79C175}"/>
    <dgm:cxn modelId="{A5A8E83F-58FC-454C-BF6C-1FECFCFBB6FB}" type="presOf" srcId="{F0DCC397-82B6-4F0B-9B98-F6E68A59BEFF}" destId="{0E4083D4-7280-F941-886D-8208FB00C1A5}" srcOrd="0" destOrd="0" presId="urn:microsoft.com/office/officeart/2005/8/layout/process4"/>
    <dgm:cxn modelId="{60A8E443-54B8-4BCD-A82E-9F243765297A}" srcId="{33BB1802-D335-4CCB-8F02-D5695AC17D03}" destId="{CDB0D877-A014-425E-97B9-136DE71D5FE2}" srcOrd="2" destOrd="0" parTransId="{AB1F4E0F-84AD-4608-9784-0CEDBAFECA24}" sibTransId="{E9EB8537-1F34-4EC3-8D4F-F8609507F079}"/>
    <dgm:cxn modelId="{35BE8F47-47FE-EA40-8186-1335C29C76B7}" type="presOf" srcId="{ABC8D5F7-1D55-43D8-9733-774BF350A6C3}" destId="{A44A7882-184B-B043-84D4-BC6E26E7AB44}" srcOrd="0" destOrd="0" presId="urn:microsoft.com/office/officeart/2005/8/layout/process4"/>
    <dgm:cxn modelId="{FEEB424E-B065-49D8-B3B6-25C12E399E0E}" srcId="{F7FD13B7-625C-410B-82F1-2544229EFF16}" destId="{33BB1802-D335-4CCB-8F02-D5695AC17D03}" srcOrd="0" destOrd="0" parTransId="{FA7A7B23-80A8-4E09-903B-CD598B0F2851}" sibTransId="{A2ECD939-9BEB-470B-B7AF-6F8F2F7194A9}"/>
    <dgm:cxn modelId="{6025126E-D243-384F-9F5E-D9FCD5E65314}" type="presOf" srcId="{F0DCC397-82B6-4F0B-9B98-F6E68A59BEFF}" destId="{56BDFD4A-90E8-A34A-81C5-AD6EE90D8EEC}" srcOrd="1" destOrd="0" presId="urn:microsoft.com/office/officeart/2005/8/layout/process4"/>
    <dgm:cxn modelId="{A9D55081-8583-434C-8D20-A4BA6C61C73E}" srcId="{33BB1802-D335-4CCB-8F02-D5695AC17D03}" destId="{18454219-3476-44BB-ADE0-6A5222ED6D4C}" srcOrd="1" destOrd="0" parTransId="{9C73222E-FCFB-474D-9C61-069E8A9D20DC}" sibTransId="{DDBBF549-C2BE-4A5B-A00D-6D779034EFE8}"/>
    <dgm:cxn modelId="{794E68A0-0EEC-4B3D-B6B8-4039125CC306}" srcId="{33BB1802-D335-4CCB-8F02-D5695AC17D03}" destId="{5D3CAAFF-549E-4897-8E97-3863523EF4AA}" srcOrd="3" destOrd="0" parTransId="{5693F612-4C7A-4252-8D29-1B5C4E981170}" sibTransId="{DBA85FD2-2AF5-4DBA-9987-6CEC1CBAB075}"/>
    <dgm:cxn modelId="{E1891DA3-A5B4-9249-9628-43F42325783B}" type="presOf" srcId="{F7FD13B7-625C-410B-82F1-2544229EFF16}" destId="{26A224A3-D223-8A41-85BA-74D8A3CA3315}" srcOrd="0" destOrd="0" presId="urn:microsoft.com/office/officeart/2005/8/layout/process4"/>
    <dgm:cxn modelId="{2568EECC-1CA5-CF4B-8E60-479D6A54448E}" type="presOf" srcId="{18454219-3476-44BB-ADE0-6A5222ED6D4C}" destId="{06108F9E-0682-384D-97A6-5BF24E8BB534}" srcOrd="0" destOrd="0" presId="urn:microsoft.com/office/officeart/2005/8/layout/process4"/>
    <dgm:cxn modelId="{D67E4CD2-2656-2342-AF32-C8391FA421B5}" type="presOf" srcId="{33BB1802-D335-4CCB-8F02-D5695AC17D03}" destId="{C845B128-AC1F-F849-8B95-B563100B49A3}" srcOrd="1" destOrd="0" presId="urn:microsoft.com/office/officeart/2005/8/layout/process4"/>
    <dgm:cxn modelId="{1A8402D6-29F7-2242-84D1-DCA6172D0221}" type="presOf" srcId="{B352A7F6-0EC0-4871-BDD8-CE448BA3ADAF}" destId="{3CF0B149-891D-D14E-AA72-126F4A745DCF}" srcOrd="0" destOrd="0" presId="urn:microsoft.com/office/officeart/2005/8/layout/process4"/>
    <dgm:cxn modelId="{A1D76FD6-2F6A-4D44-8A5F-B0C4853622B3}" type="presOf" srcId="{CDB0D877-A014-425E-97B9-136DE71D5FE2}" destId="{F8F81CB6-7497-5846-AC2E-528D9A8B4BAF}" srcOrd="0" destOrd="0" presId="urn:microsoft.com/office/officeart/2005/8/layout/process4"/>
    <dgm:cxn modelId="{B77124DF-1C33-4BB1-A1D7-8F3FB3017F55}" srcId="{F7FD13B7-625C-410B-82F1-2544229EFF16}" destId="{F0DCC397-82B6-4F0B-9B98-F6E68A59BEFF}" srcOrd="1" destOrd="0" parTransId="{164E0DFC-1750-46E8-B19C-A3525113FFE7}" sibTransId="{555B87C1-FB9B-42CD-8CF2-E05917C4AC6D}"/>
    <dgm:cxn modelId="{8D51F3EF-A2E1-0A4E-86AA-9DAAE189B741}" type="presOf" srcId="{33BB1802-D335-4CCB-8F02-D5695AC17D03}" destId="{F405539A-FD50-2B43-A705-014B2508C577}" srcOrd="0" destOrd="0" presId="urn:microsoft.com/office/officeart/2005/8/layout/process4"/>
    <dgm:cxn modelId="{D135D4F6-F083-8F44-8FAC-7DEDFFDF1304}" type="presOf" srcId="{5D3CAAFF-549E-4897-8E97-3863523EF4AA}" destId="{614E8A6B-7FEB-A74A-A0E1-B31EB396B235}" srcOrd="0" destOrd="0" presId="urn:microsoft.com/office/officeart/2005/8/layout/process4"/>
    <dgm:cxn modelId="{4F8ED8FB-609A-4FBC-8061-A6DCD7DADD31}" srcId="{F0DCC397-82B6-4F0B-9B98-F6E68A59BEFF}" destId="{ABC8D5F7-1D55-43D8-9733-774BF350A6C3}" srcOrd="0" destOrd="0" parTransId="{85F7CF0B-DF9A-4640-90C6-7CA337691C38}" sibTransId="{5127FF22-B82E-463A-BABC-96761F64AC48}"/>
    <dgm:cxn modelId="{F7638DF4-6013-6848-8BA8-9CF4B992895B}" type="presParOf" srcId="{26A224A3-D223-8A41-85BA-74D8A3CA3315}" destId="{3947DF8D-75F3-4D4F-97DF-E8A6B924248A}" srcOrd="0" destOrd="0" presId="urn:microsoft.com/office/officeart/2005/8/layout/process4"/>
    <dgm:cxn modelId="{B0A5FA90-B3FF-2B48-AE87-9FFB132F6B36}" type="presParOf" srcId="{3947DF8D-75F3-4D4F-97DF-E8A6B924248A}" destId="{0E4083D4-7280-F941-886D-8208FB00C1A5}" srcOrd="0" destOrd="0" presId="urn:microsoft.com/office/officeart/2005/8/layout/process4"/>
    <dgm:cxn modelId="{B11B996B-A4E5-A64C-A452-6920F71EDD8F}" type="presParOf" srcId="{3947DF8D-75F3-4D4F-97DF-E8A6B924248A}" destId="{56BDFD4A-90E8-A34A-81C5-AD6EE90D8EEC}" srcOrd="1" destOrd="0" presId="urn:microsoft.com/office/officeart/2005/8/layout/process4"/>
    <dgm:cxn modelId="{320069EB-5A5A-2A4D-B2A2-FFCBBA72D65A}" type="presParOf" srcId="{3947DF8D-75F3-4D4F-97DF-E8A6B924248A}" destId="{72126C70-B39F-944B-8376-B481B67A217C}" srcOrd="2" destOrd="0" presId="urn:microsoft.com/office/officeart/2005/8/layout/process4"/>
    <dgm:cxn modelId="{94723C14-7F9F-D344-A1DD-A7DF1425813D}" type="presParOf" srcId="{72126C70-B39F-944B-8376-B481B67A217C}" destId="{A44A7882-184B-B043-84D4-BC6E26E7AB44}" srcOrd="0" destOrd="0" presId="urn:microsoft.com/office/officeart/2005/8/layout/process4"/>
    <dgm:cxn modelId="{C4F0E958-7253-7947-889B-F7AE94E6DD41}" type="presParOf" srcId="{26A224A3-D223-8A41-85BA-74D8A3CA3315}" destId="{DD4B7192-22BB-4C4D-9E77-480FE5E414FC}" srcOrd="1" destOrd="0" presId="urn:microsoft.com/office/officeart/2005/8/layout/process4"/>
    <dgm:cxn modelId="{17EB1126-644A-2E45-BF78-E72B2FD8CE3A}" type="presParOf" srcId="{26A224A3-D223-8A41-85BA-74D8A3CA3315}" destId="{2964E082-8C1C-4B49-87DE-0BC0F4789B04}" srcOrd="2" destOrd="0" presId="urn:microsoft.com/office/officeart/2005/8/layout/process4"/>
    <dgm:cxn modelId="{91D8A728-A18B-804A-A10E-EC51008E2A91}" type="presParOf" srcId="{2964E082-8C1C-4B49-87DE-0BC0F4789B04}" destId="{F405539A-FD50-2B43-A705-014B2508C577}" srcOrd="0" destOrd="0" presId="urn:microsoft.com/office/officeart/2005/8/layout/process4"/>
    <dgm:cxn modelId="{65F7D3FD-A04A-D04C-AD24-77CA9A769D9C}" type="presParOf" srcId="{2964E082-8C1C-4B49-87DE-0BC0F4789B04}" destId="{C845B128-AC1F-F849-8B95-B563100B49A3}" srcOrd="1" destOrd="0" presId="urn:microsoft.com/office/officeart/2005/8/layout/process4"/>
    <dgm:cxn modelId="{288A74AD-AA2F-A345-9394-BCEEA1EEBF8F}" type="presParOf" srcId="{2964E082-8C1C-4B49-87DE-0BC0F4789B04}" destId="{66E43678-2C93-8C4A-89DA-3D21CE81C147}" srcOrd="2" destOrd="0" presId="urn:microsoft.com/office/officeart/2005/8/layout/process4"/>
    <dgm:cxn modelId="{D2D4F232-A2E2-8F47-A253-9C7E74B916A6}" type="presParOf" srcId="{66E43678-2C93-8C4A-89DA-3D21CE81C147}" destId="{3CF0B149-891D-D14E-AA72-126F4A745DCF}" srcOrd="0" destOrd="0" presId="urn:microsoft.com/office/officeart/2005/8/layout/process4"/>
    <dgm:cxn modelId="{2A923A76-79E3-D140-B1FA-F0DDC09811B9}" type="presParOf" srcId="{66E43678-2C93-8C4A-89DA-3D21CE81C147}" destId="{06108F9E-0682-384D-97A6-5BF24E8BB534}" srcOrd="1" destOrd="0" presId="urn:microsoft.com/office/officeart/2005/8/layout/process4"/>
    <dgm:cxn modelId="{C63455AA-2345-4342-87E5-DA741C2DD0BA}" type="presParOf" srcId="{66E43678-2C93-8C4A-89DA-3D21CE81C147}" destId="{F8F81CB6-7497-5846-AC2E-528D9A8B4BAF}" srcOrd="2" destOrd="0" presId="urn:microsoft.com/office/officeart/2005/8/layout/process4"/>
    <dgm:cxn modelId="{EA7D9892-008A-C740-8A9E-E334AF321BAE}" type="presParOf" srcId="{66E43678-2C93-8C4A-89DA-3D21CE81C147}" destId="{614E8A6B-7FEB-A74A-A0E1-B31EB396B235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8062593-7FE0-4027-8F29-1BED39CBB573}" type="doc">
      <dgm:prSet loTypeId="urn:microsoft.com/office/officeart/2005/8/layout/vList2" loCatId="list" qsTypeId="urn:microsoft.com/office/officeart/2005/8/quickstyle/simple1#8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FAFDF6B7-ECAC-48E7-B728-3C6FD5B2F61A}">
      <dgm:prSet/>
      <dgm:spPr/>
      <dgm:t>
        <a:bodyPr/>
        <a:lstStyle/>
        <a:p>
          <a:r>
            <a:rPr lang="en-US" b="0" i="0"/>
            <a:t>Should be done under sterile conditions​</a:t>
          </a:r>
          <a:endParaRPr lang="en-US"/>
        </a:p>
      </dgm:t>
    </dgm:pt>
    <dgm:pt modelId="{AB8CE5E8-5144-41E7-8279-77AAE0491EAC}" type="parTrans" cxnId="{88F88872-6CEE-446D-B46F-F46813EACB7A}">
      <dgm:prSet/>
      <dgm:spPr/>
      <dgm:t>
        <a:bodyPr/>
        <a:lstStyle/>
        <a:p>
          <a:endParaRPr lang="en-US"/>
        </a:p>
      </dgm:t>
    </dgm:pt>
    <dgm:pt modelId="{B05068A5-623E-4F9D-84A3-388E5D057FE2}" type="sibTrans" cxnId="{88F88872-6CEE-446D-B46F-F46813EACB7A}">
      <dgm:prSet/>
      <dgm:spPr/>
      <dgm:t>
        <a:bodyPr/>
        <a:lstStyle/>
        <a:p>
          <a:endParaRPr lang="en-US"/>
        </a:p>
      </dgm:t>
    </dgm:pt>
    <dgm:pt modelId="{47989BBF-D96D-4E5F-BBFB-4CEACD2E6E3A}">
      <dgm:prSet/>
      <dgm:spPr/>
      <dgm:t>
        <a:bodyPr/>
        <a:lstStyle/>
        <a:p>
          <a:r>
            <a:rPr lang="en-US" b="0" i="0"/>
            <a:t>15 cm lateral to the umbilicus​</a:t>
          </a:r>
          <a:endParaRPr lang="en-US"/>
        </a:p>
      </dgm:t>
    </dgm:pt>
    <dgm:pt modelId="{1A52E746-455F-4C2C-A8DB-12B3B9F67E99}" type="parTrans" cxnId="{23DE62AD-FD1D-4656-9DCB-AE8A28048518}">
      <dgm:prSet/>
      <dgm:spPr/>
      <dgm:t>
        <a:bodyPr/>
        <a:lstStyle/>
        <a:p>
          <a:endParaRPr lang="en-US"/>
        </a:p>
      </dgm:t>
    </dgm:pt>
    <dgm:pt modelId="{BC3DD242-1EEF-43DF-92A0-6DBA7411438B}" type="sibTrans" cxnId="{23DE62AD-FD1D-4656-9DCB-AE8A28048518}">
      <dgm:prSet/>
      <dgm:spPr/>
      <dgm:t>
        <a:bodyPr/>
        <a:lstStyle/>
        <a:p>
          <a:endParaRPr lang="en-US"/>
        </a:p>
      </dgm:t>
    </dgm:pt>
    <dgm:pt modelId="{04ABDA5D-E881-40E6-AB89-20D55A300BC3}">
      <dgm:prSet/>
      <dgm:spPr/>
      <dgm:t>
        <a:bodyPr/>
        <a:lstStyle/>
        <a:p>
          <a:r>
            <a:rPr lang="en-US" b="0" i="0"/>
            <a:t>Complications occur in 1% of patients​</a:t>
          </a:r>
          <a:endParaRPr lang="en-US"/>
        </a:p>
      </dgm:t>
    </dgm:pt>
    <dgm:pt modelId="{3D10F670-CE69-48AD-A1F6-D7E230B4A5A3}" type="parTrans" cxnId="{B455FA75-35A9-425D-B61F-6A7723BB2B91}">
      <dgm:prSet/>
      <dgm:spPr/>
      <dgm:t>
        <a:bodyPr/>
        <a:lstStyle/>
        <a:p>
          <a:endParaRPr lang="en-US"/>
        </a:p>
      </dgm:t>
    </dgm:pt>
    <dgm:pt modelId="{8CBF0ACB-F2D1-41DC-B937-42A325A93017}" type="sibTrans" cxnId="{B455FA75-35A9-425D-B61F-6A7723BB2B91}">
      <dgm:prSet/>
      <dgm:spPr/>
      <dgm:t>
        <a:bodyPr/>
        <a:lstStyle/>
        <a:p>
          <a:endParaRPr lang="en-US"/>
        </a:p>
      </dgm:t>
    </dgm:pt>
    <dgm:pt modelId="{726DA05F-CFE7-42B0-8C6F-8151826B7C05}">
      <dgm:prSet/>
      <dgm:spPr/>
      <dgm:t>
        <a:bodyPr/>
        <a:lstStyle/>
        <a:p>
          <a:r>
            <a:rPr lang="en-US" b="0" i="0"/>
            <a:t>Rarely serious or life threatening​</a:t>
          </a:r>
          <a:endParaRPr lang="en-US"/>
        </a:p>
      </dgm:t>
    </dgm:pt>
    <dgm:pt modelId="{1E83A4A7-F218-45BE-B998-B036590FDFF1}" type="parTrans" cxnId="{64F0261C-9D1F-49FA-98E2-E2A0F1C87487}">
      <dgm:prSet/>
      <dgm:spPr/>
      <dgm:t>
        <a:bodyPr/>
        <a:lstStyle/>
        <a:p>
          <a:endParaRPr lang="en-US"/>
        </a:p>
      </dgm:t>
    </dgm:pt>
    <dgm:pt modelId="{9B2BCCAE-D208-40EF-B115-33C65139509C}" type="sibTrans" cxnId="{64F0261C-9D1F-49FA-98E2-E2A0F1C87487}">
      <dgm:prSet/>
      <dgm:spPr/>
      <dgm:t>
        <a:bodyPr/>
        <a:lstStyle/>
        <a:p>
          <a:endParaRPr lang="en-US"/>
        </a:p>
      </dgm:t>
    </dgm:pt>
    <dgm:pt modelId="{789B33E3-C554-4FB0-9DF4-69ED84884DA2}">
      <dgm:prSet/>
      <dgm:spPr/>
      <dgm:t>
        <a:bodyPr/>
        <a:lstStyle/>
        <a:p>
          <a:r>
            <a:rPr lang="en-US" b="0" i="0"/>
            <a:t>No data to support the use of FFP before paracentesis​</a:t>
          </a:r>
          <a:endParaRPr lang="en-US"/>
        </a:p>
      </dgm:t>
    </dgm:pt>
    <dgm:pt modelId="{D130EF25-0837-43BF-AA52-CA25B8B556A8}" type="parTrans" cxnId="{39B54397-918E-4786-AF4A-8A6E4863BF76}">
      <dgm:prSet/>
      <dgm:spPr/>
      <dgm:t>
        <a:bodyPr/>
        <a:lstStyle/>
        <a:p>
          <a:endParaRPr lang="en-US"/>
        </a:p>
      </dgm:t>
    </dgm:pt>
    <dgm:pt modelId="{3BA2FA9E-53DD-4AA1-BF81-DE3D5CD747DE}" type="sibTrans" cxnId="{39B54397-918E-4786-AF4A-8A6E4863BF76}">
      <dgm:prSet/>
      <dgm:spPr/>
      <dgm:t>
        <a:bodyPr/>
        <a:lstStyle/>
        <a:p>
          <a:endParaRPr lang="en-US"/>
        </a:p>
      </dgm:t>
    </dgm:pt>
    <dgm:pt modelId="{A0044C0C-E9BA-404B-B240-FAC859385760}">
      <dgm:prSet/>
      <dgm:spPr/>
      <dgm:t>
        <a:bodyPr/>
        <a:lstStyle/>
        <a:p>
          <a:r>
            <a:rPr lang="en-US" b="0" i="0"/>
            <a:t>Always send fluid for analysis, cell count and culture​</a:t>
          </a:r>
          <a:endParaRPr lang="en-US"/>
        </a:p>
      </dgm:t>
    </dgm:pt>
    <dgm:pt modelId="{8896784F-CA12-4A3F-9EA3-5C56B84753E5}" type="parTrans" cxnId="{4E4CB4EB-DDBE-4362-9D1D-906F9794DFB8}">
      <dgm:prSet/>
      <dgm:spPr/>
      <dgm:t>
        <a:bodyPr/>
        <a:lstStyle/>
        <a:p>
          <a:endParaRPr lang="en-US"/>
        </a:p>
      </dgm:t>
    </dgm:pt>
    <dgm:pt modelId="{BEF0F25D-7AB1-4E78-9948-1E23E78DBAE3}" type="sibTrans" cxnId="{4E4CB4EB-DDBE-4362-9D1D-906F9794DFB8}">
      <dgm:prSet/>
      <dgm:spPr/>
      <dgm:t>
        <a:bodyPr/>
        <a:lstStyle/>
        <a:p>
          <a:endParaRPr lang="en-US"/>
        </a:p>
      </dgm:t>
    </dgm:pt>
    <dgm:pt modelId="{10F184DF-7EBA-4F21-83B0-F0691FC5B25F}">
      <dgm:prSet/>
      <dgm:spPr/>
      <dgm:t>
        <a:bodyPr/>
        <a:lstStyle/>
        <a:p>
          <a:r>
            <a:rPr lang="en-US" b="0" i="0"/>
            <a:t>Data supports that drains left in the abdominal cavity have a higher risk of SBP​</a:t>
          </a:r>
          <a:endParaRPr lang="en-US"/>
        </a:p>
      </dgm:t>
    </dgm:pt>
    <dgm:pt modelId="{DA1F4615-313F-41E9-8094-01319613EC75}" type="parTrans" cxnId="{0E2BD7E9-C590-4DE8-BA12-B8427FE9BA6D}">
      <dgm:prSet/>
      <dgm:spPr/>
      <dgm:t>
        <a:bodyPr/>
        <a:lstStyle/>
        <a:p>
          <a:endParaRPr lang="en-US"/>
        </a:p>
      </dgm:t>
    </dgm:pt>
    <dgm:pt modelId="{7B239E1F-88BC-4B68-A0BB-9A00A46E38EA}" type="sibTrans" cxnId="{0E2BD7E9-C590-4DE8-BA12-B8427FE9BA6D}">
      <dgm:prSet/>
      <dgm:spPr/>
      <dgm:t>
        <a:bodyPr/>
        <a:lstStyle/>
        <a:p>
          <a:endParaRPr lang="en-US"/>
        </a:p>
      </dgm:t>
    </dgm:pt>
    <dgm:pt modelId="{89ECA211-94F4-FC45-AADE-0E49842B9A9C}" type="pres">
      <dgm:prSet presAssocID="{E8062593-7FE0-4027-8F29-1BED39CBB573}" presName="linear" presStyleCnt="0">
        <dgm:presLayoutVars>
          <dgm:animLvl val="lvl"/>
          <dgm:resizeHandles val="exact"/>
        </dgm:presLayoutVars>
      </dgm:prSet>
      <dgm:spPr/>
    </dgm:pt>
    <dgm:pt modelId="{0B127E43-09F0-0046-8CD2-596EF509F194}" type="pres">
      <dgm:prSet presAssocID="{FAFDF6B7-ECAC-48E7-B728-3C6FD5B2F61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2408F1CF-41FB-1048-B008-B0AD841A3C12}" type="pres">
      <dgm:prSet presAssocID="{B05068A5-623E-4F9D-84A3-388E5D057FE2}" presName="spacer" presStyleCnt="0"/>
      <dgm:spPr/>
    </dgm:pt>
    <dgm:pt modelId="{2804102F-DCC4-D641-B73A-B9C6AD1043C0}" type="pres">
      <dgm:prSet presAssocID="{47989BBF-D96D-4E5F-BBFB-4CEACD2E6E3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70B30E2-8CA4-3E43-9C37-2A493EF6D4A0}" type="pres">
      <dgm:prSet presAssocID="{BC3DD242-1EEF-43DF-92A0-6DBA7411438B}" presName="spacer" presStyleCnt="0"/>
      <dgm:spPr/>
    </dgm:pt>
    <dgm:pt modelId="{5A2F318B-C128-1446-ABE2-306DD383F67E}" type="pres">
      <dgm:prSet presAssocID="{04ABDA5D-E881-40E6-AB89-20D55A300BC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4F414BB-6989-8944-9D75-75EAB2C257B2}" type="pres">
      <dgm:prSet presAssocID="{8CBF0ACB-F2D1-41DC-B937-42A325A93017}" presName="spacer" presStyleCnt="0"/>
      <dgm:spPr/>
    </dgm:pt>
    <dgm:pt modelId="{9B1429BB-39A3-6245-9D87-68DA280E18EE}" type="pres">
      <dgm:prSet presAssocID="{726DA05F-CFE7-42B0-8C6F-8151826B7C0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CAF8200-C1BB-834C-BC22-5077DDFF64F3}" type="pres">
      <dgm:prSet presAssocID="{9B2BCCAE-D208-40EF-B115-33C65139509C}" presName="spacer" presStyleCnt="0"/>
      <dgm:spPr/>
    </dgm:pt>
    <dgm:pt modelId="{CB7D0BAF-5DD1-124C-95EA-6F30D466B176}" type="pres">
      <dgm:prSet presAssocID="{789B33E3-C554-4FB0-9DF4-69ED84884DA2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E2ABAB88-2133-7045-80D8-0F367DDB89F2}" type="pres">
      <dgm:prSet presAssocID="{3BA2FA9E-53DD-4AA1-BF81-DE3D5CD747DE}" presName="spacer" presStyleCnt="0"/>
      <dgm:spPr/>
    </dgm:pt>
    <dgm:pt modelId="{A6E02361-5BFE-4144-A1D9-BC5F24A25215}" type="pres">
      <dgm:prSet presAssocID="{A0044C0C-E9BA-404B-B240-FAC859385760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CA23AC4-4A3E-9D4A-BFF6-2EDAD48982B2}" type="pres">
      <dgm:prSet presAssocID="{BEF0F25D-7AB1-4E78-9948-1E23E78DBAE3}" presName="spacer" presStyleCnt="0"/>
      <dgm:spPr/>
    </dgm:pt>
    <dgm:pt modelId="{C3723E3D-4F18-234A-87B4-6535C09614D3}" type="pres">
      <dgm:prSet presAssocID="{10F184DF-7EBA-4F21-83B0-F0691FC5B25F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BEC7E803-7FF7-FD42-9439-5478A888A9DE}" type="presOf" srcId="{A0044C0C-E9BA-404B-B240-FAC859385760}" destId="{A6E02361-5BFE-4144-A1D9-BC5F24A25215}" srcOrd="0" destOrd="0" presId="urn:microsoft.com/office/officeart/2005/8/layout/vList2"/>
    <dgm:cxn modelId="{64F0261C-9D1F-49FA-98E2-E2A0F1C87487}" srcId="{E8062593-7FE0-4027-8F29-1BED39CBB573}" destId="{726DA05F-CFE7-42B0-8C6F-8151826B7C05}" srcOrd="3" destOrd="0" parTransId="{1E83A4A7-F218-45BE-B998-B036590FDFF1}" sibTransId="{9B2BCCAE-D208-40EF-B115-33C65139509C}"/>
    <dgm:cxn modelId="{5FD9EA29-B99E-8747-9B99-9E7D85570271}" type="presOf" srcId="{04ABDA5D-E881-40E6-AB89-20D55A300BC3}" destId="{5A2F318B-C128-1446-ABE2-306DD383F67E}" srcOrd="0" destOrd="0" presId="urn:microsoft.com/office/officeart/2005/8/layout/vList2"/>
    <dgm:cxn modelId="{5B8F0558-75E2-394F-874D-DB105857519D}" type="presOf" srcId="{E8062593-7FE0-4027-8F29-1BED39CBB573}" destId="{89ECA211-94F4-FC45-AADE-0E49842B9A9C}" srcOrd="0" destOrd="0" presId="urn:microsoft.com/office/officeart/2005/8/layout/vList2"/>
    <dgm:cxn modelId="{88F88872-6CEE-446D-B46F-F46813EACB7A}" srcId="{E8062593-7FE0-4027-8F29-1BED39CBB573}" destId="{FAFDF6B7-ECAC-48E7-B728-3C6FD5B2F61A}" srcOrd="0" destOrd="0" parTransId="{AB8CE5E8-5144-41E7-8279-77AAE0491EAC}" sibTransId="{B05068A5-623E-4F9D-84A3-388E5D057FE2}"/>
    <dgm:cxn modelId="{B455FA75-35A9-425D-B61F-6A7723BB2B91}" srcId="{E8062593-7FE0-4027-8F29-1BED39CBB573}" destId="{04ABDA5D-E881-40E6-AB89-20D55A300BC3}" srcOrd="2" destOrd="0" parTransId="{3D10F670-CE69-48AD-A1F6-D7E230B4A5A3}" sibTransId="{8CBF0ACB-F2D1-41DC-B937-42A325A93017}"/>
    <dgm:cxn modelId="{DDDC0F7A-B62F-6748-9765-A4D5ECA76DD8}" type="presOf" srcId="{726DA05F-CFE7-42B0-8C6F-8151826B7C05}" destId="{9B1429BB-39A3-6245-9D87-68DA280E18EE}" srcOrd="0" destOrd="0" presId="urn:microsoft.com/office/officeart/2005/8/layout/vList2"/>
    <dgm:cxn modelId="{0B33457F-B58B-274E-A1FA-2D495A64C845}" type="presOf" srcId="{10F184DF-7EBA-4F21-83B0-F0691FC5B25F}" destId="{C3723E3D-4F18-234A-87B4-6535C09614D3}" srcOrd="0" destOrd="0" presId="urn:microsoft.com/office/officeart/2005/8/layout/vList2"/>
    <dgm:cxn modelId="{39B54397-918E-4786-AF4A-8A6E4863BF76}" srcId="{E8062593-7FE0-4027-8F29-1BED39CBB573}" destId="{789B33E3-C554-4FB0-9DF4-69ED84884DA2}" srcOrd="4" destOrd="0" parTransId="{D130EF25-0837-43BF-AA52-CA25B8B556A8}" sibTransId="{3BA2FA9E-53DD-4AA1-BF81-DE3D5CD747DE}"/>
    <dgm:cxn modelId="{76C8D2A3-7D7C-2043-9417-8F9D6C99F625}" type="presOf" srcId="{FAFDF6B7-ECAC-48E7-B728-3C6FD5B2F61A}" destId="{0B127E43-09F0-0046-8CD2-596EF509F194}" srcOrd="0" destOrd="0" presId="urn:microsoft.com/office/officeart/2005/8/layout/vList2"/>
    <dgm:cxn modelId="{C5BE16A7-2D37-7D48-8756-91B15BE1F449}" type="presOf" srcId="{789B33E3-C554-4FB0-9DF4-69ED84884DA2}" destId="{CB7D0BAF-5DD1-124C-95EA-6F30D466B176}" srcOrd="0" destOrd="0" presId="urn:microsoft.com/office/officeart/2005/8/layout/vList2"/>
    <dgm:cxn modelId="{23DE62AD-FD1D-4656-9DCB-AE8A28048518}" srcId="{E8062593-7FE0-4027-8F29-1BED39CBB573}" destId="{47989BBF-D96D-4E5F-BBFB-4CEACD2E6E3A}" srcOrd="1" destOrd="0" parTransId="{1A52E746-455F-4C2C-A8DB-12B3B9F67E99}" sibTransId="{BC3DD242-1EEF-43DF-92A0-6DBA7411438B}"/>
    <dgm:cxn modelId="{387649D9-9F2C-9040-B572-D8F2C97DFDA8}" type="presOf" srcId="{47989BBF-D96D-4E5F-BBFB-4CEACD2E6E3A}" destId="{2804102F-DCC4-D641-B73A-B9C6AD1043C0}" srcOrd="0" destOrd="0" presId="urn:microsoft.com/office/officeart/2005/8/layout/vList2"/>
    <dgm:cxn modelId="{0E2BD7E9-C590-4DE8-BA12-B8427FE9BA6D}" srcId="{E8062593-7FE0-4027-8F29-1BED39CBB573}" destId="{10F184DF-7EBA-4F21-83B0-F0691FC5B25F}" srcOrd="6" destOrd="0" parTransId="{DA1F4615-313F-41E9-8094-01319613EC75}" sibTransId="{7B239E1F-88BC-4B68-A0BB-9A00A46E38EA}"/>
    <dgm:cxn modelId="{4E4CB4EB-DDBE-4362-9D1D-906F9794DFB8}" srcId="{E8062593-7FE0-4027-8F29-1BED39CBB573}" destId="{A0044C0C-E9BA-404B-B240-FAC859385760}" srcOrd="5" destOrd="0" parTransId="{8896784F-CA12-4A3F-9EA3-5C56B84753E5}" sibTransId="{BEF0F25D-7AB1-4E78-9948-1E23E78DBAE3}"/>
    <dgm:cxn modelId="{C1F5709E-8CFD-4C43-9200-07E689B0448A}" type="presParOf" srcId="{89ECA211-94F4-FC45-AADE-0E49842B9A9C}" destId="{0B127E43-09F0-0046-8CD2-596EF509F194}" srcOrd="0" destOrd="0" presId="urn:microsoft.com/office/officeart/2005/8/layout/vList2"/>
    <dgm:cxn modelId="{A6E78EC2-70CA-894B-BB53-9E10C3D802C6}" type="presParOf" srcId="{89ECA211-94F4-FC45-AADE-0E49842B9A9C}" destId="{2408F1CF-41FB-1048-B008-B0AD841A3C12}" srcOrd="1" destOrd="0" presId="urn:microsoft.com/office/officeart/2005/8/layout/vList2"/>
    <dgm:cxn modelId="{1C7FB0D3-C08A-004E-8CA4-B95F9D6A36D7}" type="presParOf" srcId="{89ECA211-94F4-FC45-AADE-0E49842B9A9C}" destId="{2804102F-DCC4-D641-B73A-B9C6AD1043C0}" srcOrd="2" destOrd="0" presId="urn:microsoft.com/office/officeart/2005/8/layout/vList2"/>
    <dgm:cxn modelId="{EF87D34A-8B6F-1C49-B62A-10FD8B5BD59E}" type="presParOf" srcId="{89ECA211-94F4-FC45-AADE-0E49842B9A9C}" destId="{970B30E2-8CA4-3E43-9C37-2A493EF6D4A0}" srcOrd="3" destOrd="0" presId="urn:microsoft.com/office/officeart/2005/8/layout/vList2"/>
    <dgm:cxn modelId="{D7F74E16-4576-E14B-B166-CE1BF2A3D98F}" type="presParOf" srcId="{89ECA211-94F4-FC45-AADE-0E49842B9A9C}" destId="{5A2F318B-C128-1446-ABE2-306DD383F67E}" srcOrd="4" destOrd="0" presId="urn:microsoft.com/office/officeart/2005/8/layout/vList2"/>
    <dgm:cxn modelId="{3BB4ABA9-3593-804C-A5A2-F079A87B0BD4}" type="presParOf" srcId="{89ECA211-94F4-FC45-AADE-0E49842B9A9C}" destId="{B4F414BB-6989-8944-9D75-75EAB2C257B2}" srcOrd="5" destOrd="0" presId="urn:microsoft.com/office/officeart/2005/8/layout/vList2"/>
    <dgm:cxn modelId="{02372492-7A12-AD42-85B1-09B90A0C348B}" type="presParOf" srcId="{89ECA211-94F4-FC45-AADE-0E49842B9A9C}" destId="{9B1429BB-39A3-6245-9D87-68DA280E18EE}" srcOrd="6" destOrd="0" presId="urn:microsoft.com/office/officeart/2005/8/layout/vList2"/>
    <dgm:cxn modelId="{0B367B88-65DD-7E47-AE29-E99EE7A5559D}" type="presParOf" srcId="{89ECA211-94F4-FC45-AADE-0E49842B9A9C}" destId="{4CAF8200-C1BB-834C-BC22-5077DDFF64F3}" srcOrd="7" destOrd="0" presId="urn:microsoft.com/office/officeart/2005/8/layout/vList2"/>
    <dgm:cxn modelId="{65B55A5A-C679-F945-93B0-704CC0C1B740}" type="presParOf" srcId="{89ECA211-94F4-FC45-AADE-0E49842B9A9C}" destId="{CB7D0BAF-5DD1-124C-95EA-6F30D466B176}" srcOrd="8" destOrd="0" presId="urn:microsoft.com/office/officeart/2005/8/layout/vList2"/>
    <dgm:cxn modelId="{E2039E6A-EC18-B64C-B97F-8739FE49B369}" type="presParOf" srcId="{89ECA211-94F4-FC45-AADE-0E49842B9A9C}" destId="{E2ABAB88-2133-7045-80D8-0F367DDB89F2}" srcOrd="9" destOrd="0" presId="urn:microsoft.com/office/officeart/2005/8/layout/vList2"/>
    <dgm:cxn modelId="{5ABF1CCA-129A-604D-91FE-2344812B866E}" type="presParOf" srcId="{89ECA211-94F4-FC45-AADE-0E49842B9A9C}" destId="{A6E02361-5BFE-4144-A1D9-BC5F24A25215}" srcOrd="10" destOrd="0" presId="urn:microsoft.com/office/officeart/2005/8/layout/vList2"/>
    <dgm:cxn modelId="{83DCC637-E739-714B-9CCB-08F77CF079E3}" type="presParOf" srcId="{89ECA211-94F4-FC45-AADE-0E49842B9A9C}" destId="{2CA23AC4-4A3E-9D4A-BFF6-2EDAD48982B2}" srcOrd="11" destOrd="0" presId="urn:microsoft.com/office/officeart/2005/8/layout/vList2"/>
    <dgm:cxn modelId="{9667EAFC-8226-9C44-97B2-293DCE684538}" type="presParOf" srcId="{89ECA211-94F4-FC45-AADE-0E49842B9A9C}" destId="{C3723E3D-4F18-234A-87B4-6535C09614D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54EBB9-46BE-41F7-B022-544787A47A9C}" type="doc">
      <dgm:prSet loTypeId="urn:microsoft.com/office/officeart/2005/8/layout/vList2" loCatId="list" qsTypeId="urn:microsoft.com/office/officeart/2005/8/quickstyle/simple1#9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04E017FB-AB10-407C-B422-A47D43011183}">
      <dgm:prSet/>
      <dgm:spPr/>
      <dgm:t>
        <a:bodyPr/>
        <a:lstStyle/>
        <a:p>
          <a:r>
            <a:rPr lang="en-US"/>
            <a:t>If a patient has ascites, it should be tapped. </a:t>
          </a:r>
        </a:p>
      </dgm:t>
    </dgm:pt>
    <dgm:pt modelId="{EFE55304-3949-4C0F-A3F8-A59741E57C03}" type="parTrans" cxnId="{0820416E-9725-47D2-A5F1-D8A5BE060ED5}">
      <dgm:prSet/>
      <dgm:spPr/>
      <dgm:t>
        <a:bodyPr/>
        <a:lstStyle/>
        <a:p>
          <a:endParaRPr lang="en-US"/>
        </a:p>
      </dgm:t>
    </dgm:pt>
    <dgm:pt modelId="{E833BBF0-BC97-43F2-8360-1C3B2686EFB4}" type="sibTrans" cxnId="{0820416E-9725-47D2-A5F1-D8A5BE060ED5}">
      <dgm:prSet/>
      <dgm:spPr/>
      <dgm:t>
        <a:bodyPr/>
        <a:lstStyle/>
        <a:p>
          <a:endParaRPr lang="en-US"/>
        </a:p>
      </dgm:t>
    </dgm:pt>
    <dgm:pt modelId="{E4751601-6ED5-4DD8-8F30-EAD764C7F195}">
      <dgm:prSet/>
      <dgm:spPr/>
      <dgm:t>
        <a:bodyPr/>
        <a:lstStyle/>
        <a:p>
          <a:r>
            <a:rPr lang="en-US"/>
            <a:t>Refractory ascites should trigger an immediate referral for liver transplantation evaluation and a consideration for TIPS placement </a:t>
          </a:r>
        </a:p>
      </dgm:t>
    </dgm:pt>
    <dgm:pt modelId="{C7AAC341-7092-4C37-AA3A-3B513C08FF5B}" type="parTrans" cxnId="{DA18B059-3A42-4A2A-8DB4-35D6FBB3A7EE}">
      <dgm:prSet/>
      <dgm:spPr/>
      <dgm:t>
        <a:bodyPr/>
        <a:lstStyle/>
        <a:p>
          <a:endParaRPr lang="en-US"/>
        </a:p>
      </dgm:t>
    </dgm:pt>
    <dgm:pt modelId="{BCCC9AA9-B109-4C17-82F3-5B308FFF3A85}" type="sibTrans" cxnId="{DA18B059-3A42-4A2A-8DB4-35D6FBB3A7EE}">
      <dgm:prSet/>
      <dgm:spPr/>
      <dgm:t>
        <a:bodyPr/>
        <a:lstStyle/>
        <a:p>
          <a:endParaRPr lang="en-US"/>
        </a:p>
      </dgm:t>
    </dgm:pt>
    <dgm:pt modelId="{97911EC9-DCF7-4120-A767-CC646F28A042}">
      <dgm:prSet/>
      <dgm:spPr/>
      <dgm:t>
        <a:bodyPr/>
        <a:lstStyle/>
        <a:p>
          <a:r>
            <a:rPr lang="en-US"/>
            <a:t>Should have a low threshold to exclude SBP. </a:t>
          </a:r>
        </a:p>
      </dgm:t>
    </dgm:pt>
    <dgm:pt modelId="{03CAC207-1342-4464-8D61-FC9386E36A8D}" type="parTrans" cxnId="{09DCE651-AAC0-4CFD-A2B4-6C7A734933A8}">
      <dgm:prSet/>
      <dgm:spPr/>
      <dgm:t>
        <a:bodyPr/>
        <a:lstStyle/>
        <a:p>
          <a:endParaRPr lang="en-US"/>
        </a:p>
      </dgm:t>
    </dgm:pt>
    <dgm:pt modelId="{3A80B674-DD36-4D7B-BC17-9750D2A283F8}" type="sibTrans" cxnId="{09DCE651-AAC0-4CFD-A2B4-6C7A734933A8}">
      <dgm:prSet/>
      <dgm:spPr/>
      <dgm:t>
        <a:bodyPr/>
        <a:lstStyle/>
        <a:p>
          <a:endParaRPr lang="en-US"/>
        </a:p>
      </dgm:t>
    </dgm:pt>
    <dgm:pt modelId="{2ED541BB-BA58-4386-8B8C-ACFFAFD19F7E}">
      <dgm:prSet/>
      <dgm:spPr/>
      <dgm:t>
        <a:bodyPr/>
        <a:lstStyle/>
        <a:p>
          <a:r>
            <a:rPr lang="en-US"/>
            <a:t>Treatment of SBP includes both antibiotics and albumin.</a:t>
          </a:r>
        </a:p>
      </dgm:t>
    </dgm:pt>
    <dgm:pt modelId="{00C8534B-D05E-40FD-B985-421F61CE3983}" type="parTrans" cxnId="{FD1C06B8-163B-422D-803F-98FC8A3DB290}">
      <dgm:prSet/>
      <dgm:spPr/>
      <dgm:t>
        <a:bodyPr/>
        <a:lstStyle/>
        <a:p>
          <a:endParaRPr lang="en-US"/>
        </a:p>
      </dgm:t>
    </dgm:pt>
    <dgm:pt modelId="{5BE2DAB5-4B4F-45B3-A096-9804D61CBB9D}" type="sibTrans" cxnId="{FD1C06B8-163B-422D-803F-98FC8A3DB290}">
      <dgm:prSet/>
      <dgm:spPr/>
      <dgm:t>
        <a:bodyPr/>
        <a:lstStyle/>
        <a:p>
          <a:endParaRPr lang="en-US"/>
        </a:p>
      </dgm:t>
    </dgm:pt>
    <dgm:pt modelId="{5774AD3F-4F94-4EAE-9564-80183BB67AA1}">
      <dgm:prSet/>
      <dgm:spPr/>
      <dgm:t>
        <a:bodyPr/>
        <a:lstStyle/>
        <a:p>
          <a:r>
            <a:rPr lang="en-US"/>
            <a:t>Anyone who survive an episode of SBP should be on long-term prophylactic dose antibiotics</a:t>
          </a:r>
        </a:p>
      </dgm:t>
    </dgm:pt>
    <dgm:pt modelId="{4FBA2782-74F1-430C-BCE2-5D02C9A9EF5C}" type="parTrans" cxnId="{B858D748-60FC-435F-A9A8-07F4816C6233}">
      <dgm:prSet/>
      <dgm:spPr/>
      <dgm:t>
        <a:bodyPr/>
        <a:lstStyle/>
        <a:p>
          <a:endParaRPr lang="en-US"/>
        </a:p>
      </dgm:t>
    </dgm:pt>
    <dgm:pt modelId="{2314C078-D21C-4548-8D21-91BE22B7D09E}" type="sibTrans" cxnId="{B858D748-60FC-435F-A9A8-07F4816C6233}">
      <dgm:prSet/>
      <dgm:spPr/>
      <dgm:t>
        <a:bodyPr/>
        <a:lstStyle/>
        <a:p>
          <a:endParaRPr lang="en-US"/>
        </a:p>
      </dgm:t>
    </dgm:pt>
    <dgm:pt modelId="{2E438E72-8B9B-2A47-AD81-063CDDBD7059}" type="pres">
      <dgm:prSet presAssocID="{5F54EBB9-46BE-41F7-B022-544787A47A9C}" presName="linear" presStyleCnt="0">
        <dgm:presLayoutVars>
          <dgm:animLvl val="lvl"/>
          <dgm:resizeHandles val="exact"/>
        </dgm:presLayoutVars>
      </dgm:prSet>
      <dgm:spPr/>
    </dgm:pt>
    <dgm:pt modelId="{27E530CD-EC95-734C-A726-D348C96838CE}" type="pres">
      <dgm:prSet presAssocID="{04E017FB-AB10-407C-B422-A47D4301118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CBD8166-94EA-E048-A9E2-3D6B6DDE9704}" type="pres">
      <dgm:prSet presAssocID="{E833BBF0-BC97-43F2-8360-1C3B2686EFB4}" presName="spacer" presStyleCnt="0"/>
      <dgm:spPr/>
    </dgm:pt>
    <dgm:pt modelId="{220E9109-EE78-CB49-B7C3-A94724D6089E}" type="pres">
      <dgm:prSet presAssocID="{E4751601-6ED5-4DD8-8F30-EAD764C7F19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F5FF658-BCD7-314F-9645-FBD2D4B20179}" type="pres">
      <dgm:prSet presAssocID="{BCCC9AA9-B109-4C17-82F3-5B308FFF3A85}" presName="spacer" presStyleCnt="0"/>
      <dgm:spPr/>
    </dgm:pt>
    <dgm:pt modelId="{DA2A8112-33C0-B34E-8678-E048C7DC7C99}" type="pres">
      <dgm:prSet presAssocID="{97911EC9-DCF7-4120-A767-CC646F28A04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8C515C7-3F9F-744A-80C4-CC92B22E16F1}" type="pres">
      <dgm:prSet presAssocID="{3A80B674-DD36-4D7B-BC17-9750D2A283F8}" presName="spacer" presStyleCnt="0"/>
      <dgm:spPr/>
    </dgm:pt>
    <dgm:pt modelId="{60864337-ACD8-7A40-93C5-1B5D347E701E}" type="pres">
      <dgm:prSet presAssocID="{2ED541BB-BA58-4386-8B8C-ACFFAFD19F7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AB4FA37-CB40-6A4C-8CA2-CA14AB4F0FDA}" type="pres">
      <dgm:prSet presAssocID="{5BE2DAB5-4B4F-45B3-A096-9804D61CBB9D}" presName="spacer" presStyleCnt="0"/>
      <dgm:spPr/>
    </dgm:pt>
    <dgm:pt modelId="{EFE6B241-CA13-EF42-B222-7B44D52E0AAE}" type="pres">
      <dgm:prSet presAssocID="{5774AD3F-4F94-4EAE-9564-80183BB67AA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98D761C-D4AE-014D-8FC0-14A84EAB88C0}" type="presOf" srcId="{5F54EBB9-46BE-41F7-B022-544787A47A9C}" destId="{2E438E72-8B9B-2A47-AD81-063CDDBD7059}" srcOrd="0" destOrd="0" presId="urn:microsoft.com/office/officeart/2005/8/layout/vList2"/>
    <dgm:cxn modelId="{8EFED82F-B108-DF4A-BFAA-25C17514A166}" type="presOf" srcId="{97911EC9-DCF7-4120-A767-CC646F28A042}" destId="{DA2A8112-33C0-B34E-8678-E048C7DC7C99}" srcOrd="0" destOrd="0" presId="urn:microsoft.com/office/officeart/2005/8/layout/vList2"/>
    <dgm:cxn modelId="{B858D748-60FC-435F-A9A8-07F4816C6233}" srcId="{5F54EBB9-46BE-41F7-B022-544787A47A9C}" destId="{5774AD3F-4F94-4EAE-9564-80183BB67AA1}" srcOrd="4" destOrd="0" parTransId="{4FBA2782-74F1-430C-BCE2-5D02C9A9EF5C}" sibTransId="{2314C078-D21C-4548-8D21-91BE22B7D09E}"/>
    <dgm:cxn modelId="{C9D6BB4C-748D-2746-AABB-589E04FDC2F7}" type="presOf" srcId="{5774AD3F-4F94-4EAE-9564-80183BB67AA1}" destId="{EFE6B241-CA13-EF42-B222-7B44D52E0AAE}" srcOrd="0" destOrd="0" presId="urn:microsoft.com/office/officeart/2005/8/layout/vList2"/>
    <dgm:cxn modelId="{09DCE651-AAC0-4CFD-A2B4-6C7A734933A8}" srcId="{5F54EBB9-46BE-41F7-B022-544787A47A9C}" destId="{97911EC9-DCF7-4120-A767-CC646F28A042}" srcOrd="2" destOrd="0" parTransId="{03CAC207-1342-4464-8D61-FC9386E36A8D}" sibTransId="{3A80B674-DD36-4D7B-BC17-9750D2A283F8}"/>
    <dgm:cxn modelId="{DA18B059-3A42-4A2A-8DB4-35D6FBB3A7EE}" srcId="{5F54EBB9-46BE-41F7-B022-544787A47A9C}" destId="{E4751601-6ED5-4DD8-8F30-EAD764C7F195}" srcOrd="1" destOrd="0" parTransId="{C7AAC341-7092-4C37-AA3A-3B513C08FF5B}" sibTransId="{BCCC9AA9-B109-4C17-82F3-5B308FFF3A85}"/>
    <dgm:cxn modelId="{0820416E-9725-47D2-A5F1-D8A5BE060ED5}" srcId="{5F54EBB9-46BE-41F7-B022-544787A47A9C}" destId="{04E017FB-AB10-407C-B422-A47D43011183}" srcOrd="0" destOrd="0" parTransId="{EFE55304-3949-4C0F-A3F8-A59741E57C03}" sibTransId="{E833BBF0-BC97-43F2-8360-1C3B2686EFB4}"/>
    <dgm:cxn modelId="{E559D08B-B893-B44E-A929-4F70E8EF243B}" type="presOf" srcId="{2ED541BB-BA58-4386-8B8C-ACFFAFD19F7E}" destId="{60864337-ACD8-7A40-93C5-1B5D347E701E}" srcOrd="0" destOrd="0" presId="urn:microsoft.com/office/officeart/2005/8/layout/vList2"/>
    <dgm:cxn modelId="{07C58B8F-C8A7-AC48-A498-6C8E16E5009D}" type="presOf" srcId="{E4751601-6ED5-4DD8-8F30-EAD764C7F195}" destId="{220E9109-EE78-CB49-B7C3-A94724D6089E}" srcOrd="0" destOrd="0" presId="urn:microsoft.com/office/officeart/2005/8/layout/vList2"/>
    <dgm:cxn modelId="{FD1C06B8-163B-422D-803F-98FC8A3DB290}" srcId="{5F54EBB9-46BE-41F7-B022-544787A47A9C}" destId="{2ED541BB-BA58-4386-8B8C-ACFFAFD19F7E}" srcOrd="3" destOrd="0" parTransId="{00C8534B-D05E-40FD-B985-421F61CE3983}" sibTransId="{5BE2DAB5-4B4F-45B3-A096-9804D61CBB9D}"/>
    <dgm:cxn modelId="{AB64FBFD-F173-DF4B-A602-D3A8B0FB217E}" type="presOf" srcId="{04E017FB-AB10-407C-B422-A47D43011183}" destId="{27E530CD-EC95-734C-A726-D348C96838CE}" srcOrd="0" destOrd="0" presId="urn:microsoft.com/office/officeart/2005/8/layout/vList2"/>
    <dgm:cxn modelId="{A016B36B-159A-334E-95FF-CE610A133529}" type="presParOf" srcId="{2E438E72-8B9B-2A47-AD81-063CDDBD7059}" destId="{27E530CD-EC95-734C-A726-D348C96838CE}" srcOrd="0" destOrd="0" presId="urn:microsoft.com/office/officeart/2005/8/layout/vList2"/>
    <dgm:cxn modelId="{A82596BD-2520-AF4F-9BCA-53D908480657}" type="presParOf" srcId="{2E438E72-8B9B-2A47-AD81-063CDDBD7059}" destId="{8CBD8166-94EA-E048-A9E2-3D6B6DDE9704}" srcOrd="1" destOrd="0" presId="urn:microsoft.com/office/officeart/2005/8/layout/vList2"/>
    <dgm:cxn modelId="{7FA57012-FF22-1248-83D2-86B5F0679CE5}" type="presParOf" srcId="{2E438E72-8B9B-2A47-AD81-063CDDBD7059}" destId="{220E9109-EE78-CB49-B7C3-A94724D6089E}" srcOrd="2" destOrd="0" presId="urn:microsoft.com/office/officeart/2005/8/layout/vList2"/>
    <dgm:cxn modelId="{3059887A-5B2E-314C-AC5E-F0BD60381FF6}" type="presParOf" srcId="{2E438E72-8B9B-2A47-AD81-063CDDBD7059}" destId="{5F5FF658-BCD7-314F-9645-FBD2D4B20179}" srcOrd="3" destOrd="0" presId="urn:microsoft.com/office/officeart/2005/8/layout/vList2"/>
    <dgm:cxn modelId="{528F1822-DC1F-324D-8861-45471666B187}" type="presParOf" srcId="{2E438E72-8B9B-2A47-AD81-063CDDBD7059}" destId="{DA2A8112-33C0-B34E-8678-E048C7DC7C99}" srcOrd="4" destOrd="0" presId="urn:microsoft.com/office/officeart/2005/8/layout/vList2"/>
    <dgm:cxn modelId="{1CD4ACC2-1218-F94C-AD10-6555EA987F4F}" type="presParOf" srcId="{2E438E72-8B9B-2A47-AD81-063CDDBD7059}" destId="{F8C515C7-3F9F-744A-80C4-CC92B22E16F1}" srcOrd="5" destOrd="0" presId="urn:microsoft.com/office/officeart/2005/8/layout/vList2"/>
    <dgm:cxn modelId="{DE067C27-4D30-D847-AD45-A1579BCB8B2A}" type="presParOf" srcId="{2E438E72-8B9B-2A47-AD81-063CDDBD7059}" destId="{60864337-ACD8-7A40-93C5-1B5D347E701E}" srcOrd="6" destOrd="0" presId="urn:microsoft.com/office/officeart/2005/8/layout/vList2"/>
    <dgm:cxn modelId="{62547E44-BFEB-004F-A0F9-6AEE552A65C6}" type="presParOf" srcId="{2E438E72-8B9B-2A47-AD81-063CDDBD7059}" destId="{2AB4FA37-CB40-6A4C-8CA2-CA14AB4F0FDA}" srcOrd="7" destOrd="0" presId="urn:microsoft.com/office/officeart/2005/8/layout/vList2"/>
    <dgm:cxn modelId="{86DE8DC0-0BAE-704E-8B07-0708F635C283}" type="presParOf" srcId="{2E438E72-8B9B-2A47-AD81-063CDDBD7059}" destId="{EFE6B241-CA13-EF42-B222-7B44D52E0AA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878E19D-6CA3-423B-878D-EF79ED80239B}" type="doc">
      <dgm:prSet loTypeId="urn:microsoft.com/office/officeart/2005/8/layout/default" loCatId="list" qsTypeId="urn:microsoft.com/office/officeart/2005/8/quickstyle/simple2#1" qsCatId="simple" csTypeId="urn:microsoft.com/office/officeart/2005/8/colors/colorful1#3" csCatId="colorful"/>
      <dgm:spPr/>
      <dgm:t>
        <a:bodyPr/>
        <a:lstStyle/>
        <a:p>
          <a:endParaRPr lang="en-US"/>
        </a:p>
      </dgm:t>
    </dgm:pt>
    <dgm:pt modelId="{FBF1FDDF-7590-4D87-AF6D-BB40FB6396D6}">
      <dgm:prSet/>
      <dgm:spPr/>
      <dgm:t>
        <a:bodyPr/>
        <a:lstStyle/>
        <a:p>
          <a:r>
            <a:rPr lang="en-US"/>
            <a:t>ETOH</a:t>
          </a:r>
        </a:p>
      </dgm:t>
    </dgm:pt>
    <dgm:pt modelId="{C9AAF26A-485A-4CD2-B42B-DDB18D6990A9}" type="parTrans" cxnId="{DC65B3F8-B3A5-4F94-B701-7BA143903614}">
      <dgm:prSet/>
      <dgm:spPr/>
      <dgm:t>
        <a:bodyPr/>
        <a:lstStyle/>
        <a:p>
          <a:endParaRPr lang="en-US"/>
        </a:p>
      </dgm:t>
    </dgm:pt>
    <dgm:pt modelId="{F1EE49ED-BB3D-4BA7-AF85-F934C37D8E62}" type="sibTrans" cxnId="{DC65B3F8-B3A5-4F94-B701-7BA143903614}">
      <dgm:prSet/>
      <dgm:spPr/>
      <dgm:t>
        <a:bodyPr/>
        <a:lstStyle/>
        <a:p>
          <a:endParaRPr lang="en-US"/>
        </a:p>
      </dgm:t>
    </dgm:pt>
    <dgm:pt modelId="{BD858BB3-AFCC-4AEF-8CB2-22D23BAF2B7F}">
      <dgm:prSet/>
      <dgm:spPr/>
      <dgm:t>
        <a:bodyPr/>
        <a:lstStyle/>
        <a:p>
          <a:r>
            <a:rPr lang="en-US"/>
            <a:t>Drugs (Narcotics, Benzos)</a:t>
          </a:r>
        </a:p>
      </dgm:t>
    </dgm:pt>
    <dgm:pt modelId="{297072E1-5385-46CE-A0B4-F99DE3DDB965}" type="parTrans" cxnId="{A7A7246B-B672-4058-801D-B65FA9F7D878}">
      <dgm:prSet/>
      <dgm:spPr/>
      <dgm:t>
        <a:bodyPr/>
        <a:lstStyle/>
        <a:p>
          <a:endParaRPr lang="en-US"/>
        </a:p>
      </dgm:t>
    </dgm:pt>
    <dgm:pt modelId="{C48ECE92-E130-4BC4-AD71-EFCFEA250392}" type="sibTrans" cxnId="{A7A7246B-B672-4058-801D-B65FA9F7D878}">
      <dgm:prSet/>
      <dgm:spPr/>
      <dgm:t>
        <a:bodyPr/>
        <a:lstStyle/>
        <a:p>
          <a:endParaRPr lang="en-US"/>
        </a:p>
      </dgm:t>
    </dgm:pt>
    <dgm:pt modelId="{E1927F79-C19E-4B6C-8975-FA30B5469733}">
      <dgm:prSet/>
      <dgm:spPr/>
      <dgm:t>
        <a:bodyPr/>
        <a:lstStyle/>
        <a:p>
          <a:r>
            <a:rPr lang="en-US"/>
            <a:t>Electrolyte Imbalance</a:t>
          </a:r>
        </a:p>
      </dgm:t>
    </dgm:pt>
    <dgm:pt modelId="{AE78C8FE-B469-428D-9AFA-DA3F9BF0EDFE}" type="parTrans" cxnId="{F1F829DF-DF22-4691-9C16-91B3A9E425B8}">
      <dgm:prSet/>
      <dgm:spPr/>
      <dgm:t>
        <a:bodyPr/>
        <a:lstStyle/>
        <a:p>
          <a:endParaRPr lang="en-US"/>
        </a:p>
      </dgm:t>
    </dgm:pt>
    <dgm:pt modelId="{1A1CB025-2F80-4B44-B92A-F102FC9AC427}" type="sibTrans" cxnId="{F1F829DF-DF22-4691-9C16-91B3A9E425B8}">
      <dgm:prSet/>
      <dgm:spPr/>
      <dgm:t>
        <a:bodyPr/>
        <a:lstStyle/>
        <a:p>
          <a:endParaRPr lang="en-US"/>
        </a:p>
      </dgm:t>
    </dgm:pt>
    <dgm:pt modelId="{151CBE4E-5889-453E-8F9E-9F8F793C9E5B}">
      <dgm:prSet/>
      <dgm:spPr/>
      <dgm:t>
        <a:bodyPr/>
        <a:lstStyle/>
        <a:p>
          <a:r>
            <a:rPr lang="en-US"/>
            <a:t>Psychiatric Disorders</a:t>
          </a:r>
        </a:p>
      </dgm:t>
    </dgm:pt>
    <dgm:pt modelId="{BA094BF5-57D9-43C2-83E0-0363264BCD96}" type="parTrans" cxnId="{CD2B5435-C788-4AE1-8CA4-EB8CABD0B33B}">
      <dgm:prSet/>
      <dgm:spPr/>
      <dgm:t>
        <a:bodyPr/>
        <a:lstStyle/>
        <a:p>
          <a:endParaRPr lang="en-US"/>
        </a:p>
      </dgm:t>
    </dgm:pt>
    <dgm:pt modelId="{61FCAD23-DAAA-4679-A036-9B6899D375D6}" type="sibTrans" cxnId="{CD2B5435-C788-4AE1-8CA4-EB8CABD0B33B}">
      <dgm:prSet/>
      <dgm:spPr/>
      <dgm:t>
        <a:bodyPr/>
        <a:lstStyle/>
        <a:p>
          <a:endParaRPr lang="en-US"/>
        </a:p>
      </dgm:t>
    </dgm:pt>
    <dgm:pt modelId="{4E859EB8-0600-425F-A7D9-11BC2A507119}">
      <dgm:prSet/>
      <dgm:spPr/>
      <dgm:t>
        <a:bodyPr/>
        <a:lstStyle/>
        <a:p>
          <a:r>
            <a:rPr lang="en-US"/>
            <a:t>Medication Non-compliance (lactulose)</a:t>
          </a:r>
        </a:p>
      </dgm:t>
    </dgm:pt>
    <dgm:pt modelId="{45AA5277-C65F-4094-85EC-00FC977D99B8}" type="parTrans" cxnId="{09C6315E-CB76-4A4B-B332-9C39E39AAB25}">
      <dgm:prSet/>
      <dgm:spPr/>
      <dgm:t>
        <a:bodyPr/>
        <a:lstStyle/>
        <a:p>
          <a:endParaRPr lang="en-US"/>
        </a:p>
      </dgm:t>
    </dgm:pt>
    <dgm:pt modelId="{853B0776-4240-4A71-BEC2-E321C16F4298}" type="sibTrans" cxnId="{09C6315E-CB76-4A4B-B332-9C39E39AAB25}">
      <dgm:prSet/>
      <dgm:spPr/>
      <dgm:t>
        <a:bodyPr/>
        <a:lstStyle/>
        <a:p>
          <a:endParaRPr lang="en-US"/>
        </a:p>
      </dgm:t>
    </dgm:pt>
    <dgm:pt modelId="{5D15FB0A-4F41-49C3-8476-B66BC0E04C80}">
      <dgm:prSet/>
      <dgm:spPr/>
      <dgm:t>
        <a:bodyPr/>
        <a:lstStyle/>
        <a:p>
          <a:r>
            <a:rPr lang="en-US"/>
            <a:t>Infection</a:t>
          </a:r>
        </a:p>
      </dgm:t>
    </dgm:pt>
    <dgm:pt modelId="{024CD4ED-CC6E-4ADB-8B97-EBD81808784F}" type="parTrans" cxnId="{9D0D7230-38DD-4923-8B11-5D8BB0D2B48D}">
      <dgm:prSet/>
      <dgm:spPr/>
      <dgm:t>
        <a:bodyPr/>
        <a:lstStyle/>
        <a:p>
          <a:endParaRPr lang="en-US"/>
        </a:p>
      </dgm:t>
    </dgm:pt>
    <dgm:pt modelId="{D5F03A57-E7B3-4548-8F6F-5DB1FAD7E856}" type="sibTrans" cxnId="{9D0D7230-38DD-4923-8B11-5D8BB0D2B48D}">
      <dgm:prSet/>
      <dgm:spPr/>
      <dgm:t>
        <a:bodyPr/>
        <a:lstStyle/>
        <a:p>
          <a:endParaRPr lang="en-US"/>
        </a:p>
      </dgm:t>
    </dgm:pt>
    <dgm:pt modelId="{A2A3FA2B-289A-4BA3-BA48-643101B5899C}">
      <dgm:prSet/>
      <dgm:spPr/>
      <dgm:t>
        <a:bodyPr/>
        <a:lstStyle/>
        <a:p>
          <a:r>
            <a:rPr lang="en-US"/>
            <a:t>Intracranial Hemorrhage</a:t>
          </a:r>
        </a:p>
      </dgm:t>
    </dgm:pt>
    <dgm:pt modelId="{D23DE10A-E0C2-4230-B97F-5524759F4DC8}" type="parTrans" cxnId="{83D8AC06-7E4D-4B21-A1D2-FC0A2D5B5498}">
      <dgm:prSet/>
      <dgm:spPr/>
      <dgm:t>
        <a:bodyPr/>
        <a:lstStyle/>
        <a:p>
          <a:endParaRPr lang="en-US"/>
        </a:p>
      </dgm:t>
    </dgm:pt>
    <dgm:pt modelId="{ABFB5C65-DF13-4746-9074-438B58967AA1}" type="sibTrans" cxnId="{83D8AC06-7E4D-4B21-A1D2-FC0A2D5B5498}">
      <dgm:prSet/>
      <dgm:spPr/>
      <dgm:t>
        <a:bodyPr/>
        <a:lstStyle/>
        <a:p>
          <a:endParaRPr lang="en-US"/>
        </a:p>
      </dgm:t>
    </dgm:pt>
    <dgm:pt modelId="{46FB0E75-152E-4936-B4FF-3EC2D28402B6}">
      <dgm:prSet/>
      <dgm:spPr/>
      <dgm:t>
        <a:bodyPr/>
        <a:lstStyle/>
        <a:p>
          <a:r>
            <a:rPr lang="en-US"/>
            <a:t>Hypovolemia (Recent diuretic increase)</a:t>
          </a:r>
        </a:p>
      </dgm:t>
    </dgm:pt>
    <dgm:pt modelId="{2A82F583-348B-4B7C-98EE-63E2D8540013}" type="parTrans" cxnId="{2AF96E05-DDC3-4F5B-A91E-20EB1F2E72CB}">
      <dgm:prSet/>
      <dgm:spPr/>
      <dgm:t>
        <a:bodyPr/>
        <a:lstStyle/>
        <a:p>
          <a:endParaRPr lang="en-US"/>
        </a:p>
      </dgm:t>
    </dgm:pt>
    <dgm:pt modelId="{CCF838F3-15DF-4A70-9B64-0F07C9691A5B}" type="sibTrans" cxnId="{2AF96E05-DDC3-4F5B-A91E-20EB1F2E72CB}">
      <dgm:prSet/>
      <dgm:spPr/>
      <dgm:t>
        <a:bodyPr/>
        <a:lstStyle/>
        <a:p>
          <a:endParaRPr lang="en-US"/>
        </a:p>
      </dgm:t>
    </dgm:pt>
    <dgm:pt modelId="{B588FC1D-910E-4527-8461-3F95E979E6A1}">
      <dgm:prSet/>
      <dgm:spPr/>
      <dgm:t>
        <a:bodyPr/>
        <a:lstStyle/>
        <a:p>
          <a:r>
            <a:rPr lang="en-US"/>
            <a:t>Constipation</a:t>
          </a:r>
        </a:p>
      </dgm:t>
    </dgm:pt>
    <dgm:pt modelId="{D0E7A17C-B285-4FE3-ACAC-192B818EE9AB}" type="parTrans" cxnId="{3AAA05F5-9E0B-4B54-969F-CEAF8C2564DD}">
      <dgm:prSet/>
      <dgm:spPr/>
      <dgm:t>
        <a:bodyPr/>
        <a:lstStyle/>
        <a:p>
          <a:endParaRPr lang="en-US"/>
        </a:p>
      </dgm:t>
    </dgm:pt>
    <dgm:pt modelId="{0D2C1425-87CF-42C2-BCDE-F335302411E9}" type="sibTrans" cxnId="{3AAA05F5-9E0B-4B54-969F-CEAF8C2564DD}">
      <dgm:prSet/>
      <dgm:spPr/>
      <dgm:t>
        <a:bodyPr/>
        <a:lstStyle/>
        <a:p>
          <a:endParaRPr lang="en-US"/>
        </a:p>
      </dgm:t>
    </dgm:pt>
    <dgm:pt modelId="{91084179-AE99-49D6-931E-FA68852C0C37}">
      <dgm:prSet/>
      <dgm:spPr/>
      <dgm:t>
        <a:bodyPr/>
        <a:lstStyle/>
        <a:p>
          <a:r>
            <a:rPr lang="en-US"/>
            <a:t>Recent TIPS</a:t>
          </a:r>
        </a:p>
      </dgm:t>
    </dgm:pt>
    <dgm:pt modelId="{C9CE150C-6B18-4618-887A-F72F9F3B891A}" type="parTrans" cxnId="{A0E6DFC8-4A9D-4F7A-B0EF-019D1FBBE515}">
      <dgm:prSet/>
      <dgm:spPr/>
      <dgm:t>
        <a:bodyPr/>
        <a:lstStyle/>
        <a:p>
          <a:endParaRPr lang="en-US"/>
        </a:p>
      </dgm:t>
    </dgm:pt>
    <dgm:pt modelId="{76A464CC-F563-4B43-8F7D-D6FB7FFFA4AD}" type="sibTrans" cxnId="{A0E6DFC8-4A9D-4F7A-B0EF-019D1FBBE515}">
      <dgm:prSet/>
      <dgm:spPr/>
      <dgm:t>
        <a:bodyPr/>
        <a:lstStyle/>
        <a:p>
          <a:endParaRPr lang="en-US"/>
        </a:p>
      </dgm:t>
    </dgm:pt>
    <dgm:pt modelId="{A4FF313F-20A0-8348-9830-356F50DC5E24}" type="pres">
      <dgm:prSet presAssocID="{C878E19D-6CA3-423B-878D-EF79ED80239B}" presName="diagram" presStyleCnt="0">
        <dgm:presLayoutVars>
          <dgm:dir/>
          <dgm:resizeHandles val="exact"/>
        </dgm:presLayoutVars>
      </dgm:prSet>
      <dgm:spPr/>
    </dgm:pt>
    <dgm:pt modelId="{1C5C5C0E-669A-9F40-B192-8878C6EFFFC0}" type="pres">
      <dgm:prSet presAssocID="{FBF1FDDF-7590-4D87-AF6D-BB40FB6396D6}" presName="node" presStyleLbl="node1" presStyleIdx="0" presStyleCnt="10">
        <dgm:presLayoutVars>
          <dgm:bulletEnabled val="1"/>
        </dgm:presLayoutVars>
      </dgm:prSet>
      <dgm:spPr/>
    </dgm:pt>
    <dgm:pt modelId="{80EAB405-0BDD-2B4C-888E-B089D7B59B74}" type="pres">
      <dgm:prSet presAssocID="{F1EE49ED-BB3D-4BA7-AF85-F934C37D8E62}" presName="sibTrans" presStyleCnt="0"/>
      <dgm:spPr/>
    </dgm:pt>
    <dgm:pt modelId="{748135B6-DD30-AD48-A5CE-7D5CE39E4549}" type="pres">
      <dgm:prSet presAssocID="{BD858BB3-AFCC-4AEF-8CB2-22D23BAF2B7F}" presName="node" presStyleLbl="node1" presStyleIdx="1" presStyleCnt="10">
        <dgm:presLayoutVars>
          <dgm:bulletEnabled val="1"/>
        </dgm:presLayoutVars>
      </dgm:prSet>
      <dgm:spPr/>
    </dgm:pt>
    <dgm:pt modelId="{7A684F6A-3C84-D643-85DA-13B17176EDEE}" type="pres">
      <dgm:prSet presAssocID="{C48ECE92-E130-4BC4-AD71-EFCFEA250392}" presName="sibTrans" presStyleCnt="0"/>
      <dgm:spPr/>
    </dgm:pt>
    <dgm:pt modelId="{A43E63B2-F514-B446-A412-CD1241FF4950}" type="pres">
      <dgm:prSet presAssocID="{E1927F79-C19E-4B6C-8975-FA30B5469733}" presName="node" presStyleLbl="node1" presStyleIdx="2" presStyleCnt="10">
        <dgm:presLayoutVars>
          <dgm:bulletEnabled val="1"/>
        </dgm:presLayoutVars>
      </dgm:prSet>
      <dgm:spPr/>
    </dgm:pt>
    <dgm:pt modelId="{92B72A1C-A9B4-824C-A2B3-357B6F27245B}" type="pres">
      <dgm:prSet presAssocID="{1A1CB025-2F80-4B44-B92A-F102FC9AC427}" presName="sibTrans" presStyleCnt="0"/>
      <dgm:spPr/>
    </dgm:pt>
    <dgm:pt modelId="{3EEE6A09-5CA1-1E45-B2AD-E1729C4ADFCA}" type="pres">
      <dgm:prSet presAssocID="{151CBE4E-5889-453E-8F9E-9F8F793C9E5B}" presName="node" presStyleLbl="node1" presStyleIdx="3" presStyleCnt="10">
        <dgm:presLayoutVars>
          <dgm:bulletEnabled val="1"/>
        </dgm:presLayoutVars>
      </dgm:prSet>
      <dgm:spPr/>
    </dgm:pt>
    <dgm:pt modelId="{2F43D361-4571-6B44-8F6F-9254E8D304B8}" type="pres">
      <dgm:prSet presAssocID="{61FCAD23-DAAA-4679-A036-9B6899D375D6}" presName="sibTrans" presStyleCnt="0"/>
      <dgm:spPr/>
    </dgm:pt>
    <dgm:pt modelId="{E486022A-9BBC-F543-B324-6B9CE3739A15}" type="pres">
      <dgm:prSet presAssocID="{4E859EB8-0600-425F-A7D9-11BC2A507119}" presName="node" presStyleLbl="node1" presStyleIdx="4" presStyleCnt="10">
        <dgm:presLayoutVars>
          <dgm:bulletEnabled val="1"/>
        </dgm:presLayoutVars>
      </dgm:prSet>
      <dgm:spPr/>
    </dgm:pt>
    <dgm:pt modelId="{7655A33A-73C9-1F4C-B170-3A42296F2B0B}" type="pres">
      <dgm:prSet presAssocID="{853B0776-4240-4A71-BEC2-E321C16F4298}" presName="sibTrans" presStyleCnt="0"/>
      <dgm:spPr/>
    </dgm:pt>
    <dgm:pt modelId="{9E4A9ED2-4626-EB40-9B54-45EE3C403043}" type="pres">
      <dgm:prSet presAssocID="{5D15FB0A-4F41-49C3-8476-B66BC0E04C80}" presName="node" presStyleLbl="node1" presStyleIdx="5" presStyleCnt="10">
        <dgm:presLayoutVars>
          <dgm:bulletEnabled val="1"/>
        </dgm:presLayoutVars>
      </dgm:prSet>
      <dgm:spPr/>
    </dgm:pt>
    <dgm:pt modelId="{08FCBDBC-9732-1544-AFFE-26BE9541F310}" type="pres">
      <dgm:prSet presAssocID="{D5F03A57-E7B3-4548-8F6F-5DB1FAD7E856}" presName="sibTrans" presStyleCnt="0"/>
      <dgm:spPr/>
    </dgm:pt>
    <dgm:pt modelId="{994E79F2-F7AB-2646-9DF0-111F9E8923DC}" type="pres">
      <dgm:prSet presAssocID="{A2A3FA2B-289A-4BA3-BA48-643101B5899C}" presName="node" presStyleLbl="node1" presStyleIdx="6" presStyleCnt="10">
        <dgm:presLayoutVars>
          <dgm:bulletEnabled val="1"/>
        </dgm:presLayoutVars>
      </dgm:prSet>
      <dgm:spPr/>
    </dgm:pt>
    <dgm:pt modelId="{5F05C3AA-381C-F840-BFAD-FFCD4932814F}" type="pres">
      <dgm:prSet presAssocID="{ABFB5C65-DF13-4746-9074-438B58967AA1}" presName="sibTrans" presStyleCnt="0"/>
      <dgm:spPr/>
    </dgm:pt>
    <dgm:pt modelId="{EFD19D1E-C735-1A42-A09B-48A6641D87AC}" type="pres">
      <dgm:prSet presAssocID="{46FB0E75-152E-4936-B4FF-3EC2D28402B6}" presName="node" presStyleLbl="node1" presStyleIdx="7" presStyleCnt="10">
        <dgm:presLayoutVars>
          <dgm:bulletEnabled val="1"/>
        </dgm:presLayoutVars>
      </dgm:prSet>
      <dgm:spPr/>
    </dgm:pt>
    <dgm:pt modelId="{BAF8A070-A88A-D545-9D66-0075BC954AB1}" type="pres">
      <dgm:prSet presAssocID="{CCF838F3-15DF-4A70-9B64-0F07C9691A5B}" presName="sibTrans" presStyleCnt="0"/>
      <dgm:spPr/>
    </dgm:pt>
    <dgm:pt modelId="{8FD99D1B-3623-044A-BCE3-B739D04B6E5E}" type="pres">
      <dgm:prSet presAssocID="{B588FC1D-910E-4527-8461-3F95E979E6A1}" presName="node" presStyleLbl="node1" presStyleIdx="8" presStyleCnt="10">
        <dgm:presLayoutVars>
          <dgm:bulletEnabled val="1"/>
        </dgm:presLayoutVars>
      </dgm:prSet>
      <dgm:spPr/>
    </dgm:pt>
    <dgm:pt modelId="{C1A48387-2535-6E42-A29C-3F3D125903E0}" type="pres">
      <dgm:prSet presAssocID="{0D2C1425-87CF-42C2-BCDE-F335302411E9}" presName="sibTrans" presStyleCnt="0"/>
      <dgm:spPr/>
    </dgm:pt>
    <dgm:pt modelId="{4746A60A-3544-454B-86B7-F005C397A5AD}" type="pres">
      <dgm:prSet presAssocID="{91084179-AE99-49D6-931E-FA68852C0C37}" presName="node" presStyleLbl="node1" presStyleIdx="9" presStyleCnt="10">
        <dgm:presLayoutVars>
          <dgm:bulletEnabled val="1"/>
        </dgm:presLayoutVars>
      </dgm:prSet>
      <dgm:spPr/>
    </dgm:pt>
  </dgm:ptLst>
  <dgm:cxnLst>
    <dgm:cxn modelId="{2334A900-5CFF-9E45-9060-D04CE9D274E6}" type="presOf" srcId="{E1927F79-C19E-4B6C-8975-FA30B5469733}" destId="{A43E63B2-F514-B446-A412-CD1241FF4950}" srcOrd="0" destOrd="0" presId="urn:microsoft.com/office/officeart/2005/8/layout/default"/>
    <dgm:cxn modelId="{2AF96E05-DDC3-4F5B-A91E-20EB1F2E72CB}" srcId="{C878E19D-6CA3-423B-878D-EF79ED80239B}" destId="{46FB0E75-152E-4936-B4FF-3EC2D28402B6}" srcOrd="7" destOrd="0" parTransId="{2A82F583-348B-4B7C-98EE-63E2D8540013}" sibTransId="{CCF838F3-15DF-4A70-9B64-0F07C9691A5B}"/>
    <dgm:cxn modelId="{83D8AC06-7E4D-4B21-A1D2-FC0A2D5B5498}" srcId="{C878E19D-6CA3-423B-878D-EF79ED80239B}" destId="{A2A3FA2B-289A-4BA3-BA48-643101B5899C}" srcOrd="6" destOrd="0" parTransId="{D23DE10A-E0C2-4230-B97F-5524759F4DC8}" sibTransId="{ABFB5C65-DF13-4746-9074-438B58967AA1}"/>
    <dgm:cxn modelId="{08C6FD1B-13AD-2E46-8B21-3E501E5D67B1}" type="presOf" srcId="{BD858BB3-AFCC-4AEF-8CB2-22D23BAF2B7F}" destId="{748135B6-DD30-AD48-A5CE-7D5CE39E4549}" srcOrd="0" destOrd="0" presId="urn:microsoft.com/office/officeart/2005/8/layout/default"/>
    <dgm:cxn modelId="{6F28AF1D-DA0E-1541-A4B0-DAD12B78AD01}" type="presOf" srcId="{A2A3FA2B-289A-4BA3-BA48-643101B5899C}" destId="{994E79F2-F7AB-2646-9DF0-111F9E8923DC}" srcOrd="0" destOrd="0" presId="urn:microsoft.com/office/officeart/2005/8/layout/default"/>
    <dgm:cxn modelId="{F559382B-BDE0-764C-A514-496125D55487}" type="presOf" srcId="{151CBE4E-5889-453E-8F9E-9F8F793C9E5B}" destId="{3EEE6A09-5CA1-1E45-B2AD-E1729C4ADFCA}" srcOrd="0" destOrd="0" presId="urn:microsoft.com/office/officeart/2005/8/layout/default"/>
    <dgm:cxn modelId="{9D0D7230-38DD-4923-8B11-5D8BB0D2B48D}" srcId="{C878E19D-6CA3-423B-878D-EF79ED80239B}" destId="{5D15FB0A-4F41-49C3-8476-B66BC0E04C80}" srcOrd="5" destOrd="0" parTransId="{024CD4ED-CC6E-4ADB-8B97-EBD81808784F}" sibTransId="{D5F03A57-E7B3-4548-8F6F-5DB1FAD7E856}"/>
    <dgm:cxn modelId="{CD2B5435-C788-4AE1-8CA4-EB8CABD0B33B}" srcId="{C878E19D-6CA3-423B-878D-EF79ED80239B}" destId="{151CBE4E-5889-453E-8F9E-9F8F793C9E5B}" srcOrd="3" destOrd="0" parTransId="{BA094BF5-57D9-43C2-83E0-0363264BCD96}" sibTransId="{61FCAD23-DAAA-4679-A036-9B6899D375D6}"/>
    <dgm:cxn modelId="{49210337-8224-7A4E-B6AE-E812081E886A}" type="presOf" srcId="{5D15FB0A-4F41-49C3-8476-B66BC0E04C80}" destId="{9E4A9ED2-4626-EB40-9B54-45EE3C403043}" srcOrd="0" destOrd="0" presId="urn:microsoft.com/office/officeart/2005/8/layout/default"/>
    <dgm:cxn modelId="{09C6315E-CB76-4A4B-B332-9C39E39AAB25}" srcId="{C878E19D-6CA3-423B-878D-EF79ED80239B}" destId="{4E859EB8-0600-425F-A7D9-11BC2A507119}" srcOrd="4" destOrd="0" parTransId="{45AA5277-C65F-4094-85EC-00FC977D99B8}" sibTransId="{853B0776-4240-4A71-BEC2-E321C16F4298}"/>
    <dgm:cxn modelId="{2FC2BE68-3CEB-3842-A862-12A62239C561}" type="presOf" srcId="{46FB0E75-152E-4936-B4FF-3EC2D28402B6}" destId="{EFD19D1E-C735-1A42-A09B-48A6641D87AC}" srcOrd="0" destOrd="0" presId="urn:microsoft.com/office/officeart/2005/8/layout/default"/>
    <dgm:cxn modelId="{A7A7246B-B672-4058-801D-B65FA9F7D878}" srcId="{C878E19D-6CA3-423B-878D-EF79ED80239B}" destId="{BD858BB3-AFCC-4AEF-8CB2-22D23BAF2B7F}" srcOrd="1" destOrd="0" parTransId="{297072E1-5385-46CE-A0B4-F99DE3DDB965}" sibTransId="{C48ECE92-E130-4BC4-AD71-EFCFEA250392}"/>
    <dgm:cxn modelId="{281E809D-22BD-7B4E-A2ED-15C67229F769}" type="presOf" srcId="{4E859EB8-0600-425F-A7D9-11BC2A507119}" destId="{E486022A-9BBC-F543-B324-6B9CE3739A15}" srcOrd="0" destOrd="0" presId="urn:microsoft.com/office/officeart/2005/8/layout/default"/>
    <dgm:cxn modelId="{93E54FAA-AFE4-E94D-BF55-FD29E1AFB049}" type="presOf" srcId="{C878E19D-6CA3-423B-878D-EF79ED80239B}" destId="{A4FF313F-20A0-8348-9830-356F50DC5E24}" srcOrd="0" destOrd="0" presId="urn:microsoft.com/office/officeart/2005/8/layout/default"/>
    <dgm:cxn modelId="{D08CF9AD-5B33-5E40-B228-D8F67B9718DD}" type="presOf" srcId="{B588FC1D-910E-4527-8461-3F95E979E6A1}" destId="{8FD99D1B-3623-044A-BCE3-B739D04B6E5E}" srcOrd="0" destOrd="0" presId="urn:microsoft.com/office/officeart/2005/8/layout/default"/>
    <dgm:cxn modelId="{43D424C6-3906-D34D-A941-BDD892CD15C4}" type="presOf" srcId="{FBF1FDDF-7590-4D87-AF6D-BB40FB6396D6}" destId="{1C5C5C0E-669A-9F40-B192-8878C6EFFFC0}" srcOrd="0" destOrd="0" presId="urn:microsoft.com/office/officeart/2005/8/layout/default"/>
    <dgm:cxn modelId="{A0E6DFC8-4A9D-4F7A-B0EF-019D1FBBE515}" srcId="{C878E19D-6CA3-423B-878D-EF79ED80239B}" destId="{91084179-AE99-49D6-931E-FA68852C0C37}" srcOrd="9" destOrd="0" parTransId="{C9CE150C-6B18-4618-887A-F72F9F3B891A}" sibTransId="{76A464CC-F563-4B43-8F7D-D6FB7FFFA4AD}"/>
    <dgm:cxn modelId="{F1F829DF-DF22-4691-9C16-91B3A9E425B8}" srcId="{C878E19D-6CA3-423B-878D-EF79ED80239B}" destId="{E1927F79-C19E-4B6C-8975-FA30B5469733}" srcOrd="2" destOrd="0" parTransId="{AE78C8FE-B469-428D-9AFA-DA3F9BF0EDFE}" sibTransId="{1A1CB025-2F80-4B44-B92A-F102FC9AC427}"/>
    <dgm:cxn modelId="{3AAA05F5-9E0B-4B54-969F-CEAF8C2564DD}" srcId="{C878E19D-6CA3-423B-878D-EF79ED80239B}" destId="{B588FC1D-910E-4527-8461-3F95E979E6A1}" srcOrd="8" destOrd="0" parTransId="{D0E7A17C-B285-4FE3-ACAC-192B818EE9AB}" sibTransId="{0D2C1425-87CF-42C2-BCDE-F335302411E9}"/>
    <dgm:cxn modelId="{949506F6-7726-6C41-A4A7-BB00C6E18F85}" type="presOf" srcId="{91084179-AE99-49D6-931E-FA68852C0C37}" destId="{4746A60A-3544-454B-86B7-F005C397A5AD}" srcOrd="0" destOrd="0" presId="urn:microsoft.com/office/officeart/2005/8/layout/default"/>
    <dgm:cxn modelId="{DC65B3F8-B3A5-4F94-B701-7BA143903614}" srcId="{C878E19D-6CA3-423B-878D-EF79ED80239B}" destId="{FBF1FDDF-7590-4D87-AF6D-BB40FB6396D6}" srcOrd="0" destOrd="0" parTransId="{C9AAF26A-485A-4CD2-B42B-DDB18D6990A9}" sibTransId="{F1EE49ED-BB3D-4BA7-AF85-F934C37D8E62}"/>
    <dgm:cxn modelId="{A37F1C4E-E433-5349-B91B-3899410D03A3}" type="presParOf" srcId="{A4FF313F-20A0-8348-9830-356F50DC5E24}" destId="{1C5C5C0E-669A-9F40-B192-8878C6EFFFC0}" srcOrd="0" destOrd="0" presId="urn:microsoft.com/office/officeart/2005/8/layout/default"/>
    <dgm:cxn modelId="{D185CEBA-D62A-5644-B151-DC7E4C357BCC}" type="presParOf" srcId="{A4FF313F-20A0-8348-9830-356F50DC5E24}" destId="{80EAB405-0BDD-2B4C-888E-B089D7B59B74}" srcOrd="1" destOrd="0" presId="urn:microsoft.com/office/officeart/2005/8/layout/default"/>
    <dgm:cxn modelId="{AE2EBCDA-9344-5247-BC95-1A7CB6A983D3}" type="presParOf" srcId="{A4FF313F-20A0-8348-9830-356F50DC5E24}" destId="{748135B6-DD30-AD48-A5CE-7D5CE39E4549}" srcOrd="2" destOrd="0" presId="urn:microsoft.com/office/officeart/2005/8/layout/default"/>
    <dgm:cxn modelId="{812B9223-5414-3D4F-8833-2F4A0BB1513C}" type="presParOf" srcId="{A4FF313F-20A0-8348-9830-356F50DC5E24}" destId="{7A684F6A-3C84-D643-85DA-13B17176EDEE}" srcOrd="3" destOrd="0" presId="urn:microsoft.com/office/officeart/2005/8/layout/default"/>
    <dgm:cxn modelId="{42773824-3FB4-824C-B8F7-57D2AC018683}" type="presParOf" srcId="{A4FF313F-20A0-8348-9830-356F50DC5E24}" destId="{A43E63B2-F514-B446-A412-CD1241FF4950}" srcOrd="4" destOrd="0" presId="urn:microsoft.com/office/officeart/2005/8/layout/default"/>
    <dgm:cxn modelId="{94CF6655-7102-3449-B706-C511860B1BDE}" type="presParOf" srcId="{A4FF313F-20A0-8348-9830-356F50DC5E24}" destId="{92B72A1C-A9B4-824C-A2B3-357B6F27245B}" srcOrd="5" destOrd="0" presId="urn:microsoft.com/office/officeart/2005/8/layout/default"/>
    <dgm:cxn modelId="{B9A39128-8F32-C64C-BAD7-597209D3826F}" type="presParOf" srcId="{A4FF313F-20A0-8348-9830-356F50DC5E24}" destId="{3EEE6A09-5CA1-1E45-B2AD-E1729C4ADFCA}" srcOrd="6" destOrd="0" presId="urn:microsoft.com/office/officeart/2005/8/layout/default"/>
    <dgm:cxn modelId="{9BB03A7D-46F9-FD4A-849B-267AD0DE57F9}" type="presParOf" srcId="{A4FF313F-20A0-8348-9830-356F50DC5E24}" destId="{2F43D361-4571-6B44-8F6F-9254E8D304B8}" srcOrd="7" destOrd="0" presId="urn:microsoft.com/office/officeart/2005/8/layout/default"/>
    <dgm:cxn modelId="{589B449E-4698-9148-96DD-72A9A6020F76}" type="presParOf" srcId="{A4FF313F-20A0-8348-9830-356F50DC5E24}" destId="{E486022A-9BBC-F543-B324-6B9CE3739A15}" srcOrd="8" destOrd="0" presId="urn:microsoft.com/office/officeart/2005/8/layout/default"/>
    <dgm:cxn modelId="{9A8439BE-6769-334E-8429-5998DE2EA1A7}" type="presParOf" srcId="{A4FF313F-20A0-8348-9830-356F50DC5E24}" destId="{7655A33A-73C9-1F4C-B170-3A42296F2B0B}" srcOrd="9" destOrd="0" presId="urn:microsoft.com/office/officeart/2005/8/layout/default"/>
    <dgm:cxn modelId="{8749FA18-FAF9-8949-B80F-5DA4FA1FEF42}" type="presParOf" srcId="{A4FF313F-20A0-8348-9830-356F50DC5E24}" destId="{9E4A9ED2-4626-EB40-9B54-45EE3C403043}" srcOrd="10" destOrd="0" presId="urn:microsoft.com/office/officeart/2005/8/layout/default"/>
    <dgm:cxn modelId="{D47AB00C-E444-D54C-83B7-2CA382B5C504}" type="presParOf" srcId="{A4FF313F-20A0-8348-9830-356F50DC5E24}" destId="{08FCBDBC-9732-1544-AFFE-26BE9541F310}" srcOrd="11" destOrd="0" presId="urn:microsoft.com/office/officeart/2005/8/layout/default"/>
    <dgm:cxn modelId="{6644F227-FE80-5B4B-9FBB-0708462CA57E}" type="presParOf" srcId="{A4FF313F-20A0-8348-9830-356F50DC5E24}" destId="{994E79F2-F7AB-2646-9DF0-111F9E8923DC}" srcOrd="12" destOrd="0" presId="urn:microsoft.com/office/officeart/2005/8/layout/default"/>
    <dgm:cxn modelId="{8F75961E-1934-6E4A-A542-F676421AD3CA}" type="presParOf" srcId="{A4FF313F-20A0-8348-9830-356F50DC5E24}" destId="{5F05C3AA-381C-F840-BFAD-FFCD4932814F}" srcOrd="13" destOrd="0" presId="urn:microsoft.com/office/officeart/2005/8/layout/default"/>
    <dgm:cxn modelId="{32B30CCB-AFF0-E04D-8D28-66B999FFB3D6}" type="presParOf" srcId="{A4FF313F-20A0-8348-9830-356F50DC5E24}" destId="{EFD19D1E-C735-1A42-A09B-48A6641D87AC}" srcOrd="14" destOrd="0" presId="urn:microsoft.com/office/officeart/2005/8/layout/default"/>
    <dgm:cxn modelId="{51535824-210A-A442-9BB2-3372D5CD0737}" type="presParOf" srcId="{A4FF313F-20A0-8348-9830-356F50DC5E24}" destId="{BAF8A070-A88A-D545-9D66-0075BC954AB1}" srcOrd="15" destOrd="0" presId="urn:microsoft.com/office/officeart/2005/8/layout/default"/>
    <dgm:cxn modelId="{097B317F-F2FC-194C-BB91-993502C9B548}" type="presParOf" srcId="{A4FF313F-20A0-8348-9830-356F50DC5E24}" destId="{8FD99D1B-3623-044A-BCE3-B739D04B6E5E}" srcOrd="16" destOrd="0" presId="urn:microsoft.com/office/officeart/2005/8/layout/default"/>
    <dgm:cxn modelId="{9A183EB2-1992-9D4B-A49A-9A83FA4BA4FB}" type="presParOf" srcId="{A4FF313F-20A0-8348-9830-356F50DC5E24}" destId="{C1A48387-2535-6E42-A29C-3F3D125903E0}" srcOrd="17" destOrd="0" presId="urn:microsoft.com/office/officeart/2005/8/layout/default"/>
    <dgm:cxn modelId="{0EC78660-E4C5-804E-8818-55E1B9AA246D}" type="presParOf" srcId="{A4FF313F-20A0-8348-9830-356F50DC5E24}" destId="{4746A60A-3544-454B-86B7-F005C397A5AD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3C008BF-51E4-4B6C-99C3-874FCF071862}" type="doc">
      <dgm:prSet loTypeId="urn:microsoft.com/office/officeart/2005/8/layout/vList2" loCatId="list" qsTypeId="urn:microsoft.com/office/officeart/2005/8/quickstyle/simple1#11" qsCatId="simple" csTypeId="urn:microsoft.com/office/officeart/2005/8/colors/colorful2#4" csCatId="colorful"/>
      <dgm:spPr/>
      <dgm:t>
        <a:bodyPr/>
        <a:lstStyle/>
        <a:p>
          <a:endParaRPr lang="en-US"/>
        </a:p>
      </dgm:t>
    </dgm:pt>
    <dgm:pt modelId="{6389F2F1-5F99-4D67-BA07-EF1D5F379F42}">
      <dgm:prSet/>
      <dgm:spPr/>
      <dgm:t>
        <a:bodyPr/>
        <a:lstStyle/>
        <a:p>
          <a:r>
            <a:rPr lang="en-US"/>
            <a:t>Decompress portal system and return blood to systemic circulation</a:t>
          </a:r>
        </a:p>
      </dgm:t>
    </dgm:pt>
    <dgm:pt modelId="{C1163980-C801-416C-AF37-BCE2CF8AED4E}" type="parTrans" cxnId="{E56CD18F-505C-49C2-815F-A2281AFBA28E}">
      <dgm:prSet/>
      <dgm:spPr/>
      <dgm:t>
        <a:bodyPr/>
        <a:lstStyle/>
        <a:p>
          <a:endParaRPr lang="en-US"/>
        </a:p>
      </dgm:t>
    </dgm:pt>
    <dgm:pt modelId="{9872C84E-E406-49B7-80B2-4C0982A6949C}" type="sibTrans" cxnId="{E56CD18F-505C-49C2-815F-A2281AFBA28E}">
      <dgm:prSet/>
      <dgm:spPr/>
      <dgm:t>
        <a:bodyPr/>
        <a:lstStyle/>
        <a:p>
          <a:endParaRPr lang="en-US"/>
        </a:p>
      </dgm:t>
    </dgm:pt>
    <dgm:pt modelId="{550B01D8-4814-4463-A991-B70A47E07762}">
      <dgm:prSet/>
      <dgm:spPr/>
      <dgm:t>
        <a:bodyPr/>
        <a:lstStyle/>
        <a:p>
          <a:r>
            <a:rPr lang="en-US"/>
            <a:t>Present in 50% of cirrhotic patients</a:t>
          </a:r>
        </a:p>
      </dgm:t>
    </dgm:pt>
    <dgm:pt modelId="{80E6FA97-7DE1-4204-B7BF-6B2E3B6ABF7B}" type="parTrans" cxnId="{79AB466C-3222-4708-B909-B9BC127AC352}">
      <dgm:prSet/>
      <dgm:spPr/>
      <dgm:t>
        <a:bodyPr/>
        <a:lstStyle/>
        <a:p>
          <a:endParaRPr lang="en-US"/>
        </a:p>
      </dgm:t>
    </dgm:pt>
    <dgm:pt modelId="{AA246432-DEC9-4609-A15B-378AB85D745A}" type="sibTrans" cxnId="{79AB466C-3222-4708-B909-B9BC127AC352}">
      <dgm:prSet/>
      <dgm:spPr/>
      <dgm:t>
        <a:bodyPr/>
        <a:lstStyle/>
        <a:p>
          <a:endParaRPr lang="en-US"/>
        </a:p>
      </dgm:t>
    </dgm:pt>
    <dgm:pt modelId="{1495A508-31A1-4190-9302-54677EBE1A27}">
      <dgm:prSet/>
      <dgm:spPr/>
      <dgm:t>
        <a:bodyPr/>
        <a:lstStyle/>
        <a:p>
          <a:r>
            <a:rPr lang="en-US"/>
            <a:t>30% of Compensated</a:t>
          </a:r>
        </a:p>
      </dgm:t>
    </dgm:pt>
    <dgm:pt modelId="{B1588641-23BC-4A19-9ADD-4022C822982F}" type="parTrans" cxnId="{2138298C-0E80-4C6C-9D41-514586BC3534}">
      <dgm:prSet/>
      <dgm:spPr/>
      <dgm:t>
        <a:bodyPr/>
        <a:lstStyle/>
        <a:p>
          <a:endParaRPr lang="en-US"/>
        </a:p>
      </dgm:t>
    </dgm:pt>
    <dgm:pt modelId="{B656EC81-CA99-4192-B895-B375ADD3A8F2}" type="sibTrans" cxnId="{2138298C-0E80-4C6C-9D41-514586BC3534}">
      <dgm:prSet/>
      <dgm:spPr/>
      <dgm:t>
        <a:bodyPr/>
        <a:lstStyle/>
        <a:p>
          <a:endParaRPr lang="en-US"/>
        </a:p>
      </dgm:t>
    </dgm:pt>
    <dgm:pt modelId="{5C8E0C1A-C52B-461C-850E-B0BBC45B2D7D}">
      <dgm:prSet/>
      <dgm:spPr/>
      <dgm:t>
        <a:bodyPr/>
        <a:lstStyle/>
        <a:p>
          <a:r>
            <a:rPr lang="en-US"/>
            <a:t>60% of Decompensated</a:t>
          </a:r>
        </a:p>
      </dgm:t>
    </dgm:pt>
    <dgm:pt modelId="{DF023C4B-5A65-47EC-BD4C-655FDAA2709A}" type="parTrans" cxnId="{C9BBB2BB-0859-4F8B-BDA3-97D78E64232C}">
      <dgm:prSet/>
      <dgm:spPr/>
      <dgm:t>
        <a:bodyPr/>
        <a:lstStyle/>
        <a:p>
          <a:endParaRPr lang="en-US"/>
        </a:p>
      </dgm:t>
    </dgm:pt>
    <dgm:pt modelId="{C7639D61-2AF5-4CA9-B3EE-959DFAFE91BA}" type="sibTrans" cxnId="{C9BBB2BB-0859-4F8B-BDA3-97D78E64232C}">
      <dgm:prSet/>
      <dgm:spPr/>
      <dgm:t>
        <a:bodyPr/>
        <a:lstStyle/>
        <a:p>
          <a:endParaRPr lang="en-US"/>
        </a:p>
      </dgm:t>
    </dgm:pt>
    <dgm:pt modelId="{C5FC20B3-27F9-41CE-965D-3AF55C849085}">
      <dgm:prSet/>
      <dgm:spPr/>
      <dgm:t>
        <a:bodyPr/>
        <a:lstStyle/>
        <a:p>
          <a:r>
            <a:rPr lang="en-US"/>
            <a:t>5-15% rate of bleeding per year</a:t>
          </a:r>
        </a:p>
      </dgm:t>
    </dgm:pt>
    <dgm:pt modelId="{158DC6F2-155F-45FE-A08F-D1223DA387A6}" type="parTrans" cxnId="{E339A7F3-EECD-459A-9D36-2D2D9875C3CE}">
      <dgm:prSet/>
      <dgm:spPr/>
      <dgm:t>
        <a:bodyPr/>
        <a:lstStyle/>
        <a:p>
          <a:endParaRPr lang="en-US"/>
        </a:p>
      </dgm:t>
    </dgm:pt>
    <dgm:pt modelId="{79A625B9-9010-4CC9-928D-8A3578722F80}" type="sibTrans" cxnId="{E339A7F3-EECD-459A-9D36-2D2D9875C3CE}">
      <dgm:prSet/>
      <dgm:spPr/>
      <dgm:t>
        <a:bodyPr/>
        <a:lstStyle/>
        <a:p>
          <a:endParaRPr lang="en-US"/>
        </a:p>
      </dgm:t>
    </dgm:pt>
    <dgm:pt modelId="{ABD7E5F8-EA2E-45FE-9CBF-04C47A5F3E30}">
      <dgm:prSet/>
      <dgm:spPr/>
      <dgm:t>
        <a:bodyPr/>
        <a:lstStyle/>
        <a:p>
          <a:r>
            <a:rPr lang="en-US"/>
            <a:t>15-20% mortality with each bleeding event</a:t>
          </a:r>
        </a:p>
      </dgm:t>
    </dgm:pt>
    <dgm:pt modelId="{1880A8B8-D14B-4686-98BE-4B844BC477C5}" type="parTrans" cxnId="{355AA779-3980-40C5-A9CB-9C2B1B062A62}">
      <dgm:prSet/>
      <dgm:spPr/>
      <dgm:t>
        <a:bodyPr/>
        <a:lstStyle/>
        <a:p>
          <a:endParaRPr lang="en-US"/>
        </a:p>
      </dgm:t>
    </dgm:pt>
    <dgm:pt modelId="{D005D7D2-D1E8-4D16-AFC0-52C974861CD5}" type="sibTrans" cxnId="{355AA779-3980-40C5-A9CB-9C2B1B062A62}">
      <dgm:prSet/>
      <dgm:spPr/>
      <dgm:t>
        <a:bodyPr/>
        <a:lstStyle/>
        <a:p>
          <a:endParaRPr lang="en-US"/>
        </a:p>
      </dgm:t>
    </dgm:pt>
    <dgm:pt modelId="{D9BF27BD-E617-4B1C-858F-7E8695B379EA}">
      <dgm:prSet/>
      <dgm:spPr/>
      <dgm:t>
        <a:bodyPr/>
        <a:lstStyle/>
        <a:p>
          <a:r>
            <a:rPr lang="en-US"/>
            <a:t>Re-bleeding rate is 60% within 1-2 years</a:t>
          </a:r>
        </a:p>
      </dgm:t>
    </dgm:pt>
    <dgm:pt modelId="{1E5B675F-1EC2-428B-8744-1B49B958A524}" type="parTrans" cxnId="{364640F6-7B43-427F-848E-15739C7B7F92}">
      <dgm:prSet/>
      <dgm:spPr/>
      <dgm:t>
        <a:bodyPr/>
        <a:lstStyle/>
        <a:p>
          <a:endParaRPr lang="en-US"/>
        </a:p>
      </dgm:t>
    </dgm:pt>
    <dgm:pt modelId="{12D47813-14F1-4BF2-93AE-64A3B51F172D}" type="sibTrans" cxnId="{364640F6-7B43-427F-848E-15739C7B7F92}">
      <dgm:prSet/>
      <dgm:spPr/>
      <dgm:t>
        <a:bodyPr/>
        <a:lstStyle/>
        <a:p>
          <a:endParaRPr lang="en-US"/>
        </a:p>
      </dgm:t>
    </dgm:pt>
    <dgm:pt modelId="{52FF31E5-5DDF-8F41-A919-71F90A972C87}" type="pres">
      <dgm:prSet presAssocID="{73C008BF-51E4-4B6C-99C3-874FCF071862}" presName="linear" presStyleCnt="0">
        <dgm:presLayoutVars>
          <dgm:animLvl val="lvl"/>
          <dgm:resizeHandles val="exact"/>
        </dgm:presLayoutVars>
      </dgm:prSet>
      <dgm:spPr/>
    </dgm:pt>
    <dgm:pt modelId="{69F99A08-812E-0940-8578-C00B8CE417B5}" type="pres">
      <dgm:prSet presAssocID="{6389F2F1-5F99-4D67-BA07-EF1D5F379F4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7AFB17C-31A2-E94C-A550-64727E106A7E}" type="pres">
      <dgm:prSet presAssocID="{9872C84E-E406-49B7-80B2-4C0982A6949C}" presName="spacer" presStyleCnt="0"/>
      <dgm:spPr/>
    </dgm:pt>
    <dgm:pt modelId="{A0E075F3-EBB2-6F41-B8A5-1C62BD78E3BA}" type="pres">
      <dgm:prSet presAssocID="{550B01D8-4814-4463-A991-B70A47E0776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32BA86F-2C02-8245-85B2-3EEF57DB8EDC}" type="pres">
      <dgm:prSet presAssocID="{550B01D8-4814-4463-A991-B70A47E07762}" presName="childText" presStyleLbl="revTx" presStyleIdx="0" presStyleCnt="1">
        <dgm:presLayoutVars>
          <dgm:bulletEnabled val="1"/>
        </dgm:presLayoutVars>
      </dgm:prSet>
      <dgm:spPr/>
    </dgm:pt>
    <dgm:pt modelId="{0E6D83B5-A2B6-AF44-A847-2B4DD12F3B39}" type="pres">
      <dgm:prSet presAssocID="{C5FC20B3-27F9-41CE-965D-3AF55C84908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0713CCA-6109-3645-B93A-ACFE46F30DF5}" type="pres">
      <dgm:prSet presAssocID="{79A625B9-9010-4CC9-928D-8A3578722F80}" presName="spacer" presStyleCnt="0"/>
      <dgm:spPr/>
    </dgm:pt>
    <dgm:pt modelId="{39A32972-2F38-9346-977E-BFED9D986386}" type="pres">
      <dgm:prSet presAssocID="{ABD7E5F8-EA2E-45FE-9CBF-04C47A5F3E3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13294A8-0933-3B49-BEEB-D1608337F54A}" type="pres">
      <dgm:prSet presAssocID="{D005D7D2-D1E8-4D16-AFC0-52C974861CD5}" presName="spacer" presStyleCnt="0"/>
      <dgm:spPr/>
    </dgm:pt>
    <dgm:pt modelId="{426EBF5F-C07D-4A43-B24D-B234C9375A95}" type="pres">
      <dgm:prSet presAssocID="{D9BF27BD-E617-4B1C-858F-7E8695B379E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DA87C0B-BC08-584B-8E39-D9CBE51539DE}" type="presOf" srcId="{1495A508-31A1-4190-9302-54677EBE1A27}" destId="{B32BA86F-2C02-8245-85B2-3EEF57DB8EDC}" srcOrd="0" destOrd="0" presId="urn:microsoft.com/office/officeart/2005/8/layout/vList2"/>
    <dgm:cxn modelId="{A0BCEA3B-BD0F-2743-8EAB-ADF112376474}" type="presOf" srcId="{550B01D8-4814-4463-A991-B70A47E07762}" destId="{A0E075F3-EBB2-6F41-B8A5-1C62BD78E3BA}" srcOrd="0" destOrd="0" presId="urn:microsoft.com/office/officeart/2005/8/layout/vList2"/>
    <dgm:cxn modelId="{3ACE835B-341B-8B41-9D89-920849C0CD10}" type="presOf" srcId="{6389F2F1-5F99-4D67-BA07-EF1D5F379F42}" destId="{69F99A08-812E-0940-8578-C00B8CE417B5}" srcOrd="0" destOrd="0" presId="urn:microsoft.com/office/officeart/2005/8/layout/vList2"/>
    <dgm:cxn modelId="{1B1CF865-548C-E847-9C90-E25CD20373AA}" type="presOf" srcId="{D9BF27BD-E617-4B1C-858F-7E8695B379EA}" destId="{426EBF5F-C07D-4A43-B24D-B234C9375A95}" srcOrd="0" destOrd="0" presId="urn:microsoft.com/office/officeart/2005/8/layout/vList2"/>
    <dgm:cxn modelId="{79AB466C-3222-4708-B909-B9BC127AC352}" srcId="{73C008BF-51E4-4B6C-99C3-874FCF071862}" destId="{550B01D8-4814-4463-A991-B70A47E07762}" srcOrd="1" destOrd="0" parTransId="{80E6FA97-7DE1-4204-B7BF-6B2E3B6ABF7B}" sibTransId="{AA246432-DEC9-4609-A15B-378AB85D745A}"/>
    <dgm:cxn modelId="{355AA779-3980-40C5-A9CB-9C2B1B062A62}" srcId="{73C008BF-51E4-4B6C-99C3-874FCF071862}" destId="{ABD7E5F8-EA2E-45FE-9CBF-04C47A5F3E30}" srcOrd="3" destOrd="0" parTransId="{1880A8B8-D14B-4686-98BE-4B844BC477C5}" sibTransId="{D005D7D2-D1E8-4D16-AFC0-52C974861CD5}"/>
    <dgm:cxn modelId="{FDC4A67E-029B-7044-8368-0FFBC13D4552}" type="presOf" srcId="{5C8E0C1A-C52B-461C-850E-B0BBC45B2D7D}" destId="{B32BA86F-2C02-8245-85B2-3EEF57DB8EDC}" srcOrd="0" destOrd="1" presId="urn:microsoft.com/office/officeart/2005/8/layout/vList2"/>
    <dgm:cxn modelId="{2138298C-0E80-4C6C-9D41-514586BC3534}" srcId="{550B01D8-4814-4463-A991-B70A47E07762}" destId="{1495A508-31A1-4190-9302-54677EBE1A27}" srcOrd="0" destOrd="0" parTransId="{B1588641-23BC-4A19-9ADD-4022C822982F}" sibTransId="{B656EC81-CA99-4192-B895-B375ADD3A8F2}"/>
    <dgm:cxn modelId="{87DECA8F-4818-FA44-B426-BE8454C95DFB}" type="presOf" srcId="{ABD7E5F8-EA2E-45FE-9CBF-04C47A5F3E30}" destId="{39A32972-2F38-9346-977E-BFED9D986386}" srcOrd="0" destOrd="0" presId="urn:microsoft.com/office/officeart/2005/8/layout/vList2"/>
    <dgm:cxn modelId="{E56CD18F-505C-49C2-815F-A2281AFBA28E}" srcId="{73C008BF-51E4-4B6C-99C3-874FCF071862}" destId="{6389F2F1-5F99-4D67-BA07-EF1D5F379F42}" srcOrd="0" destOrd="0" parTransId="{C1163980-C801-416C-AF37-BCE2CF8AED4E}" sibTransId="{9872C84E-E406-49B7-80B2-4C0982A6949C}"/>
    <dgm:cxn modelId="{47C39BA2-A9C9-8F4C-A7FD-90DEA4F878BD}" type="presOf" srcId="{C5FC20B3-27F9-41CE-965D-3AF55C849085}" destId="{0E6D83B5-A2B6-AF44-A847-2B4DD12F3B39}" srcOrd="0" destOrd="0" presId="urn:microsoft.com/office/officeart/2005/8/layout/vList2"/>
    <dgm:cxn modelId="{C9BBB2BB-0859-4F8B-BDA3-97D78E64232C}" srcId="{550B01D8-4814-4463-A991-B70A47E07762}" destId="{5C8E0C1A-C52B-461C-850E-B0BBC45B2D7D}" srcOrd="1" destOrd="0" parTransId="{DF023C4B-5A65-47EC-BD4C-655FDAA2709A}" sibTransId="{C7639D61-2AF5-4CA9-B3EE-959DFAFE91BA}"/>
    <dgm:cxn modelId="{7FDEADEF-9354-764D-AF68-64B799635FFC}" type="presOf" srcId="{73C008BF-51E4-4B6C-99C3-874FCF071862}" destId="{52FF31E5-5DDF-8F41-A919-71F90A972C87}" srcOrd="0" destOrd="0" presId="urn:microsoft.com/office/officeart/2005/8/layout/vList2"/>
    <dgm:cxn modelId="{E339A7F3-EECD-459A-9D36-2D2D9875C3CE}" srcId="{73C008BF-51E4-4B6C-99C3-874FCF071862}" destId="{C5FC20B3-27F9-41CE-965D-3AF55C849085}" srcOrd="2" destOrd="0" parTransId="{158DC6F2-155F-45FE-A08F-D1223DA387A6}" sibTransId="{79A625B9-9010-4CC9-928D-8A3578722F80}"/>
    <dgm:cxn modelId="{364640F6-7B43-427F-848E-15739C7B7F92}" srcId="{73C008BF-51E4-4B6C-99C3-874FCF071862}" destId="{D9BF27BD-E617-4B1C-858F-7E8695B379EA}" srcOrd="4" destOrd="0" parTransId="{1E5B675F-1EC2-428B-8744-1B49B958A524}" sibTransId="{12D47813-14F1-4BF2-93AE-64A3B51F172D}"/>
    <dgm:cxn modelId="{9E6B300E-47CE-C947-A5B7-B7FF31D6FC06}" type="presParOf" srcId="{52FF31E5-5DDF-8F41-A919-71F90A972C87}" destId="{69F99A08-812E-0940-8578-C00B8CE417B5}" srcOrd="0" destOrd="0" presId="urn:microsoft.com/office/officeart/2005/8/layout/vList2"/>
    <dgm:cxn modelId="{A207AF98-E676-A944-920C-0207AF197069}" type="presParOf" srcId="{52FF31E5-5DDF-8F41-A919-71F90A972C87}" destId="{47AFB17C-31A2-E94C-A550-64727E106A7E}" srcOrd="1" destOrd="0" presId="urn:microsoft.com/office/officeart/2005/8/layout/vList2"/>
    <dgm:cxn modelId="{1B7A90DC-D5CD-DD45-8333-532859585926}" type="presParOf" srcId="{52FF31E5-5DDF-8F41-A919-71F90A972C87}" destId="{A0E075F3-EBB2-6F41-B8A5-1C62BD78E3BA}" srcOrd="2" destOrd="0" presId="urn:microsoft.com/office/officeart/2005/8/layout/vList2"/>
    <dgm:cxn modelId="{A0FD6FC3-E8E2-714C-AEEE-1E330754661C}" type="presParOf" srcId="{52FF31E5-5DDF-8F41-A919-71F90A972C87}" destId="{B32BA86F-2C02-8245-85B2-3EEF57DB8EDC}" srcOrd="3" destOrd="0" presId="urn:microsoft.com/office/officeart/2005/8/layout/vList2"/>
    <dgm:cxn modelId="{7E72EDEA-6E1E-ED4D-B81E-3F14A85E7D30}" type="presParOf" srcId="{52FF31E5-5DDF-8F41-A919-71F90A972C87}" destId="{0E6D83B5-A2B6-AF44-A847-2B4DD12F3B39}" srcOrd="4" destOrd="0" presId="urn:microsoft.com/office/officeart/2005/8/layout/vList2"/>
    <dgm:cxn modelId="{CB65EBDE-9559-5C43-9816-13F5C585F246}" type="presParOf" srcId="{52FF31E5-5DDF-8F41-A919-71F90A972C87}" destId="{D0713CCA-6109-3645-B93A-ACFE46F30DF5}" srcOrd="5" destOrd="0" presId="urn:microsoft.com/office/officeart/2005/8/layout/vList2"/>
    <dgm:cxn modelId="{E4492463-5899-E74B-A536-65516A3C0B07}" type="presParOf" srcId="{52FF31E5-5DDF-8F41-A919-71F90A972C87}" destId="{39A32972-2F38-9346-977E-BFED9D986386}" srcOrd="6" destOrd="0" presId="urn:microsoft.com/office/officeart/2005/8/layout/vList2"/>
    <dgm:cxn modelId="{B975E940-8891-4A49-AEBB-812676467A04}" type="presParOf" srcId="{52FF31E5-5DDF-8F41-A919-71F90A972C87}" destId="{F13294A8-0933-3B49-BEEB-D1608337F54A}" srcOrd="7" destOrd="0" presId="urn:microsoft.com/office/officeart/2005/8/layout/vList2"/>
    <dgm:cxn modelId="{689D5F17-E462-6A41-8F8E-7BB654DD703B}" type="presParOf" srcId="{52FF31E5-5DDF-8F41-A919-71F90A972C87}" destId="{426EBF5F-C07D-4A43-B24D-B234C9375A9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9BA6F7-1ED2-48D4-91EC-E75EA517DB40}" type="doc">
      <dgm:prSet loTypeId="urn:microsoft.com/office/officeart/2005/8/layout/vList2" loCatId="list" qsTypeId="urn:microsoft.com/office/officeart/2005/8/quickstyle/simple1#12" qsCatId="simple" csTypeId="urn:microsoft.com/office/officeart/2005/8/colors/colorful2#5" csCatId="colorful"/>
      <dgm:spPr/>
      <dgm:t>
        <a:bodyPr/>
        <a:lstStyle/>
        <a:p>
          <a:endParaRPr lang="en-US"/>
        </a:p>
      </dgm:t>
    </dgm:pt>
    <dgm:pt modelId="{6EC495BB-36C5-482F-927F-9B4D625349E0}">
      <dgm:prSet/>
      <dgm:spPr/>
      <dgm:t>
        <a:bodyPr/>
        <a:lstStyle/>
        <a:p>
          <a:r>
            <a:rPr lang="en-US"/>
            <a:t>Hepatic vein-portal vein gradient (HVPG) &gt; 12 mm Hg (normal &lt;5)</a:t>
          </a:r>
        </a:p>
      </dgm:t>
    </dgm:pt>
    <dgm:pt modelId="{FF048281-46BA-4F79-97B9-27CD78B4BAB2}" type="parTrans" cxnId="{4A2F92B8-5E86-442F-BE42-02D7CADF6108}">
      <dgm:prSet/>
      <dgm:spPr/>
      <dgm:t>
        <a:bodyPr/>
        <a:lstStyle/>
        <a:p>
          <a:endParaRPr lang="en-US"/>
        </a:p>
      </dgm:t>
    </dgm:pt>
    <dgm:pt modelId="{95503B2E-D540-42F5-8266-1737EA887363}" type="sibTrans" cxnId="{4A2F92B8-5E86-442F-BE42-02D7CADF6108}">
      <dgm:prSet/>
      <dgm:spPr/>
      <dgm:t>
        <a:bodyPr/>
        <a:lstStyle/>
        <a:p>
          <a:endParaRPr lang="en-US"/>
        </a:p>
      </dgm:t>
    </dgm:pt>
    <dgm:pt modelId="{770433BB-9CF5-4755-8B39-B69A5787A1BE}">
      <dgm:prSet/>
      <dgm:spPr/>
      <dgm:t>
        <a:bodyPr/>
        <a:lstStyle/>
        <a:p>
          <a:r>
            <a:rPr lang="en-US"/>
            <a:t>Indirect indicators</a:t>
          </a:r>
        </a:p>
      </dgm:t>
    </dgm:pt>
    <dgm:pt modelId="{A2D6262E-F8A6-44F5-A974-E76680F26175}" type="parTrans" cxnId="{235731E3-4452-4ED4-B8E0-F722D16D4E15}">
      <dgm:prSet/>
      <dgm:spPr/>
      <dgm:t>
        <a:bodyPr/>
        <a:lstStyle/>
        <a:p>
          <a:endParaRPr lang="en-US"/>
        </a:p>
      </dgm:t>
    </dgm:pt>
    <dgm:pt modelId="{B4B63010-4613-4838-93DD-258A834DA8FE}" type="sibTrans" cxnId="{235731E3-4452-4ED4-B8E0-F722D16D4E15}">
      <dgm:prSet/>
      <dgm:spPr/>
      <dgm:t>
        <a:bodyPr/>
        <a:lstStyle/>
        <a:p>
          <a:endParaRPr lang="en-US"/>
        </a:p>
      </dgm:t>
    </dgm:pt>
    <dgm:pt modelId="{56B4D0D8-B235-4E22-AB0F-B609764A5926}">
      <dgm:prSet/>
      <dgm:spPr/>
      <dgm:t>
        <a:bodyPr/>
        <a:lstStyle/>
        <a:p>
          <a:r>
            <a:rPr lang="en-US"/>
            <a:t>Large size (grade II-IV)</a:t>
          </a:r>
        </a:p>
      </dgm:t>
    </dgm:pt>
    <dgm:pt modelId="{2236C1D4-8789-473C-BDA6-26F08A64A840}" type="parTrans" cxnId="{8519B287-22DC-48B4-8849-7CC3667649E7}">
      <dgm:prSet/>
      <dgm:spPr/>
      <dgm:t>
        <a:bodyPr/>
        <a:lstStyle/>
        <a:p>
          <a:endParaRPr lang="en-US"/>
        </a:p>
      </dgm:t>
    </dgm:pt>
    <dgm:pt modelId="{10068084-D5F3-4F17-A125-8C14F83E4858}" type="sibTrans" cxnId="{8519B287-22DC-48B4-8849-7CC3667649E7}">
      <dgm:prSet/>
      <dgm:spPr/>
      <dgm:t>
        <a:bodyPr/>
        <a:lstStyle/>
        <a:p>
          <a:endParaRPr lang="en-US"/>
        </a:p>
      </dgm:t>
    </dgm:pt>
    <dgm:pt modelId="{2BD71018-1158-4F63-B436-4139F7235A11}">
      <dgm:prSet/>
      <dgm:spPr/>
      <dgm:t>
        <a:bodyPr/>
        <a:lstStyle/>
        <a:p>
          <a:r>
            <a:rPr lang="en-US"/>
            <a:t>Endoscopic features: red whale sign, nipple sign</a:t>
          </a:r>
        </a:p>
      </dgm:t>
    </dgm:pt>
    <dgm:pt modelId="{AD0F9723-C403-4933-9803-460686015047}" type="parTrans" cxnId="{36058249-BB24-42F7-8590-E7782B0613FE}">
      <dgm:prSet/>
      <dgm:spPr/>
      <dgm:t>
        <a:bodyPr/>
        <a:lstStyle/>
        <a:p>
          <a:endParaRPr lang="en-US"/>
        </a:p>
      </dgm:t>
    </dgm:pt>
    <dgm:pt modelId="{0F5ED279-82BB-4563-8624-A422EC00A4C5}" type="sibTrans" cxnId="{36058249-BB24-42F7-8590-E7782B0613FE}">
      <dgm:prSet/>
      <dgm:spPr/>
      <dgm:t>
        <a:bodyPr/>
        <a:lstStyle/>
        <a:p>
          <a:endParaRPr lang="en-US"/>
        </a:p>
      </dgm:t>
    </dgm:pt>
    <dgm:pt modelId="{AA583CDF-434E-43B2-BA54-55568FD87DE5}">
      <dgm:prSet/>
      <dgm:spPr/>
      <dgm:t>
        <a:bodyPr/>
        <a:lstStyle/>
        <a:p>
          <a:r>
            <a:rPr lang="en-US"/>
            <a:t>Decompensated cirrhosis, high MELD score</a:t>
          </a:r>
        </a:p>
      </dgm:t>
    </dgm:pt>
    <dgm:pt modelId="{FEE9FC90-9BE0-4A8A-957F-BEBF5967BAA6}" type="parTrans" cxnId="{B1E35A41-9EE1-4267-BC37-D22BDE949F32}">
      <dgm:prSet/>
      <dgm:spPr/>
      <dgm:t>
        <a:bodyPr/>
        <a:lstStyle/>
        <a:p>
          <a:endParaRPr lang="en-US"/>
        </a:p>
      </dgm:t>
    </dgm:pt>
    <dgm:pt modelId="{A3177A5B-E172-4FFB-974D-1153C424ED69}" type="sibTrans" cxnId="{B1E35A41-9EE1-4267-BC37-D22BDE949F32}">
      <dgm:prSet/>
      <dgm:spPr/>
      <dgm:t>
        <a:bodyPr/>
        <a:lstStyle/>
        <a:p>
          <a:endParaRPr lang="en-US"/>
        </a:p>
      </dgm:t>
    </dgm:pt>
    <dgm:pt modelId="{523D54B0-1E08-4943-8F52-D47D3F3FFB00}">
      <dgm:prSet/>
      <dgm:spPr/>
      <dgm:t>
        <a:bodyPr/>
        <a:lstStyle/>
        <a:p>
          <a:r>
            <a:rPr lang="en-US"/>
            <a:t>Hepatocellular Carcinoma</a:t>
          </a:r>
        </a:p>
      </dgm:t>
    </dgm:pt>
    <dgm:pt modelId="{105990F2-5958-493F-8B0A-B630B849FF39}" type="parTrans" cxnId="{CDE4EA46-4237-4B65-A95C-ADD503FACFC8}">
      <dgm:prSet/>
      <dgm:spPr/>
      <dgm:t>
        <a:bodyPr/>
        <a:lstStyle/>
        <a:p>
          <a:endParaRPr lang="en-US"/>
        </a:p>
      </dgm:t>
    </dgm:pt>
    <dgm:pt modelId="{42AFC2F0-7922-4186-94F0-DCE0F719BF84}" type="sibTrans" cxnId="{CDE4EA46-4237-4B65-A95C-ADD503FACFC8}">
      <dgm:prSet/>
      <dgm:spPr/>
      <dgm:t>
        <a:bodyPr/>
        <a:lstStyle/>
        <a:p>
          <a:endParaRPr lang="en-US"/>
        </a:p>
      </dgm:t>
    </dgm:pt>
    <dgm:pt modelId="{7C5F74ED-7B8C-4701-9592-1A371FFD2A2C}">
      <dgm:prSet/>
      <dgm:spPr/>
      <dgm:t>
        <a:bodyPr/>
        <a:lstStyle/>
        <a:p>
          <a:r>
            <a:rPr lang="en-US"/>
            <a:t>Previous Esophageal variceal bleeding</a:t>
          </a:r>
        </a:p>
      </dgm:t>
    </dgm:pt>
    <dgm:pt modelId="{2061E5CF-9FD5-464A-8993-EF9D9365D48A}" type="parTrans" cxnId="{6D55C1E1-9D1C-45F2-AA68-778D0B17C272}">
      <dgm:prSet/>
      <dgm:spPr/>
      <dgm:t>
        <a:bodyPr/>
        <a:lstStyle/>
        <a:p>
          <a:endParaRPr lang="en-US"/>
        </a:p>
      </dgm:t>
    </dgm:pt>
    <dgm:pt modelId="{42D92681-AC8B-42E9-B219-51AABAB8F450}" type="sibTrans" cxnId="{6D55C1E1-9D1C-45F2-AA68-778D0B17C272}">
      <dgm:prSet/>
      <dgm:spPr/>
      <dgm:t>
        <a:bodyPr/>
        <a:lstStyle/>
        <a:p>
          <a:endParaRPr lang="en-US"/>
        </a:p>
      </dgm:t>
    </dgm:pt>
    <dgm:pt modelId="{43C92664-6AD9-5840-9B4E-382554E35457}" type="pres">
      <dgm:prSet presAssocID="{A39BA6F7-1ED2-48D4-91EC-E75EA517DB40}" presName="linear" presStyleCnt="0">
        <dgm:presLayoutVars>
          <dgm:animLvl val="lvl"/>
          <dgm:resizeHandles val="exact"/>
        </dgm:presLayoutVars>
      </dgm:prSet>
      <dgm:spPr/>
    </dgm:pt>
    <dgm:pt modelId="{65957F18-6CE9-D543-BDDC-0E522266C29C}" type="pres">
      <dgm:prSet presAssocID="{6EC495BB-36C5-482F-927F-9B4D625349E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DBB05B0-FEF4-E245-A6E2-19DA578F883D}" type="pres">
      <dgm:prSet presAssocID="{95503B2E-D540-42F5-8266-1737EA887363}" presName="spacer" presStyleCnt="0"/>
      <dgm:spPr/>
    </dgm:pt>
    <dgm:pt modelId="{27539726-3518-3048-8413-0FB94270CB64}" type="pres">
      <dgm:prSet presAssocID="{770433BB-9CF5-4755-8B39-B69A5787A1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E65FCCA-E44E-8642-88D9-BCCAE68D0B9D}" type="pres">
      <dgm:prSet presAssocID="{770433BB-9CF5-4755-8B39-B69A5787A1BE}" presName="childText" presStyleLbl="revTx" presStyleIdx="0" presStyleCnt="1">
        <dgm:presLayoutVars>
          <dgm:bulletEnabled val="1"/>
        </dgm:presLayoutVars>
      </dgm:prSet>
      <dgm:spPr/>
    </dgm:pt>
    <dgm:pt modelId="{9140230F-3A1F-7C4D-B14F-7A2057E963C3}" type="pres">
      <dgm:prSet presAssocID="{7C5F74ED-7B8C-4701-9592-1A371FFD2A2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5931F10-F7BE-CB45-8352-1DEB2920325E}" type="presOf" srcId="{2BD71018-1158-4F63-B436-4139F7235A11}" destId="{7E65FCCA-E44E-8642-88D9-BCCAE68D0B9D}" srcOrd="0" destOrd="1" presId="urn:microsoft.com/office/officeart/2005/8/layout/vList2"/>
    <dgm:cxn modelId="{D9DBBC16-106D-0148-9AF8-8BF7E8526212}" type="presOf" srcId="{7C5F74ED-7B8C-4701-9592-1A371FFD2A2C}" destId="{9140230F-3A1F-7C4D-B14F-7A2057E963C3}" srcOrd="0" destOrd="0" presId="urn:microsoft.com/office/officeart/2005/8/layout/vList2"/>
    <dgm:cxn modelId="{7437D620-8677-6A41-B38D-A2A5F6B7EC68}" type="presOf" srcId="{56B4D0D8-B235-4E22-AB0F-B609764A5926}" destId="{7E65FCCA-E44E-8642-88D9-BCCAE68D0B9D}" srcOrd="0" destOrd="0" presId="urn:microsoft.com/office/officeart/2005/8/layout/vList2"/>
    <dgm:cxn modelId="{94BC473E-E78D-7E41-B499-8B74FD96A4C4}" type="presOf" srcId="{770433BB-9CF5-4755-8B39-B69A5787A1BE}" destId="{27539726-3518-3048-8413-0FB94270CB64}" srcOrd="0" destOrd="0" presId="urn:microsoft.com/office/officeart/2005/8/layout/vList2"/>
    <dgm:cxn modelId="{B1E35A41-9EE1-4267-BC37-D22BDE949F32}" srcId="{770433BB-9CF5-4755-8B39-B69A5787A1BE}" destId="{AA583CDF-434E-43B2-BA54-55568FD87DE5}" srcOrd="2" destOrd="0" parTransId="{FEE9FC90-9BE0-4A8A-957F-BEBF5967BAA6}" sibTransId="{A3177A5B-E172-4FFB-974D-1153C424ED69}"/>
    <dgm:cxn modelId="{CDE4EA46-4237-4B65-A95C-ADD503FACFC8}" srcId="{770433BB-9CF5-4755-8B39-B69A5787A1BE}" destId="{523D54B0-1E08-4943-8F52-D47D3F3FFB00}" srcOrd="3" destOrd="0" parTransId="{105990F2-5958-493F-8B0A-B630B849FF39}" sibTransId="{42AFC2F0-7922-4186-94F0-DCE0F719BF84}"/>
    <dgm:cxn modelId="{36058249-BB24-42F7-8590-E7782B0613FE}" srcId="{770433BB-9CF5-4755-8B39-B69A5787A1BE}" destId="{2BD71018-1158-4F63-B436-4139F7235A11}" srcOrd="1" destOrd="0" parTransId="{AD0F9723-C403-4933-9803-460686015047}" sibTransId="{0F5ED279-82BB-4563-8624-A422EC00A4C5}"/>
    <dgm:cxn modelId="{1704EF7C-EF92-6A47-AED4-57B1C813E551}" type="presOf" srcId="{6EC495BB-36C5-482F-927F-9B4D625349E0}" destId="{65957F18-6CE9-D543-BDDC-0E522266C29C}" srcOrd="0" destOrd="0" presId="urn:microsoft.com/office/officeart/2005/8/layout/vList2"/>
    <dgm:cxn modelId="{8519B287-22DC-48B4-8849-7CC3667649E7}" srcId="{770433BB-9CF5-4755-8B39-B69A5787A1BE}" destId="{56B4D0D8-B235-4E22-AB0F-B609764A5926}" srcOrd="0" destOrd="0" parTransId="{2236C1D4-8789-473C-BDA6-26F08A64A840}" sibTransId="{10068084-D5F3-4F17-A125-8C14F83E4858}"/>
    <dgm:cxn modelId="{26387C8B-4580-8149-A14F-58E0D940A131}" type="presOf" srcId="{A39BA6F7-1ED2-48D4-91EC-E75EA517DB40}" destId="{43C92664-6AD9-5840-9B4E-382554E35457}" srcOrd="0" destOrd="0" presId="urn:microsoft.com/office/officeart/2005/8/layout/vList2"/>
    <dgm:cxn modelId="{12786DAF-76EF-B147-9630-33EFB981E9D4}" type="presOf" srcId="{523D54B0-1E08-4943-8F52-D47D3F3FFB00}" destId="{7E65FCCA-E44E-8642-88D9-BCCAE68D0B9D}" srcOrd="0" destOrd="3" presId="urn:microsoft.com/office/officeart/2005/8/layout/vList2"/>
    <dgm:cxn modelId="{4A2F92B8-5E86-442F-BE42-02D7CADF6108}" srcId="{A39BA6F7-1ED2-48D4-91EC-E75EA517DB40}" destId="{6EC495BB-36C5-482F-927F-9B4D625349E0}" srcOrd="0" destOrd="0" parTransId="{FF048281-46BA-4F79-97B9-27CD78B4BAB2}" sibTransId="{95503B2E-D540-42F5-8266-1737EA887363}"/>
    <dgm:cxn modelId="{6D55C1E1-9D1C-45F2-AA68-778D0B17C272}" srcId="{A39BA6F7-1ED2-48D4-91EC-E75EA517DB40}" destId="{7C5F74ED-7B8C-4701-9592-1A371FFD2A2C}" srcOrd="2" destOrd="0" parTransId="{2061E5CF-9FD5-464A-8993-EF9D9365D48A}" sibTransId="{42D92681-AC8B-42E9-B219-51AABAB8F450}"/>
    <dgm:cxn modelId="{235731E3-4452-4ED4-B8E0-F722D16D4E15}" srcId="{A39BA6F7-1ED2-48D4-91EC-E75EA517DB40}" destId="{770433BB-9CF5-4755-8B39-B69A5787A1BE}" srcOrd="1" destOrd="0" parTransId="{A2D6262E-F8A6-44F5-A974-E76680F26175}" sibTransId="{B4B63010-4613-4838-93DD-258A834DA8FE}"/>
    <dgm:cxn modelId="{A1F9C0F0-CD4B-D240-B887-56EA18BC265C}" type="presOf" srcId="{AA583CDF-434E-43B2-BA54-55568FD87DE5}" destId="{7E65FCCA-E44E-8642-88D9-BCCAE68D0B9D}" srcOrd="0" destOrd="2" presId="urn:microsoft.com/office/officeart/2005/8/layout/vList2"/>
    <dgm:cxn modelId="{C2E26F3D-41FB-E145-AE95-3D0EFED8B6BD}" type="presParOf" srcId="{43C92664-6AD9-5840-9B4E-382554E35457}" destId="{65957F18-6CE9-D543-BDDC-0E522266C29C}" srcOrd="0" destOrd="0" presId="urn:microsoft.com/office/officeart/2005/8/layout/vList2"/>
    <dgm:cxn modelId="{350195DF-0451-524A-A389-B778B86BE81B}" type="presParOf" srcId="{43C92664-6AD9-5840-9B4E-382554E35457}" destId="{ADBB05B0-FEF4-E245-A6E2-19DA578F883D}" srcOrd="1" destOrd="0" presId="urn:microsoft.com/office/officeart/2005/8/layout/vList2"/>
    <dgm:cxn modelId="{59D6DC2F-6FA3-4B4E-8E08-E5B48E192250}" type="presParOf" srcId="{43C92664-6AD9-5840-9B4E-382554E35457}" destId="{27539726-3518-3048-8413-0FB94270CB64}" srcOrd="2" destOrd="0" presId="urn:microsoft.com/office/officeart/2005/8/layout/vList2"/>
    <dgm:cxn modelId="{5B35913C-F10F-5642-8FEA-3B3FC31AF9D4}" type="presParOf" srcId="{43C92664-6AD9-5840-9B4E-382554E35457}" destId="{7E65FCCA-E44E-8642-88D9-BCCAE68D0B9D}" srcOrd="3" destOrd="0" presId="urn:microsoft.com/office/officeart/2005/8/layout/vList2"/>
    <dgm:cxn modelId="{3A1EA95C-CF3B-5A46-A802-31920633BBF9}" type="presParOf" srcId="{43C92664-6AD9-5840-9B4E-382554E35457}" destId="{9140230F-3A1F-7C4D-B14F-7A2057E963C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16A58EE-677B-4055-9747-D81F9D88968B}" type="doc">
      <dgm:prSet loTypeId="urn:microsoft.com/office/officeart/2005/8/layout/list1" loCatId="list" qsTypeId="urn:microsoft.com/office/officeart/2005/8/quickstyle/simple1#13" qsCatId="simple" csTypeId="urn:microsoft.com/office/officeart/2005/8/colors/colorful2#6" csCatId="colorful" phldr="1"/>
      <dgm:spPr/>
      <dgm:t>
        <a:bodyPr/>
        <a:lstStyle/>
        <a:p>
          <a:endParaRPr lang="en-US"/>
        </a:p>
      </dgm:t>
    </dgm:pt>
    <dgm:pt modelId="{32342B87-9D91-4256-9D88-28577C30403B}">
      <dgm:prSet/>
      <dgm:spPr/>
      <dgm:t>
        <a:bodyPr/>
        <a:lstStyle/>
        <a:p>
          <a:r>
            <a:rPr lang="en-US" b="1"/>
            <a:t>Primary Prophylaxis</a:t>
          </a:r>
          <a:endParaRPr lang="en-US"/>
        </a:p>
      </dgm:t>
    </dgm:pt>
    <dgm:pt modelId="{A5206DB0-DE98-4593-AD12-F61CE9CC3E69}" type="parTrans" cxnId="{105FFDD5-5036-4019-9935-D27A70CA7F18}">
      <dgm:prSet/>
      <dgm:spPr/>
      <dgm:t>
        <a:bodyPr/>
        <a:lstStyle/>
        <a:p>
          <a:endParaRPr lang="en-US"/>
        </a:p>
      </dgm:t>
    </dgm:pt>
    <dgm:pt modelId="{003C333E-E3A1-46B2-AA18-B1729927D242}" type="sibTrans" cxnId="{105FFDD5-5036-4019-9935-D27A70CA7F18}">
      <dgm:prSet/>
      <dgm:spPr/>
      <dgm:t>
        <a:bodyPr/>
        <a:lstStyle/>
        <a:p>
          <a:endParaRPr lang="en-US"/>
        </a:p>
      </dgm:t>
    </dgm:pt>
    <dgm:pt modelId="{22A48072-7084-4B6C-8DB2-CD9DE0919631}">
      <dgm:prSet/>
      <dgm:spPr/>
      <dgm:t>
        <a:bodyPr/>
        <a:lstStyle/>
        <a:p>
          <a:r>
            <a:rPr lang="en-US" b="1" dirty="0"/>
            <a:t>Nonselective beta blocker (Carvedilol, nadolol, propranolol)</a:t>
          </a:r>
          <a:endParaRPr lang="en-US" dirty="0"/>
        </a:p>
      </dgm:t>
    </dgm:pt>
    <dgm:pt modelId="{DC5CF82A-8C5D-45E5-A3B0-B968928869CA}" type="parTrans" cxnId="{5CCD6D47-F602-409E-8F6F-22287116CA97}">
      <dgm:prSet/>
      <dgm:spPr/>
      <dgm:t>
        <a:bodyPr/>
        <a:lstStyle/>
        <a:p>
          <a:endParaRPr lang="en-US"/>
        </a:p>
      </dgm:t>
    </dgm:pt>
    <dgm:pt modelId="{CFDAAE87-913F-4D91-9B32-F52A6B22FFA6}" type="sibTrans" cxnId="{5CCD6D47-F602-409E-8F6F-22287116CA97}">
      <dgm:prSet/>
      <dgm:spPr/>
      <dgm:t>
        <a:bodyPr/>
        <a:lstStyle/>
        <a:p>
          <a:endParaRPr lang="en-US"/>
        </a:p>
      </dgm:t>
    </dgm:pt>
    <dgm:pt modelId="{2CE979E7-41E7-4FCC-8F90-6A3AF5C541B0}">
      <dgm:prSet/>
      <dgm:spPr/>
      <dgm:t>
        <a:bodyPr/>
        <a:lstStyle/>
        <a:p>
          <a:r>
            <a:rPr lang="en-US" b="1"/>
            <a:t>Endoscopic band ligation</a:t>
          </a:r>
          <a:endParaRPr lang="en-US"/>
        </a:p>
      </dgm:t>
    </dgm:pt>
    <dgm:pt modelId="{FBDE34A0-DE62-49F9-97DA-72A839806A1E}" type="parTrans" cxnId="{C9C03E6D-6F19-4D23-9332-334E881B3AF6}">
      <dgm:prSet/>
      <dgm:spPr/>
      <dgm:t>
        <a:bodyPr/>
        <a:lstStyle/>
        <a:p>
          <a:endParaRPr lang="en-US"/>
        </a:p>
      </dgm:t>
    </dgm:pt>
    <dgm:pt modelId="{25B8C3FA-CE48-451D-9816-9A36875ED39D}" type="sibTrans" cxnId="{C9C03E6D-6F19-4D23-9332-334E881B3AF6}">
      <dgm:prSet/>
      <dgm:spPr/>
      <dgm:t>
        <a:bodyPr/>
        <a:lstStyle/>
        <a:p>
          <a:endParaRPr lang="en-US"/>
        </a:p>
      </dgm:t>
    </dgm:pt>
    <dgm:pt modelId="{3C4C61B6-DCFD-4290-BC5A-5AB355E8AED5}">
      <dgm:prSet/>
      <dgm:spPr/>
      <dgm:t>
        <a:bodyPr/>
        <a:lstStyle/>
        <a:p>
          <a:r>
            <a:rPr lang="en-US" b="1"/>
            <a:t>Treatment of variceal bleeding</a:t>
          </a:r>
          <a:endParaRPr lang="en-US"/>
        </a:p>
      </dgm:t>
    </dgm:pt>
    <dgm:pt modelId="{B82D101D-BE35-46CD-BD9C-D8929D94933D}" type="parTrans" cxnId="{BEB821EC-10B1-4699-AEE8-43609888D849}">
      <dgm:prSet/>
      <dgm:spPr/>
      <dgm:t>
        <a:bodyPr/>
        <a:lstStyle/>
        <a:p>
          <a:endParaRPr lang="en-US"/>
        </a:p>
      </dgm:t>
    </dgm:pt>
    <dgm:pt modelId="{0E61DA4A-3A1D-4AD5-8C07-E5FEB575A931}" type="sibTrans" cxnId="{BEB821EC-10B1-4699-AEE8-43609888D849}">
      <dgm:prSet/>
      <dgm:spPr/>
      <dgm:t>
        <a:bodyPr/>
        <a:lstStyle/>
        <a:p>
          <a:endParaRPr lang="en-US"/>
        </a:p>
      </dgm:t>
    </dgm:pt>
    <dgm:pt modelId="{04ADB607-D262-4BCE-9ED7-F682B1582AE6}">
      <dgm:prSet/>
      <dgm:spPr/>
      <dgm:t>
        <a:bodyPr/>
        <a:lstStyle/>
        <a:p>
          <a:r>
            <a:rPr lang="en-US" b="1"/>
            <a:t>Octreotide</a:t>
          </a:r>
          <a:endParaRPr lang="en-US"/>
        </a:p>
      </dgm:t>
    </dgm:pt>
    <dgm:pt modelId="{5C6336F8-6702-4961-B6B5-478DACEA2150}" type="parTrans" cxnId="{75FA0A1B-391F-483B-B5BB-7B37D42BF570}">
      <dgm:prSet/>
      <dgm:spPr/>
      <dgm:t>
        <a:bodyPr/>
        <a:lstStyle/>
        <a:p>
          <a:endParaRPr lang="en-US"/>
        </a:p>
      </dgm:t>
    </dgm:pt>
    <dgm:pt modelId="{9A8710B8-2B2F-40F9-96B3-D5589D080B43}" type="sibTrans" cxnId="{75FA0A1B-391F-483B-B5BB-7B37D42BF570}">
      <dgm:prSet/>
      <dgm:spPr/>
      <dgm:t>
        <a:bodyPr/>
        <a:lstStyle/>
        <a:p>
          <a:endParaRPr lang="en-US"/>
        </a:p>
      </dgm:t>
    </dgm:pt>
    <dgm:pt modelId="{A3D9589D-35E7-4452-A254-D6D0BB4EB396}">
      <dgm:prSet/>
      <dgm:spPr/>
      <dgm:t>
        <a:bodyPr/>
        <a:lstStyle/>
        <a:p>
          <a:r>
            <a:rPr lang="en-US" b="1"/>
            <a:t>Endoscopic band ligation/Sclerotherapy</a:t>
          </a:r>
          <a:endParaRPr lang="en-US"/>
        </a:p>
      </dgm:t>
    </dgm:pt>
    <dgm:pt modelId="{021281D7-2C9C-4DA5-96F7-A78B72C9EEB5}" type="parTrans" cxnId="{B730BD36-37AA-4268-AB7A-603B67277B49}">
      <dgm:prSet/>
      <dgm:spPr/>
      <dgm:t>
        <a:bodyPr/>
        <a:lstStyle/>
        <a:p>
          <a:endParaRPr lang="en-US"/>
        </a:p>
      </dgm:t>
    </dgm:pt>
    <dgm:pt modelId="{A08E2583-3393-4B3D-AC68-B99FD277BEF2}" type="sibTrans" cxnId="{B730BD36-37AA-4268-AB7A-603B67277B49}">
      <dgm:prSet/>
      <dgm:spPr/>
      <dgm:t>
        <a:bodyPr/>
        <a:lstStyle/>
        <a:p>
          <a:endParaRPr lang="en-US"/>
        </a:p>
      </dgm:t>
    </dgm:pt>
    <dgm:pt modelId="{995B9544-ABFD-4724-BE63-C34BDE20FB48}">
      <dgm:prSet/>
      <dgm:spPr/>
      <dgm:t>
        <a:bodyPr/>
        <a:lstStyle/>
        <a:p>
          <a:r>
            <a:rPr lang="en-US" b="1"/>
            <a:t>TIPS</a:t>
          </a:r>
          <a:endParaRPr lang="en-US"/>
        </a:p>
      </dgm:t>
    </dgm:pt>
    <dgm:pt modelId="{18B49FC3-76F4-48DE-A85C-AEE3C162F5B6}" type="parTrans" cxnId="{5637E167-B228-4842-ABA1-8D83D8C7948D}">
      <dgm:prSet/>
      <dgm:spPr/>
      <dgm:t>
        <a:bodyPr/>
        <a:lstStyle/>
        <a:p>
          <a:endParaRPr lang="en-US"/>
        </a:p>
      </dgm:t>
    </dgm:pt>
    <dgm:pt modelId="{6CF46246-F552-4991-A0CA-5A91A081EFAC}" type="sibTrans" cxnId="{5637E167-B228-4842-ABA1-8D83D8C7948D}">
      <dgm:prSet/>
      <dgm:spPr/>
      <dgm:t>
        <a:bodyPr/>
        <a:lstStyle/>
        <a:p>
          <a:endParaRPr lang="en-US"/>
        </a:p>
      </dgm:t>
    </dgm:pt>
    <dgm:pt modelId="{71DC7387-C872-48E3-9157-9CBE34089D57}">
      <dgm:prSet/>
      <dgm:spPr/>
      <dgm:t>
        <a:bodyPr/>
        <a:lstStyle/>
        <a:p>
          <a:r>
            <a:rPr lang="en-US" b="1"/>
            <a:t>Secondary prophylaxis</a:t>
          </a:r>
          <a:endParaRPr lang="en-US"/>
        </a:p>
      </dgm:t>
    </dgm:pt>
    <dgm:pt modelId="{17E13BFF-BC67-4A3B-9748-375C4EAF523B}" type="parTrans" cxnId="{15AC627B-7110-4E47-AE9B-BA25BA115069}">
      <dgm:prSet/>
      <dgm:spPr/>
      <dgm:t>
        <a:bodyPr/>
        <a:lstStyle/>
        <a:p>
          <a:endParaRPr lang="en-US"/>
        </a:p>
      </dgm:t>
    </dgm:pt>
    <dgm:pt modelId="{40488741-AFF7-4A07-9EDA-D7A8D3B2BECD}" type="sibTrans" cxnId="{15AC627B-7110-4E47-AE9B-BA25BA115069}">
      <dgm:prSet/>
      <dgm:spPr/>
      <dgm:t>
        <a:bodyPr/>
        <a:lstStyle/>
        <a:p>
          <a:endParaRPr lang="en-US"/>
        </a:p>
      </dgm:t>
    </dgm:pt>
    <dgm:pt modelId="{1A838B65-DEBF-4C6D-8DD4-5EF2FED879D5}">
      <dgm:prSet/>
      <dgm:spPr/>
      <dgm:t>
        <a:bodyPr/>
        <a:lstStyle/>
        <a:p>
          <a:r>
            <a:rPr lang="en-US" b="1"/>
            <a:t>Endoscopic band ligation</a:t>
          </a:r>
          <a:endParaRPr lang="en-US"/>
        </a:p>
      </dgm:t>
    </dgm:pt>
    <dgm:pt modelId="{142CA4E8-4381-48DF-8D16-6D06693854B5}" type="parTrans" cxnId="{966A92FA-4B98-4EE5-9150-DCF9B91B0133}">
      <dgm:prSet/>
      <dgm:spPr/>
      <dgm:t>
        <a:bodyPr/>
        <a:lstStyle/>
        <a:p>
          <a:endParaRPr lang="en-US"/>
        </a:p>
      </dgm:t>
    </dgm:pt>
    <dgm:pt modelId="{6B677B7D-15CF-4519-9BEB-8E6B3132116B}" type="sibTrans" cxnId="{966A92FA-4B98-4EE5-9150-DCF9B91B0133}">
      <dgm:prSet/>
      <dgm:spPr/>
      <dgm:t>
        <a:bodyPr/>
        <a:lstStyle/>
        <a:p>
          <a:endParaRPr lang="en-US"/>
        </a:p>
      </dgm:t>
    </dgm:pt>
    <dgm:pt modelId="{9B7BB6D6-005A-473C-9FAE-468E20B30818}">
      <dgm:prSet/>
      <dgm:spPr/>
      <dgm:t>
        <a:bodyPr/>
        <a:lstStyle/>
        <a:p>
          <a:r>
            <a:rPr lang="en-US" b="1"/>
            <a:t>TIPS</a:t>
          </a:r>
          <a:endParaRPr lang="en-US"/>
        </a:p>
      </dgm:t>
    </dgm:pt>
    <dgm:pt modelId="{153250FB-B1DC-47F2-B08F-3197CEEB809E}" type="parTrans" cxnId="{7C4445F9-6350-401C-A660-044C9A60A5F0}">
      <dgm:prSet/>
      <dgm:spPr/>
      <dgm:t>
        <a:bodyPr/>
        <a:lstStyle/>
        <a:p>
          <a:endParaRPr lang="en-US"/>
        </a:p>
      </dgm:t>
    </dgm:pt>
    <dgm:pt modelId="{566F9B93-6E30-463E-92A8-16C6E17A6FD4}" type="sibTrans" cxnId="{7C4445F9-6350-401C-A660-044C9A60A5F0}">
      <dgm:prSet/>
      <dgm:spPr/>
      <dgm:t>
        <a:bodyPr/>
        <a:lstStyle/>
        <a:p>
          <a:endParaRPr lang="en-US"/>
        </a:p>
      </dgm:t>
    </dgm:pt>
    <dgm:pt modelId="{778EF2E5-CC9A-B24F-8F6D-D091D3055A25}" type="pres">
      <dgm:prSet presAssocID="{716A58EE-677B-4055-9747-D81F9D88968B}" presName="linear" presStyleCnt="0">
        <dgm:presLayoutVars>
          <dgm:dir/>
          <dgm:animLvl val="lvl"/>
          <dgm:resizeHandles val="exact"/>
        </dgm:presLayoutVars>
      </dgm:prSet>
      <dgm:spPr/>
    </dgm:pt>
    <dgm:pt modelId="{2485001D-43F9-8D4A-B9D7-FB306CB0F4D1}" type="pres">
      <dgm:prSet presAssocID="{32342B87-9D91-4256-9D88-28577C30403B}" presName="parentLin" presStyleCnt="0"/>
      <dgm:spPr/>
    </dgm:pt>
    <dgm:pt modelId="{C6413680-7AEA-614C-A657-98142C0D3F9E}" type="pres">
      <dgm:prSet presAssocID="{32342B87-9D91-4256-9D88-28577C30403B}" presName="parentLeftMargin" presStyleLbl="node1" presStyleIdx="0" presStyleCnt="3"/>
      <dgm:spPr/>
    </dgm:pt>
    <dgm:pt modelId="{09209600-EC4D-7849-BF6F-5E652D082FE6}" type="pres">
      <dgm:prSet presAssocID="{32342B87-9D91-4256-9D88-28577C30403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9E435F3-ED66-1040-B05D-ABE230514912}" type="pres">
      <dgm:prSet presAssocID="{32342B87-9D91-4256-9D88-28577C30403B}" presName="negativeSpace" presStyleCnt="0"/>
      <dgm:spPr/>
    </dgm:pt>
    <dgm:pt modelId="{6CC628ED-3A3B-F34D-8C2F-2B9B6AF7463F}" type="pres">
      <dgm:prSet presAssocID="{32342B87-9D91-4256-9D88-28577C30403B}" presName="childText" presStyleLbl="conFgAcc1" presStyleIdx="0" presStyleCnt="3">
        <dgm:presLayoutVars>
          <dgm:bulletEnabled val="1"/>
        </dgm:presLayoutVars>
      </dgm:prSet>
      <dgm:spPr/>
    </dgm:pt>
    <dgm:pt modelId="{8213AFED-DAF1-C54F-B600-5D6A9BE4AEE8}" type="pres">
      <dgm:prSet presAssocID="{003C333E-E3A1-46B2-AA18-B1729927D242}" presName="spaceBetweenRectangles" presStyleCnt="0"/>
      <dgm:spPr/>
    </dgm:pt>
    <dgm:pt modelId="{A56C1BBA-67A6-304D-9548-2E4BDCAE5770}" type="pres">
      <dgm:prSet presAssocID="{3C4C61B6-DCFD-4290-BC5A-5AB355E8AED5}" presName="parentLin" presStyleCnt="0"/>
      <dgm:spPr/>
    </dgm:pt>
    <dgm:pt modelId="{2FCB54FF-55A0-4B47-9507-D7410FFCB654}" type="pres">
      <dgm:prSet presAssocID="{3C4C61B6-DCFD-4290-BC5A-5AB355E8AED5}" presName="parentLeftMargin" presStyleLbl="node1" presStyleIdx="0" presStyleCnt="3"/>
      <dgm:spPr/>
    </dgm:pt>
    <dgm:pt modelId="{2E54E530-B1B7-2D4C-97FB-58188F987A65}" type="pres">
      <dgm:prSet presAssocID="{3C4C61B6-DCFD-4290-BC5A-5AB355E8AED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16A49BB-EADF-264B-B125-D7243668F5E6}" type="pres">
      <dgm:prSet presAssocID="{3C4C61B6-DCFD-4290-BC5A-5AB355E8AED5}" presName="negativeSpace" presStyleCnt="0"/>
      <dgm:spPr/>
    </dgm:pt>
    <dgm:pt modelId="{396AAA3B-79B6-D343-A48D-8C9ABC8E6CF1}" type="pres">
      <dgm:prSet presAssocID="{3C4C61B6-DCFD-4290-BC5A-5AB355E8AED5}" presName="childText" presStyleLbl="conFgAcc1" presStyleIdx="1" presStyleCnt="3">
        <dgm:presLayoutVars>
          <dgm:bulletEnabled val="1"/>
        </dgm:presLayoutVars>
      </dgm:prSet>
      <dgm:spPr/>
    </dgm:pt>
    <dgm:pt modelId="{3CFFE0FD-60C6-3343-A47D-C102CB43A980}" type="pres">
      <dgm:prSet presAssocID="{0E61DA4A-3A1D-4AD5-8C07-E5FEB575A931}" presName="spaceBetweenRectangles" presStyleCnt="0"/>
      <dgm:spPr/>
    </dgm:pt>
    <dgm:pt modelId="{B6CA01D9-EC96-7F4E-B730-128455522D8C}" type="pres">
      <dgm:prSet presAssocID="{71DC7387-C872-48E3-9157-9CBE34089D57}" presName="parentLin" presStyleCnt="0"/>
      <dgm:spPr/>
    </dgm:pt>
    <dgm:pt modelId="{69B68C4B-503D-8E4D-AB36-B6C5F2F2C50A}" type="pres">
      <dgm:prSet presAssocID="{71DC7387-C872-48E3-9157-9CBE34089D57}" presName="parentLeftMargin" presStyleLbl="node1" presStyleIdx="1" presStyleCnt="3"/>
      <dgm:spPr/>
    </dgm:pt>
    <dgm:pt modelId="{925E3F30-FF94-B146-813A-CFE8462033C3}" type="pres">
      <dgm:prSet presAssocID="{71DC7387-C872-48E3-9157-9CBE34089D5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28868E9-3C40-874F-A86F-A0FDDF6FF07D}" type="pres">
      <dgm:prSet presAssocID="{71DC7387-C872-48E3-9157-9CBE34089D57}" presName="negativeSpace" presStyleCnt="0"/>
      <dgm:spPr/>
    </dgm:pt>
    <dgm:pt modelId="{2CA81F0F-7DEB-B74B-B3E5-80A38D62B0B1}" type="pres">
      <dgm:prSet presAssocID="{71DC7387-C872-48E3-9157-9CBE34089D5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7C7631A-302A-4E47-8CD4-A350B7E15D76}" type="presOf" srcId="{71DC7387-C872-48E3-9157-9CBE34089D57}" destId="{69B68C4B-503D-8E4D-AB36-B6C5F2F2C50A}" srcOrd="0" destOrd="0" presId="urn:microsoft.com/office/officeart/2005/8/layout/list1"/>
    <dgm:cxn modelId="{75FA0A1B-391F-483B-B5BB-7B37D42BF570}" srcId="{3C4C61B6-DCFD-4290-BC5A-5AB355E8AED5}" destId="{04ADB607-D262-4BCE-9ED7-F682B1582AE6}" srcOrd="0" destOrd="0" parTransId="{5C6336F8-6702-4961-B6B5-478DACEA2150}" sibTransId="{9A8710B8-2B2F-40F9-96B3-D5589D080B43}"/>
    <dgm:cxn modelId="{8700B82F-40F3-FF4A-8177-EFA1A74A2C98}" type="presOf" srcId="{1A838B65-DEBF-4C6D-8DD4-5EF2FED879D5}" destId="{2CA81F0F-7DEB-B74B-B3E5-80A38D62B0B1}" srcOrd="0" destOrd="0" presId="urn:microsoft.com/office/officeart/2005/8/layout/list1"/>
    <dgm:cxn modelId="{B730BD36-37AA-4268-AB7A-603B67277B49}" srcId="{3C4C61B6-DCFD-4290-BC5A-5AB355E8AED5}" destId="{A3D9589D-35E7-4452-A254-D6D0BB4EB396}" srcOrd="1" destOrd="0" parTransId="{021281D7-2C9C-4DA5-96F7-A78B72C9EEB5}" sibTransId="{A08E2583-3393-4B3D-AC68-B99FD277BEF2}"/>
    <dgm:cxn modelId="{2B488237-C8BC-3749-B284-AC9F2FE755DE}" type="presOf" srcId="{22A48072-7084-4B6C-8DB2-CD9DE0919631}" destId="{6CC628ED-3A3B-F34D-8C2F-2B9B6AF7463F}" srcOrd="0" destOrd="0" presId="urn:microsoft.com/office/officeart/2005/8/layout/list1"/>
    <dgm:cxn modelId="{5CCD6D47-F602-409E-8F6F-22287116CA97}" srcId="{32342B87-9D91-4256-9D88-28577C30403B}" destId="{22A48072-7084-4B6C-8DB2-CD9DE0919631}" srcOrd="0" destOrd="0" parTransId="{DC5CF82A-8C5D-45E5-A3B0-B968928869CA}" sibTransId="{CFDAAE87-913F-4D91-9B32-F52A6B22FFA6}"/>
    <dgm:cxn modelId="{4EB0564D-4B47-6D4F-98F0-5A93B18D16B1}" type="presOf" srcId="{A3D9589D-35E7-4452-A254-D6D0BB4EB396}" destId="{396AAA3B-79B6-D343-A48D-8C9ABC8E6CF1}" srcOrd="0" destOrd="1" presId="urn:microsoft.com/office/officeart/2005/8/layout/list1"/>
    <dgm:cxn modelId="{77B5C857-33AA-3240-B6F9-AED190C3EF97}" type="presOf" srcId="{71DC7387-C872-48E3-9157-9CBE34089D57}" destId="{925E3F30-FF94-B146-813A-CFE8462033C3}" srcOrd="1" destOrd="0" presId="urn:microsoft.com/office/officeart/2005/8/layout/list1"/>
    <dgm:cxn modelId="{5637E167-B228-4842-ABA1-8D83D8C7948D}" srcId="{3C4C61B6-DCFD-4290-BC5A-5AB355E8AED5}" destId="{995B9544-ABFD-4724-BE63-C34BDE20FB48}" srcOrd="2" destOrd="0" parTransId="{18B49FC3-76F4-48DE-A85C-AEE3C162F5B6}" sibTransId="{6CF46246-F552-4991-A0CA-5A91A081EFAC}"/>
    <dgm:cxn modelId="{C9C03E6D-6F19-4D23-9332-334E881B3AF6}" srcId="{32342B87-9D91-4256-9D88-28577C30403B}" destId="{2CE979E7-41E7-4FCC-8F90-6A3AF5C541B0}" srcOrd="1" destOrd="0" parTransId="{FBDE34A0-DE62-49F9-97DA-72A839806A1E}" sibTransId="{25B8C3FA-CE48-451D-9816-9A36875ED39D}"/>
    <dgm:cxn modelId="{2477AE6E-AE13-B543-B4ED-7FB0BBA30932}" type="presOf" srcId="{04ADB607-D262-4BCE-9ED7-F682B1582AE6}" destId="{396AAA3B-79B6-D343-A48D-8C9ABC8E6CF1}" srcOrd="0" destOrd="0" presId="urn:microsoft.com/office/officeart/2005/8/layout/list1"/>
    <dgm:cxn modelId="{15AC627B-7110-4E47-AE9B-BA25BA115069}" srcId="{716A58EE-677B-4055-9747-D81F9D88968B}" destId="{71DC7387-C872-48E3-9157-9CBE34089D57}" srcOrd="2" destOrd="0" parTransId="{17E13BFF-BC67-4A3B-9748-375C4EAF523B}" sibTransId="{40488741-AFF7-4A07-9EDA-D7A8D3B2BECD}"/>
    <dgm:cxn modelId="{0357878B-ECFE-B54F-BAE0-5BB4C5FA46E8}" type="presOf" srcId="{2CE979E7-41E7-4FCC-8F90-6A3AF5C541B0}" destId="{6CC628ED-3A3B-F34D-8C2F-2B9B6AF7463F}" srcOrd="0" destOrd="1" presId="urn:microsoft.com/office/officeart/2005/8/layout/list1"/>
    <dgm:cxn modelId="{CAD4BBA7-F229-0C46-823F-25D0DB879DCD}" type="presOf" srcId="{32342B87-9D91-4256-9D88-28577C30403B}" destId="{C6413680-7AEA-614C-A657-98142C0D3F9E}" srcOrd="0" destOrd="0" presId="urn:microsoft.com/office/officeart/2005/8/layout/list1"/>
    <dgm:cxn modelId="{191503AD-42BF-F34F-B6E7-63818D72C1C0}" type="presOf" srcId="{995B9544-ABFD-4724-BE63-C34BDE20FB48}" destId="{396AAA3B-79B6-D343-A48D-8C9ABC8E6CF1}" srcOrd="0" destOrd="2" presId="urn:microsoft.com/office/officeart/2005/8/layout/list1"/>
    <dgm:cxn modelId="{89DD5FB6-0DF7-2C48-A468-455138D431BF}" type="presOf" srcId="{9B7BB6D6-005A-473C-9FAE-468E20B30818}" destId="{2CA81F0F-7DEB-B74B-B3E5-80A38D62B0B1}" srcOrd="0" destOrd="1" presId="urn:microsoft.com/office/officeart/2005/8/layout/list1"/>
    <dgm:cxn modelId="{C73DA0C4-76D7-9C49-8CAD-4141ADCF06D6}" type="presOf" srcId="{3C4C61B6-DCFD-4290-BC5A-5AB355E8AED5}" destId="{2E54E530-B1B7-2D4C-97FB-58188F987A65}" srcOrd="1" destOrd="0" presId="urn:microsoft.com/office/officeart/2005/8/layout/list1"/>
    <dgm:cxn modelId="{1F7E07D5-FD1C-1644-B041-F405EBFA16A5}" type="presOf" srcId="{32342B87-9D91-4256-9D88-28577C30403B}" destId="{09209600-EC4D-7849-BF6F-5E652D082FE6}" srcOrd="1" destOrd="0" presId="urn:microsoft.com/office/officeart/2005/8/layout/list1"/>
    <dgm:cxn modelId="{105FFDD5-5036-4019-9935-D27A70CA7F18}" srcId="{716A58EE-677B-4055-9747-D81F9D88968B}" destId="{32342B87-9D91-4256-9D88-28577C30403B}" srcOrd="0" destOrd="0" parTransId="{A5206DB0-DE98-4593-AD12-F61CE9CC3E69}" sibTransId="{003C333E-E3A1-46B2-AA18-B1729927D242}"/>
    <dgm:cxn modelId="{BEB821EC-10B1-4699-AEE8-43609888D849}" srcId="{716A58EE-677B-4055-9747-D81F9D88968B}" destId="{3C4C61B6-DCFD-4290-BC5A-5AB355E8AED5}" srcOrd="1" destOrd="0" parTransId="{B82D101D-BE35-46CD-BD9C-D8929D94933D}" sibTransId="{0E61DA4A-3A1D-4AD5-8C07-E5FEB575A931}"/>
    <dgm:cxn modelId="{77F813EF-199E-3446-9DB6-1793F12A27F4}" type="presOf" srcId="{716A58EE-677B-4055-9747-D81F9D88968B}" destId="{778EF2E5-CC9A-B24F-8F6D-D091D3055A25}" srcOrd="0" destOrd="0" presId="urn:microsoft.com/office/officeart/2005/8/layout/list1"/>
    <dgm:cxn modelId="{7C4445F9-6350-401C-A660-044C9A60A5F0}" srcId="{71DC7387-C872-48E3-9157-9CBE34089D57}" destId="{9B7BB6D6-005A-473C-9FAE-468E20B30818}" srcOrd="1" destOrd="0" parTransId="{153250FB-B1DC-47F2-B08F-3197CEEB809E}" sibTransId="{566F9B93-6E30-463E-92A8-16C6E17A6FD4}"/>
    <dgm:cxn modelId="{966A92FA-4B98-4EE5-9150-DCF9B91B0133}" srcId="{71DC7387-C872-48E3-9157-9CBE34089D57}" destId="{1A838B65-DEBF-4C6D-8DD4-5EF2FED879D5}" srcOrd="0" destOrd="0" parTransId="{142CA4E8-4381-48DF-8D16-6D06693854B5}" sibTransId="{6B677B7D-15CF-4519-9BEB-8E6B3132116B}"/>
    <dgm:cxn modelId="{85E46FFB-407D-F544-AC40-CDA2F0EC9BB7}" type="presOf" srcId="{3C4C61B6-DCFD-4290-BC5A-5AB355E8AED5}" destId="{2FCB54FF-55A0-4B47-9507-D7410FFCB654}" srcOrd="0" destOrd="0" presId="urn:microsoft.com/office/officeart/2005/8/layout/list1"/>
    <dgm:cxn modelId="{A96FBCF5-0A73-F148-970E-F0E50451271A}" type="presParOf" srcId="{778EF2E5-CC9A-B24F-8F6D-D091D3055A25}" destId="{2485001D-43F9-8D4A-B9D7-FB306CB0F4D1}" srcOrd="0" destOrd="0" presId="urn:microsoft.com/office/officeart/2005/8/layout/list1"/>
    <dgm:cxn modelId="{6B384A25-0DB1-3540-844F-A81748F970B6}" type="presParOf" srcId="{2485001D-43F9-8D4A-B9D7-FB306CB0F4D1}" destId="{C6413680-7AEA-614C-A657-98142C0D3F9E}" srcOrd="0" destOrd="0" presId="urn:microsoft.com/office/officeart/2005/8/layout/list1"/>
    <dgm:cxn modelId="{FB8346E5-31A6-B444-8ACD-7F22EE88568B}" type="presParOf" srcId="{2485001D-43F9-8D4A-B9D7-FB306CB0F4D1}" destId="{09209600-EC4D-7849-BF6F-5E652D082FE6}" srcOrd="1" destOrd="0" presId="urn:microsoft.com/office/officeart/2005/8/layout/list1"/>
    <dgm:cxn modelId="{6E8A2F07-D244-A142-BC72-5864E92E227B}" type="presParOf" srcId="{778EF2E5-CC9A-B24F-8F6D-D091D3055A25}" destId="{29E435F3-ED66-1040-B05D-ABE230514912}" srcOrd="1" destOrd="0" presId="urn:microsoft.com/office/officeart/2005/8/layout/list1"/>
    <dgm:cxn modelId="{1E3C00E3-6D96-844C-BAA6-2FF18D8EB45B}" type="presParOf" srcId="{778EF2E5-CC9A-B24F-8F6D-D091D3055A25}" destId="{6CC628ED-3A3B-F34D-8C2F-2B9B6AF7463F}" srcOrd="2" destOrd="0" presId="urn:microsoft.com/office/officeart/2005/8/layout/list1"/>
    <dgm:cxn modelId="{3CB327AD-578D-1C4F-B8B4-595E51F382AD}" type="presParOf" srcId="{778EF2E5-CC9A-B24F-8F6D-D091D3055A25}" destId="{8213AFED-DAF1-C54F-B600-5D6A9BE4AEE8}" srcOrd="3" destOrd="0" presId="urn:microsoft.com/office/officeart/2005/8/layout/list1"/>
    <dgm:cxn modelId="{572197B8-599A-7D4B-981E-07673D835A90}" type="presParOf" srcId="{778EF2E5-CC9A-B24F-8F6D-D091D3055A25}" destId="{A56C1BBA-67A6-304D-9548-2E4BDCAE5770}" srcOrd="4" destOrd="0" presId="urn:microsoft.com/office/officeart/2005/8/layout/list1"/>
    <dgm:cxn modelId="{DEEF0D80-2216-E64B-8E82-571F60F13973}" type="presParOf" srcId="{A56C1BBA-67A6-304D-9548-2E4BDCAE5770}" destId="{2FCB54FF-55A0-4B47-9507-D7410FFCB654}" srcOrd="0" destOrd="0" presId="urn:microsoft.com/office/officeart/2005/8/layout/list1"/>
    <dgm:cxn modelId="{6DC51E61-9F6D-C649-9F59-6DA7483440B9}" type="presParOf" srcId="{A56C1BBA-67A6-304D-9548-2E4BDCAE5770}" destId="{2E54E530-B1B7-2D4C-97FB-58188F987A65}" srcOrd="1" destOrd="0" presId="urn:microsoft.com/office/officeart/2005/8/layout/list1"/>
    <dgm:cxn modelId="{58B9FD54-594D-0842-861D-E05648D04FCC}" type="presParOf" srcId="{778EF2E5-CC9A-B24F-8F6D-D091D3055A25}" destId="{C16A49BB-EADF-264B-B125-D7243668F5E6}" srcOrd="5" destOrd="0" presId="urn:microsoft.com/office/officeart/2005/8/layout/list1"/>
    <dgm:cxn modelId="{056CC1E8-384E-864C-B57D-2B2DD23F70B3}" type="presParOf" srcId="{778EF2E5-CC9A-B24F-8F6D-D091D3055A25}" destId="{396AAA3B-79B6-D343-A48D-8C9ABC8E6CF1}" srcOrd="6" destOrd="0" presId="urn:microsoft.com/office/officeart/2005/8/layout/list1"/>
    <dgm:cxn modelId="{38B29128-31FC-3842-8BC4-44304F21FA8B}" type="presParOf" srcId="{778EF2E5-CC9A-B24F-8F6D-D091D3055A25}" destId="{3CFFE0FD-60C6-3343-A47D-C102CB43A980}" srcOrd="7" destOrd="0" presId="urn:microsoft.com/office/officeart/2005/8/layout/list1"/>
    <dgm:cxn modelId="{CEF9E1E0-7000-2649-A227-4E250318D999}" type="presParOf" srcId="{778EF2E5-CC9A-B24F-8F6D-D091D3055A25}" destId="{B6CA01D9-EC96-7F4E-B730-128455522D8C}" srcOrd="8" destOrd="0" presId="urn:microsoft.com/office/officeart/2005/8/layout/list1"/>
    <dgm:cxn modelId="{48213A73-C018-4F45-87B5-49A852087E99}" type="presParOf" srcId="{B6CA01D9-EC96-7F4E-B730-128455522D8C}" destId="{69B68C4B-503D-8E4D-AB36-B6C5F2F2C50A}" srcOrd="0" destOrd="0" presId="urn:microsoft.com/office/officeart/2005/8/layout/list1"/>
    <dgm:cxn modelId="{DB7DCD65-C2FA-9749-ACC3-C912D1D72248}" type="presParOf" srcId="{B6CA01D9-EC96-7F4E-B730-128455522D8C}" destId="{925E3F30-FF94-B146-813A-CFE8462033C3}" srcOrd="1" destOrd="0" presId="urn:microsoft.com/office/officeart/2005/8/layout/list1"/>
    <dgm:cxn modelId="{DE63904B-BFA0-E840-A19E-20F8389B4E6D}" type="presParOf" srcId="{778EF2E5-CC9A-B24F-8F6D-D091D3055A25}" destId="{528868E9-3C40-874F-A86F-A0FDDF6FF07D}" srcOrd="9" destOrd="0" presId="urn:microsoft.com/office/officeart/2005/8/layout/list1"/>
    <dgm:cxn modelId="{B6D5BA1E-17CB-2343-B67C-8F15BBB84A51}" type="presParOf" srcId="{778EF2E5-CC9A-B24F-8F6D-D091D3055A25}" destId="{2CA81F0F-7DEB-B74B-B3E5-80A38D62B0B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491D23C-5724-4F3A-8F23-2EB70F5981C8}" type="doc">
      <dgm:prSet loTypeId="urn:microsoft.com/office/officeart/2016/7/layout/VerticalSolidActionList" loCatId="List" qsTypeId="urn:microsoft.com/office/officeart/2005/8/quickstyle/simple1#14" qsCatId="simple" csTypeId="urn:microsoft.com/office/officeart/2005/8/colors/colorful2#7" csCatId="colorful" phldr="1"/>
      <dgm:spPr/>
      <dgm:t>
        <a:bodyPr/>
        <a:lstStyle/>
        <a:p>
          <a:endParaRPr lang="en-US"/>
        </a:p>
      </dgm:t>
    </dgm:pt>
    <dgm:pt modelId="{78405F29-18DB-4DAF-9815-AFEA1FCC48D3}">
      <dgm:prSet/>
      <dgm:spPr/>
      <dgm:t>
        <a:bodyPr/>
        <a:lstStyle/>
        <a:p>
          <a:r>
            <a:rPr lang="en-US" dirty="0"/>
            <a:t>Grade 1</a:t>
          </a:r>
        </a:p>
      </dgm:t>
    </dgm:pt>
    <dgm:pt modelId="{7A7919DE-15A3-4C25-ACE4-387339F1DB64}" type="parTrans" cxnId="{5902D2B7-6392-4D3A-831F-B7388C6297C8}">
      <dgm:prSet/>
      <dgm:spPr/>
      <dgm:t>
        <a:bodyPr/>
        <a:lstStyle/>
        <a:p>
          <a:endParaRPr lang="en-US"/>
        </a:p>
      </dgm:t>
    </dgm:pt>
    <dgm:pt modelId="{01D2F496-26BD-4EA7-8FC7-1C63586A932B}" type="sibTrans" cxnId="{5902D2B7-6392-4D3A-831F-B7388C6297C8}">
      <dgm:prSet/>
      <dgm:spPr/>
      <dgm:t>
        <a:bodyPr/>
        <a:lstStyle/>
        <a:p>
          <a:endParaRPr lang="en-US"/>
        </a:p>
      </dgm:t>
    </dgm:pt>
    <dgm:pt modelId="{33DCBF72-73AD-499D-9F0A-17EF3BC287F0}">
      <dgm:prSet/>
      <dgm:spPr/>
      <dgm:t>
        <a:bodyPr/>
        <a:lstStyle/>
        <a:p>
          <a:r>
            <a:rPr lang="en-US" dirty="0"/>
            <a:t>Collapse with air insufflation</a:t>
          </a:r>
        </a:p>
      </dgm:t>
    </dgm:pt>
    <dgm:pt modelId="{1C1A5B1B-8C27-42CE-8F79-EA12393AC9B3}" type="parTrans" cxnId="{2E94EEB8-243A-47CE-ABFB-87DDFE49200B}">
      <dgm:prSet/>
      <dgm:spPr/>
      <dgm:t>
        <a:bodyPr/>
        <a:lstStyle/>
        <a:p>
          <a:endParaRPr lang="en-US"/>
        </a:p>
      </dgm:t>
    </dgm:pt>
    <dgm:pt modelId="{EA340C5C-9C67-44A4-9A37-F0E8D7DD8EBE}" type="sibTrans" cxnId="{2E94EEB8-243A-47CE-ABFB-87DDFE49200B}">
      <dgm:prSet/>
      <dgm:spPr/>
      <dgm:t>
        <a:bodyPr/>
        <a:lstStyle/>
        <a:p>
          <a:endParaRPr lang="en-US"/>
        </a:p>
      </dgm:t>
    </dgm:pt>
    <dgm:pt modelId="{F233A44F-5872-4C61-A2FA-34AE4235461D}">
      <dgm:prSet/>
      <dgm:spPr/>
      <dgm:t>
        <a:bodyPr/>
        <a:lstStyle/>
        <a:p>
          <a:r>
            <a:rPr lang="en-US" dirty="0"/>
            <a:t>Grade</a:t>
          </a:r>
        </a:p>
        <a:p>
          <a:r>
            <a:rPr lang="en-US" dirty="0"/>
            <a:t>2</a:t>
          </a:r>
        </a:p>
      </dgm:t>
    </dgm:pt>
    <dgm:pt modelId="{C4D35D43-EA70-482E-83D3-199B37B09D06}" type="parTrans" cxnId="{0E4D562B-F938-4858-8706-56CB865BF15B}">
      <dgm:prSet/>
      <dgm:spPr/>
      <dgm:t>
        <a:bodyPr/>
        <a:lstStyle/>
        <a:p>
          <a:endParaRPr lang="en-US"/>
        </a:p>
      </dgm:t>
    </dgm:pt>
    <dgm:pt modelId="{0BB50669-EEC4-4E92-97A0-AC344A43E110}" type="sibTrans" cxnId="{0E4D562B-F938-4858-8706-56CB865BF15B}">
      <dgm:prSet/>
      <dgm:spPr/>
      <dgm:t>
        <a:bodyPr/>
        <a:lstStyle/>
        <a:p>
          <a:endParaRPr lang="en-US"/>
        </a:p>
      </dgm:t>
    </dgm:pt>
    <dgm:pt modelId="{2A836F46-D298-4A10-A092-30559DE72A1A}">
      <dgm:prSet/>
      <dgm:spPr/>
      <dgm:t>
        <a:bodyPr/>
        <a:lstStyle/>
        <a:p>
          <a:r>
            <a:rPr lang="en-US" dirty="0"/>
            <a:t>Do not collapse, separated</a:t>
          </a:r>
        </a:p>
      </dgm:t>
    </dgm:pt>
    <dgm:pt modelId="{16726756-EFF4-4336-B70C-45C848176F03}" type="parTrans" cxnId="{08F44DB3-68CF-4F49-8605-46BDE0173AEC}">
      <dgm:prSet/>
      <dgm:spPr/>
      <dgm:t>
        <a:bodyPr/>
        <a:lstStyle/>
        <a:p>
          <a:endParaRPr lang="en-US"/>
        </a:p>
      </dgm:t>
    </dgm:pt>
    <dgm:pt modelId="{205478CA-2499-4C88-BD79-01B1AD952F11}" type="sibTrans" cxnId="{08F44DB3-68CF-4F49-8605-46BDE0173AEC}">
      <dgm:prSet/>
      <dgm:spPr/>
      <dgm:t>
        <a:bodyPr/>
        <a:lstStyle/>
        <a:p>
          <a:endParaRPr lang="en-US"/>
        </a:p>
      </dgm:t>
    </dgm:pt>
    <dgm:pt modelId="{96F90DDF-0621-44AB-A790-F2948A443E59}">
      <dgm:prSet/>
      <dgm:spPr/>
      <dgm:t>
        <a:bodyPr/>
        <a:lstStyle/>
        <a:p>
          <a:r>
            <a:rPr lang="en-US" dirty="0"/>
            <a:t>Grade</a:t>
          </a:r>
        </a:p>
        <a:p>
          <a:r>
            <a:rPr lang="en-US" dirty="0"/>
            <a:t>3</a:t>
          </a:r>
        </a:p>
      </dgm:t>
    </dgm:pt>
    <dgm:pt modelId="{989FA1A6-7E95-4895-A58F-400E7C2723EB}" type="parTrans" cxnId="{7980609A-DFD7-4419-A0C3-05B97445E651}">
      <dgm:prSet/>
      <dgm:spPr/>
      <dgm:t>
        <a:bodyPr/>
        <a:lstStyle/>
        <a:p>
          <a:endParaRPr lang="en-US"/>
        </a:p>
      </dgm:t>
    </dgm:pt>
    <dgm:pt modelId="{8EE06B1A-1B7C-45BA-9862-DD94F1C337A7}" type="sibTrans" cxnId="{7980609A-DFD7-4419-A0C3-05B97445E651}">
      <dgm:prSet/>
      <dgm:spPr/>
      <dgm:t>
        <a:bodyPr/>
        <a:lstStyle/>
        <a:p>
          <a:endParaRPr lang="en-US"/>
        </a:p>
      </dgm:t>
    </dgm:pt>
    <dgm:pt modelId="{FD41468C-9592-41FF-80C1-5917C03A9F67}">
      <dgm:prSet/>
      <dgm:spPr/>
      <dgm:t>
        <a:bodyPr/>
        <a:lstStyle/>
        <a:p>
          <a:r>
            <a:rPr lang="en-US" dirty="0"/>
            <a:t>Columns touching each other</a:t>
          </a:r>
        </a:p>
      </dgm:t>
    </dgm:pt>
    <dgm:pt modelId="{3C56A0E0-DA22-40B1-A0AC-7D739434ACCE}" type="parTrans" cxnId="{A6463BD9-443D-4935-8854-6F5D3BCDFD9D}">
      <dgm:prSet/>
      <dgm:spPr/>
      <dgm:t>
        <a:bodyPr/>
        <a:lstStyle/>
        <a:p>
          <a:endParaRPr lang="en-US"/>
        </a:p>
      </dgm:t>
    </dgm:pt>
    <dgm:pt modelId="{C994AC57-4525-4936-9319-97ED7EAA5B85}" type="sibTrans" cxnId="{A6463BD9-443D-4935-8854-6F5D3BCDFD9D}">
      <dgm:prSet/>
      <dgm:spPr/>
      <dgm:t>
        <a:bodyPr/>
        <a:lstStyle/>
        <a:p>
          <a:endParaRPr lang="en-US"/>
        </a:p>
      </dgm:t>
    </dgm:pt>
    <dgm:pt modelId="{D6B368AB-B37A-451F-B92B-F55B7AE0920B}">
      <dgm:prSet/>
      <dgm:spPr/>
      <dgm:t>
        <a:bodyPr/>
        <a:lstStyle/>
        <a:p>
          <a:r>
            <a:rPr lang="en-US" dirty="0"/>
            <a:t>Grade</a:t>
          </a:r>
        </a:p>
        <a:p>
          <a:r>
            <a:rPr lang="en-US" dirty="0"/>
            <a:t>4</a:t>
          </a:r>
        </a:p>
      </dgm:t>
    </dgm:pt>
    <dgm:pt modelId="{E4156824-67C4-455B-8672-A91E8BA1065E}" type="parTrans" cxnId="{C9D83826-6808-4D54-9477-7C8A40ADEB60}">
      <dgm:prSet/>
      <dgm:spPr/>
      <dgm:t>
        <a:bodyPr/>
        <a:lstStyle/>
        <a:p>
          <a:endParaRPr lang="en-US"/>
        </a:p>
      </dgm:t>
    </dgm:pt>
    <dgm:pt modelId="{4E3A2A4F-FA59-44EB-9A63-04CD55DFF544}" type="sibTrans" cxnId="{C9D83826-6808-4D54-9477-7C8A40ADEB60}">
      <dgm:prSet/>
      <dgm:spPr/>
      <dgm:t>
        <a:bodyPr/>
        <a:lstStyle/>
        <a:p>
          <a:endParaRPr lang="en-US"/>
        </a:p>
      </dgm:t>
    </dgm:pt>
    <dgm:pt modelId="{4F60FEBC-0D15-45A0-9C1B-7C9B8705368E}">
      <dgm:prSet/>
      <dgm:spPr/>
      <dgm:t>
        <a:bodyPr/>
        <a:lstStyle/>
        <a:p>
          <a:r>
            <a:rPr lang="en-US" dirty="0"/>
            <a:t>Obstruction of the lumen</a:t>
          </a:r>
        </a:p>
      </dgm:t>
    </dgm:pt>
    <dgm:pt modelId="{E37984E3-F0E8-45EA-8B09-3DD3BD5FF871}" type="parTrans" cxnId="{BB8D1CE5-F065-44D3-8DA0-BB73EFFD8920}">
      <dgm:prSet/>
      <dgm:spPr/>
      <dgm:t>
        <a:bodyPr/>
        <a:lstStyle/>
        <a:p>
          <a:endParaRPr lang="en-US"/>
        </a:p>
      </dgm:t>
    </dgm:pt>
    <dgm:pt modelId="{F1738A3B-8DA4-4D24-92B3-FDFDBCEDEB49}" type="sibTrans" cxnId="{BB8D1CE5-F065-44D3-8DA0-BB73EFFD8920}">
      <dgm:prSet/>
      <dgm:spPr/>
      <dgm:t>
        <a:bodyPr/>
        <a:lstStyle/>
        <a:p>
          <a:endParaRPr lang="en-US"/>
        </a:p>
      </dgm:t>
    </dgm:pt>
    <dgm:pt modelId="{95A5CC50-109B-4A75-BC4C-585A74A99D7A}" type="pres">
      <dgm:prSet presAssocID="{E491D23C-5724-4F3A-8F23-2EB70F5981C8}" presName="Name0" presStyleCnt="0">
        <dgm:presLayoutVars>
          <dgm:dir/>
          <dgm:animLvl val="lvl"/>
          <dgm:resizeHandles val="exact"/>
        </dgm:presLayoutVars>
      </dgm:prSet>
      <dgm:spPr/>
    </dgm:pt>
    <dgm:pt modelId="{44AEFD87-955C-4E36-8A96-2785261D7A64}" type="pres">
      <dgm:prSet presAssocID="{78405F29-18DB-4DAF-9815-AFEA1FCC48D3}" presName="linNode" presStyleCnt="0"/>
      <dgm:spPr/>
    </dgm:pt>
    <dgm:pt modelId="{1572F478-94D4-4622-A165-D236139C57EB}" type="pres">
      <dgm:prSet presAssocID="{78405F29-18DB-4DAF-9815-AFEA1FCC48D3}" presName="parentText" presStyleLbl="alignNode1" presStyleIdx="0" presStyleCnt="4">
        <dgm:presLayoutVars>
          <dgm:chMax val="1"/>
          <dgm:bulletEnabled/>
        </dgm:presLayoutVars>
      </dgm:prSet>
      <dgm:spPr/>
    </dgm:pt>
    <dgm:pt modelId="{9977326E-3229-4AA0-B397-87012B371DE5}" type="pres">
      <dgm:prSet presAssocID="{78405F29-18DB-4DAF-9815-AFEA1FCC48D3}" presName="descendantText" presStyleLbl="alignAccFollowNode1" presStyleIdx="0" presStyleCnt="4">
        <dgm:presLayoutVars>
          <dgm:bulletEnabled/>
        </dgm:presLayoutVars>
      </dgm:prSet>
      <dgm:spPr/>
    </dgm:pt>
    <dgm:pt modelId="{FF354C1C-F1A8-45E6-B399-FE390FB72F8E}" type="pres">
      <dgm:prSet presAssocID="{01D2F496-26BD-4EA7-8FC7-1C63586A932B}" presName="sp" presStyleCnt="0"/>
      <dgm:spPr/>
    </dgm:pt>
    <dgm:pt modelId="{97517648-D964-4C4E-BE87-CB7FC871C628}" type="pres">
      <dgm:prSet presAssocID="{F233A44F-5872-4C61-A2FA-34AE4235461D}" presName="linNode" presStyleCnt="0"/>
      <dgm:spPr/>
    </dgm:pt>
    <dgm:pt modelId="{6F729AAD-5055-4428-AB37-36ED0730A632}" type="pres">
      <dgm:prSet presAssocID="{F233A44F-5872-4C61-A2FA-34AE4235461D}" presName="parentText" presStyleLbl="alignNode1" presStyleIdx="1" presStyleCnt="4">
        <dgm:presLayoutVars>
          <dgm:chMax val="1"/>
          <dgm:bulletEnabled/>
        </dgm:presLayoutVars>
      </dgm:prSet>
      <dgm:spPr/>
    </dgm:pt>
    <dgm:pt modelId="{192BF4CA-B243-47BD-90B2-F2CC6A54341E}" type="pres">
      <dgm:prSet presAssocID="{F233A44F-5872-4C61-A2FA-34AE4235461D}" presName="descendantText" presStyleLbl="alignAccFollowNode1" presStyleIdx="1" presStyleCnt="4">
        <dgm:presLayoutVars>
          <dgm:bulletEnabled/>
        </dgm:presLayoutVars>
      </dgm:prSet>
      <dgm:spPr/>
    </dgm:pt>
    <dgm:pt modelId="{48B91C78-8AFF-4C45-A6D7-865444EBE8CE}" type="pres">
      <dgm:prSet presAssocID="{0BB50669-EEC4-4E92-97A0-AC344A43E110}" presName="sp" presStyleCnt="0"/>
      <dgm:spPr/>
    </dgm:pt>
    <dgm:pt modelId="{AAFC50E3-48AC-418C-841C-D0E12AEF8C00}" type="pres">
      <dgm:prSet presAssocID="{96F90DDF-0621-44AB-A790-F2948A443E59}" presName="linNode" presStyleCnt="0"/>
      <dgm:spPr/>
    </dgm:pt>
    <dgm:pt modelId="{C7073A5F-BE20-44CB-B867-75E068A8478E}" type="pres">
      <dgm:prSet presAssocID="{96F90DDF-0621-44AB-A790-F2948A443E59}" presName="parentText" presStyleLbl="alignNode1" presStyleIdx="2" presStyleCnt="4">
        <dgm:presLayoutVars>
          <dgm:chMax val="1"/>
          <dgm:bulletEnabled/>
        </dgm:presLayoutVars>
      </dgm:prSet>
      <dgm:spPr/>
    </dgm:pt>
    <dgm:pt modelId="{B77A375D-41A7-4538-A300-BD2F314B168A}" type="pres">
      <dgm:prSet presAssocID="{96F90DDF-0621-44AB-A790-F2948A443E59}" presName="descendantText" presStyleLbl="alignAccFollowNode1" presStyleIdx="2" presStyleCnt="4">
        <dgm:presLayoutVars>
          <dgm:bulletEnabled/>
        </dgm:presLayoutVars>
      </dgm:prSet>
      <dgm:spPr/>
    </dgm:pt>
    <dgm:pt modelId="{CD0A700D-3FBD-421D-9C24-4FDAD9A8C156}" type="pres">
      <dgm:prSet presAssocID="{8EE06B1A-1B7C-45BA-9862-DD94F1C337A7}" presName="sp" presStyleCnt="0"/>
      <dgm:spPr/>
    </dgm:pt>
    <dgm:pt modelId="{CD09C7E7-DF37-4A15-857A-1226235FD865}" type="pres">
      <dgm:prSet presAssocID="{D6B368AB-B37A-451F-B92B-F55B7AE0920B}" presName="linNode" presStyleCnt="0"/>
      <dgm:spPr/>
    </dgm:pt>
    <dgm:pt modelId="{6FF5408D-5C00-4DCB-BDEE-B86066DECC0A}" type="pres">
      <dgm:prSet presAssocID="{D6B368AB-B37A-451F-B92B-F55B7AE0920B}" presName="parentText" presStyleLbl="alignNode1" presStyleIdx="3" presStyleCnt="4">
        <dgm:presLayoutVars>
          <dgm:chMax val="1"/>
          <dgm:bulletEnabled/>
        </dgm:presLayoutVars>
      </dgm:prSet>
      <dgm:spPr/>
    </dgm:pt>
    <dgm:pt modelId="{4F124BBD-01BA-4C95-AEB2-58268274FC87}" type="pres">
      <dgm:prSet presAssocID="{D6B368AB-B37A-451F-B92B-F55B7AE0920B}" presName="descendantText" presStyleLbl="alignAccFollowNode1" presStyleIdx="3" presStyleCnt="4">
        <dgm:presLayoutVars>
          <dgm:bulletEnabled/>
        </dgm:presLayoutVars>
      </dgm:prSet>
      <dgm:spPr/>
    </dgm:pt>
  </dgm:ptLst>
  <dgm:cxnLst>
    <dgm:cxn modelId="{DD43381B-6E41-473D-A16E-A0D29AB732BC}" type="presOf" srcId="{F233A44F-5872-4C61-A2FA-34AE4235461D}" destId="{6F729AAD-5055-4428-AB37-36ED0730A632}" srcOrd="0" destOrd="0" presId="urn:microsoft.com/office/officeart/2016/7/layout/VerticalSolidActionList"/>
    <dgm:cxn modelId="{C9D83826-6808-4D54-9477-7C8A40ADEB60}" srcId="{E491D23C-5724-4F3A-8F23-2EB70F5981C8}" destId="{D6B368AB-B37A-451F-B92B-F55B7AE0920B}" srcOrd="3" destOrd="0" parTransId="{E4156824-67C4-455B-8672-A91E8BA1065E}" sibTransId="{4E3A2A4F-FA59-44EB-9A63-04CD55DFF544}"/>
    <dgm:cxn modelId="{0E4D562B-F938-4858-8706-56CB865BF15B}" srcId="{E491D23C-5724-4F3A-8F23-2EB70F5981C8}" destId="{F233A44F-5872-4C61-A2FA-34AE4235461D}" srcOrd="1" destOrd="0" parTransId="{C4D35D43-EA70-482E-83D3-199B37B09D06}" sibTransId="{0BB50669-EEC4-4E92-97A0-AC344A43E110}"/>
    <dgm:cxn modelId="{076CDE2B-40EB-4EC0-8A7D-2DEE8D620278}" type="presOf" srcId="{4F60FEBC-0D15-45A0-9C1B-7C9B8705368E}" destId="{4F124BBD-01BA-4C95-AEB2-58268274FC87}" srcOrd="0" destOrd="0" presId="urn:microsoft.com/office/officeart/2016/7/layout/VerticalSolidActionList"/>
    <dgm:cxn modelId="{75008D7C-512F-4C4B-9F35-D4A2404801A9}" type="presOf" srcId="{FD41468C-9592-41FF-80C1-5917C03A9F67}" destId="{B77A375D-41A7-4538-A300-BD2F314B168A}" srcOrd="0" destOrd="0" presId="urn:microsoft.com/office/officeart/2016/7/layout/VerticalSolidActionList"/>
    <dgm:cxn modelId="{507BD198-0255-4C47-B328-2E0F4235E561}" type="presOf" srcId="{78405F29-18DB-4DAF-9815-AFEA1FCC48D3}" destId="{1572F478-94D4-4622-A165-D236139C57EB}" srcOrd="0" destOrd="0" presId="urn:microsoft.com/office/officeart/2016/7/layout/VerticalSolidActionList"/>
    <dgm:cxn modelId="{7980609A-DFD7-4419-A0C3-05B97445E651}" srcId="{E491D23C-5724-4F3A-8F23-2EB70F5981C8}" destId="{96F90DDF-0621-44AB-A790-F2948A443E59}" srcOrd="2" destOrd="0" parTransId="{989FA1A6-7E95-4895-A58F-400E7C2723EB}" sibTransId="{8EE06B1A-1B7C-45BA-9862-DD94F1C337A7}"/>
    <dgm:cxn modelId="{EF49A0B1-CF8E-4501-9370-877A7942F6FF}" type="presOf" srcId="{96F90DDF-0621-44AB-A790-F2948A443E59}" destId="{C7073A5F-BE20-44CB-B867-75E068A8478E}" srcOrd="0" destOrd="0" presId="urn:microsoft.com/office/officeart/2016/7/layout/VerticalSolidActionList"/>
    <dgm:cxn modelId="{08F44DB3-68CF-4F49-8605-46BDE0173AEC}" srcId="{F233A44F-5872-4C61-A2FA-34AE4235461D}" destId="{2A836F46-D298-4A10-A092-30559DE72A1A}" srcOrd="0" destOrd="0" parTransId="{16726756-EFF4-4336-B70C-45C848176F03}" sibTransId="{205478CA-2499-4C88-BD79-01B1AD952F11}"/>
    <dgm:cxn modelId="{5902D2B7-6392-4D3A-831F-B7388C6297C8}" srcId="{E491D23C-5724-4F3A-8F23-2EB70F5981C8}" destId="{78405F29-18DB-4DAF-9815-AFEA1FCC48D3}" srcOrd="0" destOrd="0" parTransId="{7A7919DE-15A3-4C25-ACE4-387339F1DB64}" sibTransId="{01D2F496-26BD-4EA7-8FC7-1C63586A932B}"/>
    <dgm:cxn modelId="{2E94EEB8-243A-47CE-ABFB-87DDFE49200B}" srcId="{78405F29-18DB-4DAF-9815-AFEA1FCC48D3}" destId="{33DCBF72-73AD-499D-9F0A-17EF3BC287F0}" srcOrd="0" destOrd="0" parTransId="{1C1A5B1B-8C27-42CE-8F79-EA12393AC9B3}" sibTransId="{EA340C5C-9C67-44A4-9A37-F0E8D7DD8EBE}"/>
    <dgm:cxn modelId="{EA99CFCA-AB1E-4788-834D-9A527AC8A816}" type="presOf" srcId="{E491D23C-5724-4F3A-8F23-2EB70F5981C8}" destId="{95A5CC50-109B-4A75-BC4C-585A74A99D7A}" srcOrd="0" destOrd="0" presId="urn:microsoft.com/office/officeart/2016/7/layout/VerticalSolidActionList"/>
    <dgm:cxn modelId="{A6463BD9-443D-4935-8854-6F5D3BCDFD9D}" srcId="{96F90DDF-0621-44AB-A790-F2948A443E59}" destId="{FD41468C-9592-41FF-80C1-5917C03A9F67}" srcOrd="0" destOrd="0" parTransId="{3C56A0E0-DA22-40B1-A0AC-7D739434ACCE}" sibTransId="{C994AC57-4525-4936-9319-97ED7EAA5B85}"/>
    <dgm:cxn modelId="{138D52DB-6A2E-4797-B062-48C95674BCA4}" type="presOf" srcId="{D6B368AB-B37A-451F-B92B-F55B7AE0920B}" destId="{6FF5408D-5C00-4DCB-BDEE-B86066DECC0A}" srcOrd="0" destOrd="0" presId="urn:microsoft.com/office/officeart/2016/7/layout/VerticalSolidActionList"/>
    <dgm:cxn modelId="{BB8D1CE5-F065-44D3-8DA0-BB73EFFD8920}" srcId="{D6B368AB-B37A-451F-B92B-F55B7AE0920B}" destId="{4F60FEBC-0D15-45A0-9C1B-7C9B8705368E}" srcOrd="0" destOrd="0" parTransId="{E37984E3-F0E8-45EA-8B09-3DD3BD5FF871}" sibTransId="{F1738A3B-8DA4-4D24-92B3-FDFDBCEDEB49}"/>
    <dgm:cxn modelId="{2C5FF0EF-F46D-4E6D-8DBE-3F5FCB5A0695}" type="presOf" srcId="{33DCBF72-73AD-499D-9F0A-17EF3BC287F0}" destId="{9977326E-3229-4AA0-B397-87012B371DE5}" srcOrd="0" destOrd="0" presId="urn:microsoft.com/office/officeart/2016/7/layout/VerticalSolidActionList"/>
    <dgm:cxn modelId="{9F0FD7FC-DC74-4361-88AB-6E7CAD493472}" type="presOf" srcId="{2A836F46-D298-4A10-A092-30559DE72A1A}" destId="{192BF4CA-B243-47BD-90B2-F2CC6A54341E}" srcOrd="0" destOrd="0" presId="urn:microsoft.com/office/officeart/2016/7/layout/VerticalSolidActionList"/>
    <dgm:cxn modelId="{62F2FFA7-DF4A-4171-BDB3-988924C471D4}" type="presParOf" srcId="{95A5CC50-109B-4A75-BC4C-585A74A99D7A}" destId="{44AEFD87-955C-4E36-8A96-2785261D7A64}" srcOrd="0" destOrd="0" presId="urn:microsoft.com/office/officeart/2016/7/layout/VerticalSolidActionList"/>
    <dgm:cxn modelId="{79280256-7CAC-4497-BBB0-521E51EEAAD8}" type="presParOf" srcId="{44AEFD87-955C-4E36-8A96-2785261D7A64}" destId="{1572F478-94D4-4622-A165-D236139C57EB}" srcOrd="0" destOrd="0" presId="urn:microsoft.com/office/officeart/2016/7/layout/VerticalSolidActionList"/>
    <dgm:cxn modelId="{A202FAC6-E05C-43D5-A976-099FC8CEA577}" type="presParOf" srcId="{44AEFD87-955C-4E36-8A96-2785261D7A64}" destId="{9977326E-3229-4AA0-B397-87012B371DE5}" srcOrd="1" destOrd="0" presId="urn:microsoft.com/office/officeart/2016/7/layout/VerticalSolidActionList"/>
    <dgm:cxn modelId="{E52F1298-A5E9-480E-9257-B600DD40A131}" type="presParOf" srcId="{95A5CC50-109B-4A75-BC4C-585A74A99D7A}" destId="{FF354C1C-F1A8-45E6-B399-FE390FB72F8E}" srcOrd="1" destOrd="0" presId="urn:microsoft.com/office/officeart/2016/7/layout/VerticalSolidActionList"/>
    <dgm:cxn modelId="{35943A05-C10C-436E-B37B-C5C96FDBCA33}" type="presParOf" srcId="{95A5CC50-109B-4A75-BC4C-585A74A99D7A}" destId="{97517648-D964-4C4E-BE87-CB7FC871C628}" srcOrd="2" destOrd="0" presId="urn:microsoft.com/office/officeart/2016/7/layout/VerticalSolidActionList"/>
    <dgm:cxn modelId="{90F54025-554F-4B83-BBEE-4B7A2277C3BF}" type="presParOf" srcId="{97517648-D964-4C4E-BE87-CB7FC871C628}" destId="{6F729AAD-5055-4428-AB37-36ED0730A632}" srcOrd="0" destOrd="0" presId="urn:microsoft.com/office/officeart/2016/7/layout/VerticalSolidActionList"/>
    <dgm:cxn modelId="{79684790-B79F-4CD9-BFD0-699429CAFF76}" type="presParOf" srcId="{97517648-D964-4C4E-BE87-CB7FC871C628}" destId="{192BF4CA-B243-47BD-90B2-F2CC6A54341E}" srcOrd="1" destOrd="0" presId="urn:microsoft.com/office/officeart/2016/7/layout/VerticalSolidActionList"/>
    <dgm:cxn modelId="{93FC8CBB-C9FC-4C27-80A2-B64D50A8042E}" type="presParOf" srcId="{95A5CC50-109B-4A75-BC4C-585A74A99D7A}" destId="{48B91C78-8AFF-4C45-A6D7-865444EBE8CE}" srcOrd="3" destOrd="0" presId="urn:microsoft.com/office/officeart/2016/7/layout/VerticalSolidActionList"/>
    <dgm:cxn modelId="{BC8CFED7-6071-4708-B22E-1D8087038EE6}" type="presParOf" srcId="{95A5CC50-109B-4A75-BC4C-585A74A99D7A}" destId="{AAFC50E3-48AC-418C-841C-D0E12AEF8C00}" srcOrd="4" destOrd="0" presId="urn:microsoft.com/office/officeart/2016/7/layout/VerticalSolidActionList"/>
    <dgm:cxn modelId="{5C2490C2-2851-4BE4-B14C-DCAF66A03F06}" type="presParOf" srcId="{AAFC50E3-48AC-418C-841C-D0E12AEF8C00}" destId="{C7073A5F-BE20-44CB-B867-75E068A8478E}" srcOrd="0" destOrd="0" presId="urn:microsoft.com/office/officeart/2016/7/layout/VerticalSolidActionList"/>
    <dgm:cxn modelId="{9EE41F7B-3DE0-4935-9317-9C338B1388BB}" type="presParOf" srcId="{AAFC50E3-48AC-418C-841C-D0E12AEF8C00}" destId="{B77A375D-41A7-4538-A300-BD2F314B168A}" srcOrd="1" destOrd="0" presId="urn:microsoft.com/office/officeart/2016/7/layout/VerticalSolidActionList"/>
    <dgm:cxn modelId="{00987E6E-8882-4E59-AA87-332311E27C83}" type="presParOf" srcId="{95A5CC50-109B-4A75-BC4C-585A74A99D7A}" destId="{CD0A700D-3FBD-421D-9C24-4FDAD9A8C156}" srcOrd="5" destOrd="0" presId="urn:microsoft.com/office/officeart/2016/7/layout/VerticalSolidActionList"/>
    <dgm:cxn modelId="{489D7503-95E0-4617-BF1C-435C742A44AC}" type="presParOf" srcId="{95A5CC50-109B-4A75-BC4C-585A74A99D7A}" destId="{CD09C7E7-DF37-4A15-857A-1226235FD865}" srcOrd="6" destOrd="0" presId="urn:microsoft.com/office/officeart/2016/7/layout/VerticalSolidActionList"/>
    <dgm:cxn modelId="{82C2E6C3-F125-46E6-9248-F80041E7DB6B}" type="presParOf" srcId="{CD09C7E7-DF37-4A15-857A-1226235FD865}" destId="{6FF5408D-5C00-4DCB-BDEE-B86066DECC0A}" srcOrd="0" destOrd="0" presId="urn:microsoft.com/office/officeart/2016/7/layout/VerticalSolidActionList"/>
    <dgm:cxn modelId="{F71C7194-7841-45FF-A662-CB21DE2DE539}" type="presParOf" srcId="{CD09C7E7-DF37-4A15-857A-1226235FD865}" destId="{4F124BBD-01BA-4C95-AEB2-58268274FC87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0A807-84A6-4945-8F1D-15CA1489D450}">
      <dsp:nvSpPr>
        <dsp:cNvPr id="0" name=""/>
        <dsp:cNvSpPr/>
      </dsp:nvSpPr>
      <dsp:spPr>
        <a:xfrm>
          <a:off x="0" y="31913"/>
          <a:ext cx="9197420" cy="444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Provide a noninvasive method to screen for liver disease</a:t>
          </a:r>
        </a:p>
      </dsp:txBody>
      <dsp:txXfrm>
        <a:off x="21704" y="53617"/>
        <a:ext cx="9154012" cy="401192"/>
      </dsp:txXfrm>
    </dsp:sp>
    <dsp:sp modelId="{8F85006F-A9CA-0C48-B664-CA18680AFC81}">
      <dsp:nvSpPr>
        <dsp:cNvPr id="0" name=""/>
        <dsp:cNvSpPr/>
      </dsp:nvSpPr>
      <dsp:spPr>
        <a:xfrm>
          <a:off x="0" y="531233"/>
          <a:ext cx="9197420" cy="444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Markers of Hepatocellular Damage</a:t>
          </a:r>
        </a:p>
      </dsp:txBody>
      <dsp:txXfrm>
        <a:off x="21704" y="552937"/>
        <a:ext cx="9154012" cy="401192"/>
      </dsp:txXfrm>
    </dsp:sp>
    <dsp:sp modelId="{A5C869E2-C3CA-974B-BFE1-856A465BB394}">
      <dsp:nvSpPr>
        <dsp:cNvPr id="0" name=""/>
        <dsp:cNvSpPr/>
      </dsp:nvSpPr>
      <dsp:spPr>
        <a:xfrm>
          <a:off x="0" y="975833"/>
          <a:ext cx="9197420" cy="727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01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Serum Transaminases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ALT (Alanine aminotransferase)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AST (Asparate aminotransferase)</a:t>
          </a:r>
        </a:p>
      </dsp:txBody>
      <dsp:txXfrm>
        <a:off x="0" y="975833"/>
        <a:ext cx="9197420" cy="727605"/>
      </dsp:txXfrm>
    </dsp:sp>
    <dsp:sp modelId="{81BA11A5-D99D-F944-9BEA-53051D728225}">
      <dsp:nvSpPr>
        <dsp:cNvPr id="0" name=""/>
        <dsp:cNvSpPr/>
      </dsp:nvSpPr>
      <dsp:spPr>
        <a:xfrm>
          <a:off x="0" y="1703438"/>
          <a:ext cx="9197420" cy="444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Markers of Cholestasis</a:t>
          </a:r>
        </a:p>
      </dsp:txBody>
      <dsp:txXfrm>
        <a:off x="21704" y="1725142"/>
        <a:ext cx="9154012" cy="401192"/>
      </dsp:txXfrm>
    </dsp:sp>
    <dsp:sp modelId="{12778CF0-490E-C542-985C-E56F0613A7B9}">
      <dsp:nvSpPr>
        <dsp:cNvPr id="0" name=""/>
        <dsp:cNvSpPr/>
      </dsp:nvSpPr>
      <dsp:spPr>
        <a:xfrm>
          <a:off x="0" y="2148038"/>
          <a:ext cx="9197420" cy="727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01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Alkaline Phosphatase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Gamma Glutamyl Transpeptidase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Bilirubin</a:t>
          </a:r>
        </a:p>
      </dsp:txBody>
      <dsp:txXfrm>
        <a:off x="0" y="2148038"/>
        <a:ext cx="9197420" cy="727605"/>
      </dsp:txXfrm>
    </dsp:sp>
    <dsp:sp modelId="{594DFB1C-882A-774B-A6E3-A424913EBDC2}">
      <dsp:nvSpPr>
        <dsp:cNvPr id="0" name=""/>
        <dsp:cNvSpPr/>
      </dsp:nvSpPr>
      <dsp:spPr>
        <a:xfrm>
          <a:off x="0" y="2875643"/>
          <a:ext cx="9197420" cy="444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Tests of Liver Function</a:t>
          </a:r>
          <a:endParaRPr lang="en-US" sz="1900" b="1" kern="1200" dirty="0"/>
        </a:p>
      </dsp:txBody>
      <dsp:txXfrm>
        <a:off x="21704" y="2897347"/>
        <a:ext cx="9154012" cy="401192"/>
      </dsp:txXfrm>
    </dsp:sp>
    <dsp:sp modelId="{EDFE8831-5680-CE4E-BA91-94F831F0AC87}">
      <dsp:nvSpPr>
        <dsp:cNvPr id="0" name=""/>
        <dsp:cNvSpPr/>
      </dsp:nvSpPr>
      <dsp:spPr>
        <a:xfrm>
          <a:off x="0" y="3320243"/>
          <a:ext cx="9197420" cy="983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018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Prothrombin time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Albumin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Cholesterol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Bilirubin</a:t>
          </a:r>
        </a:p>
      </dsp:txBody>
      <dsp:txXfrm>
        <a:off x="0" y="3320243"/>
        <a:ext cx="9197420" cy="983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1D1BF-8860-1B44-9FA3-548CB5B1E970}">
      <dsp:nvSpPr>
        <dsp:cNvPr id="0" name=""/>
        <dsp:cNvSpPr/>
      </dsp:nvSpPr>
      <dsp:spPr>
        <a:xfrm>
          <a:off x="10743" y="958734"/>
          <a:ext cx="2361770" cy="708531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84" tIns="87484" rIns="87484" bIns="874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Laboratory Testing	</a:t>
          </a:r>
        </a:p>
      </dsp:txBody>
      <dsp:txXfrm>
        <a:off x="223302" y="958734"/>
        <a:ext cx="1936652" cy="708531"/>
      </dsp:txXfrm>
    </dsp:sp>
    <dsp:sp modelId="{BDECAA13-B2A8-8146-AFE3-65AEB99D5255}">
      <dsp:nvSpPr>
        <dsp:cNvPr id="0" name=""/>
        <dsp:cNvSpPr/>
      </dsp:nvSpPr>
      <dsp:spPr>
        <a:xfrm>
          <a:off x="10743" y="1667265"/>
          <a:ext cx="2149210" cy="21676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835" tIns="169835" rIns="169835" bIns="339671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Tests of Liver Function (PT/INR, T.bilirubin, Albumin)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Liver dysfunction present – either ALI/ALF or Cirrhosis</a:t>
          </a:r>
        </a:p>
      </dsp:txBody>
      <dsp:txXfrm>
        <a:off x="10743" y="1667265"/>
        <a:ext cx="2149210" cy="2167672"/>
      </dsp:txXfrm>
    </dsp:sp>
    <dsp:sp modelId="{41C52E27-1C70-0240-8091-B5A6A730C0F7}">
      <dsp:nvSpPr>
        <dsp:cNvPr id="0" name=""/>
        <dsp:cNvSpPr/>
      </dsp:nvSpPr>
      <dsp:spPr>
        <a:xfrm>
          <a:off x="2325915" y="958734"/>
          <a:ext cx="2361770" cy="708531"/>
        </a:xfrm>
        <a:prstGeom prst="chevron">
          <a:avLst>
            <a:gd name="adj" fmla="val 30000"/>
          </a:avLst>
        </a:prstGeom>
        <a:solidFill>
          <a:schemeClr val="accent5">
            <a:hueOff val="2911898"/>
            <a:satOff val="-15213"/>
            <a:lumOff val="3595"/>
            <a:alphaOff val="0"/>
          </a:schemeClr>
        </a:solidFill>
        <a:ln w="15875" cap="flat" cmpd="sng" algn="ctr">
          <a:solidFill>
            <a:schemeClr val="accent5">
              <a:hueOff val="2911898"/>
              <a:satOff val="-15213"/>
              <a:lumOff val="35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84" tIns="87484" rIns="87484" bIns="874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MELD Score / Child’s Pugh</a:t>
          </a:r>
        </a:p>
      </dsp:txBody>
      <dsp:txXfrm>
        <a:off x="2538474" y="958734"/>
        <a:ext cx="1936652" cy="708531"/>
      </dsp:txXfrm>
    </dsp:sp>
    <dsp:sp modelId="{CD28893E-367D-0D49-85CB-45CF73CCC38E}">
      <dsp:nvSpPr>
        <dsp:cNvPr id="0" name=""/>
        <dsp:cNvSpPr/>
      </dsp:nvSpPr>
      <dsp:spPr>
        <a:xfrm>
          <a:off x="2325915" y="1667265"/>
          <a:ext cx="2149210" cy="2167672"/>
        </a:xfrm>
        <a:prstGeom prst="rect">
          <a:avLst/>
        </a:prstGeom>
        <a:solidFill>
          <a:schemeClr val="accent5">
            <a:tint val="40000"/>
            <a:alpha val="90000"/>
            <a:hueOff val="3103834"/>
            <a:satOff val="-13218"/>
            <a:lumOff val="144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3103834"/>
              <a:satOff val="-13218"/>
              <a:lumOff val="1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835" tIns="169835" rIns="169835" bIns="339671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Prognostic score in Cirrhosis to determine mortality</a:t>
          </a:r>
        </a:p>
      </dsp:txBody>
      <dsp:txXfrm>
        <a:off x="2325915" y="1667265"/>
        <a:ext cx="2149210" cy="2167672"/>
      </dsp:txXfrm>
    </dsp:sp>
    <dsp:sp modelId="{F77DD912-B791-BD4C-AD82-1AF0DEB6DB32}">
      <dsp:nvSpPr>
        <dsp:cNvPr id="0" name=""/>
        <dsp:cNvSpPr/>
      </dsp:nvSpPr>
      <dsp:spPr>
        <a:xfrm>
          <a:off x="4641087" y="958734"/>
          <a:ext cx="2361770" cy="708531"/>
        </a:xfrm>
        <a:prstGeom prst="chevron">
          <a:avLst>
            <a:gd name="adj" fmla="val 30000"/>
          </a:avLst>
        </a:prstGeom>
        <a:solidFill>
          <a:schemeClr val="accent5">
            <a:hueOff val="5823795"/>
            <a:satOff val="-30426"/>
            <a:lumOff val="7189"/>
            <a:alphaOff val="0"/>
          </a:schemeClr>
        </a:solidFill>
        <a:ln w="15875" cap="flat" cmpd="sng" algn="ctr">
          <a:solidFill>
            <a:schemeClr val="accent5">
              <a:hueOff val="5823795"/>
              <a:satOff val="-30426"/>
              <a:lumOff val="71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84" tIns="87484" rIns="87484" bIns="874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Non-invasive measures of fibrosis </a:t>
          </a:r>
        </a:p>
      </dsp:txBody>
      <dsp:txXfrm>
        <a:off x="4853646" y="958734"/>
        <a:ext cx="1936652" cy="708531"/>
      </dsp:txXfrm>
    </dsp:sp>
    <dsp:sp modelId="{58E6CE7D-7F82-3548-90B5-DAB07CE383B9}">
      <dsp:nvSpPr>
        <dsp:cNvPr id="0" name=""/>
        <dsp:cNvSpPr/>
      </dsp:nvSpPr>
      <dsp:spPr>
        <a:xfrm>
          <a:off x="4641087" y="1667265"/>
          <a:ext cx="2149210" cy="2167672"/>
        </a:xfrm>
        <a:prstGeom prst="rect">
          <a:avLst/>
        </a:prstGeom>
        <a:solidFill>
          <a:schemeClr val="accent5">
            <a:tint val="40000"/>
            <a:alpha val="90000"/>
            <a:hueOff val="6207667"/>
            <a:satOff val="-26436"/>
            <a:lumOff val="28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6207667"/>
              <a:satOff val="-26436"/>
              <a:lumOff val="2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835" tIns="169835" rIns="169835" bIns="339671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Determines if advanced fibrosis / cirrhosis is present in the setting of chronic hepatitis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Outpatient Management</a:t>
          </a:r>
        </a:p>
      </dsp:txBody>
      <dsp:txXfrm>
        <a:off x="4641087" y="1667265"/>
        <a:ext cx="2149210" cy="2167672"/>
      </dsp:txXfrm>
    </dsp:sp>
    <dsp:sp modelId="{CF613066-EE05-EA49-9D0D-F51A3BD75A86}">
      <dsp:nvSpPr>
        <dsp:cNvPr id="0" name=""/>
        <dsp:cNvSpPr/>
      </dsp:nvSpPr>
      <dsp:spPr>
        <a:xfrm>
          <a:off x="6956259" y="958734"/>
          <a:ext cx="2361770" cy="708531"/>
        </a:xfrm>
        <a:prstGeom prst="chevron">
          <a:avLst>
            <a:gd name="adj" fmla="val 30000"/>
          </a:avLst>
        </a:prstGeom>
        <a:solidFill>
          <a:schemeClr val="accent5">
            <a:hueOff val="8735693"/>
            <a:satOff val="-45639"/>
            <a:lumOff val="10784"/>
            <a:alphaOff val="0"/>
          </a:schemeClr>
        </a:solidFill>
        <a:ln w="15875" cap="flat" cmpd="sng" algn="ctr">
          <a:solidFill>
            <a:schemeClr val="accent5">
              <a:hueOff val="8735693"/>
              <a:satOff val="-45639"/>
              <a:lumOff val="10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84" tIns="87484" rIns="87484" bIns="874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Liver Biopsy</a:t>
          </a:r>
        </a:p>
      </dsp:txBody>
      <dsp:txXfrm>
        <a:off x="7168818" y="958734"/>
        <a:ext cx="1936652" cy="708531"/>
      </dsp:txXfrm>
    </dsp:sp>
    <dsp:sp modelId="{9E22C01F-30E3-5C44-92BE-BF543C421203}">
      <dsp:nvSpPr>
        <dsp:cNvPr id="0" name=""/>
        <dsp:cNvSpPr/>
      </dsp:nvSpPr>
      <dsp:spPr>
        <a:xfrm>
          <a:off x="6956259" y="1667265"/>
          <a:ext cx="2149210" cy="2167672"/>
        </a:xfrm>
        <a:prstGeom prst="rect">
          <a:avLst/>
        </a:prstGeom>
        <a:solidFill>
          <a:schemeClr val="accent5">
            <a:tint val="40000"/>
            <a:alpha val="90000"/>
            <a:hueOff val="9311501"/>
            <a:satOff val="-39654"/>
            <a:lumOff val="432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9311501"/>
              <a:satOff val="-39654"/>
              <a:lumOff val="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835" tIns="169835" rIns="169835" bIns="339671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Determine etiology of liver disease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Determine degree of fibrosis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Measure portal pressures</a:t>
          </a:r>
        </a:p>
      </dsp:txBody>
      <dsp:txXfrm>
        <a:off x="6956259" y="1667265"/>
        <a:ext cx="2149210" cy="21676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7113A9-8C18-004D-B82B-69A4A7F373ED}">
      <dsp:nvSpPr>
        <dsp:cNvPr id="0" name=""/>
        <dsp:cNvSpPr/>
      </dsp:nvSpPr>
      <dsp:spPr>
        <a:xfrm>
          <a:off x="0" y="0"/>
          <a:ext cx="6127914" cy="6060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Estimates the probability of dying over time in patients with chronic liver disease</a:t>
          </a:r>
          <a:endParaRPr lang="en-US" sz="1600" kern="1200"/>
        </a:p>
      </dsp:txBody>
      <dsp:txXfrm>
        <a:off x="17750" y="17750"/>
        <a:ext cx="5403055" cy="570530"/>
      </dsp:txXfrm>
    </dsp:sp>
    <dsp:sp modelId="{688404E7-B035-F54E-BBF1-03760B2AE257}">
      <dsp:nvSpPr>
        <dsp:cNvPr id="0" name=""/>
        <dsp:cNvSpPr/>
      </dsp:nvSpPr>
      <dsp:spPr>
        <a:xfrm>
          <a:off x="457604" y="690200"/>
          <a:ext cx="6127914" cy="606030"/>
        </a:xfrm>
        <a:prstGeom prst="roundRect">
          <a:avLst>
            <a:gd name="adj" fmla="val 10000"/>
          </a:avLst>
        </a:prstGeom>
        <a:solidFill>
          <a:schemeClr val="accent2">
            <a:hueOff val="663946"/>
            <a:satOff val="2284"/>
            <a:lumOff val="-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Accessible</a:t>
          </a:r>
        </a:p>
      </dsp:txBody>
      <dsp:txXfrm>
        <a:off x="475354" y="707950"/>
        <a:ext cx="5240891" cy="570530"/>
      </dsp:txXfrm>
    </dsp:sp>
    <dsp:sp modelId="{CD924F08-32DE-874E-99F9-81756D16BA81}">
      <dsp:nvSpPr>
        <dsp:cNvPr id="0" name=""/>
        <dsp:cNvSpPr/>
      </dsp:nvSpPr>
      <dsp:spPr>
        <a:xfrm>
          <a:off x="915208" y="1380401"/>
          <a:ext cx="6127914" cy="606030"/>
        </a:xfrm>
        <a:prstGeom prst="roundRect">
          <a:avLst>
            <a:gd name="adj" fmla="val 10000"/>
          </a:avLst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Validated measure of liver disease severity</a:t>
          </a:r>
        </a:p>
      </dsp:txBody>
      <dsp:txXfrm>
        <a:off x="932958" y="1398151"/>
        <a:ext cx="5240891" cy="570530"/>
      </dsp:txXfrm>
    </dsp:sp>
    <dsp:sp modelId="{1A6EFEC5-D989-1D46-90F8-CE7D72A98B1A}">
      <dsp:nvSpPr>
        <dsp:cNvPr id="0" name=""/>
        <dsp:cNvSpPr/>
      </dsp:nvSpPr>
      <dsp:spPr>
        <a:xfrm>
          <a:off x="1372812" y="2070602"/>
          <a:ext cx="6127914" cy="606030"/>
        </a:xfrm>
        <a:prstGeom prst="roundRect">
          <a:avLst>
            <a:gd name="adj" fmla="val 10000"/>
          </a:avLst>
        </a:prstGeom>
        <a:solidFill>
          <a:schemeClr val="accent2">
            <a:hueOff val="1991838"/>
            <a:satOff val="6851"/>
            <a:lumOff val="-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Objective</a:t>
          </a:r>
        </a:p>
      </dsp:txBody>
      <dsp:txXfrm>
        <a:off x="1390562" y="2088352"/>
        <a:ext cx="5240891" cy="570530"/>
      </dsp:txXfrm>
    </dsp:sp>
    <dsp:sp modelId="{4CE36859-22F5-6F46-B986-FC20FCB111C9}">
      <dsp:nvSpPr>
        <dsp:cNvPr id="0" name=""/>
        <dsp:cNvSpPr/>
      </dsp:nvSpPr>
      <dsp:spPr>
        <a:xfrm>
          <a:off x="1830416" y="2760803"/>
          <a:ext cx="6127914" cy="606030"/>
        </a:xfrm>
        <a:prstGeom prst="roundRect">
          <a:avLst>
            <a:gd name="adj" fmla="val 10000"/>
          </a:avLst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Reproducible</a:t>
          </a:r>
        </a:p>
      </dsp:txBody>
      <dsp:txXfrm>
        <a:off x="1848166" y="2778553"/>
        <a:ext cx="5240891" cy="570530"/>
      </dsp:txXfrm>
    </dsp:sp>
    <dsp:sp modelId="{7926E013-40A9-3B42-BB24-24B39E2EDF99}">
      <dsp:nvSpPr>
        <dsp:cNvPr id="0" name=""/>
        <dsp:cNvSpPr/>
      </dsp:nvSpPr>
      <dsp:spPr>
        <a:xfrm>
          <a:off x="5733995" y="442738"/>
          <a:ext cx="393919" cy="3939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822627" y="442738"/>
        <a:ext cx="216655" cy="296424"/>
      </dsp:txXfrm>
    </dsp:sp>
    <dsp:sp modelId="{C0031BF9-8CE9-184A-AE5E-8909DB777727}">
      <dsp:nvSpPr>
        <dsp:cNvPr id="0" name=""/>
        <dsp:cNvSpPr/>
      </dsp:nvSpPr>
      <dsp:spPr>
        <a:xfrm>
          <a:off x="6191599" y="1132939"/>
          <a:ext cx="393919" cy="3939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111392"/>
            <a:satOff val="2563"/>
            <a:lumOff val="2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111392"/>
              <a:satOff val="2563"/>
              <a:lumOff val="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6280231" y="1132939"/>
        <a:ext cx="216655" cy="296424"/>
      </dsp:txXfrm>
    </dsp:sp>
    <dsp:sp modelId="{77B807E9-624E-1244-874C-9163ADF609D8}">
      <dsp:nvSpPr>
        <dsp:cNvPr id="0" name=""/>
        <dsp:cNvSpPr/>
      </dsp:nvSpPr>
      <dsp:spPr>
        <a:xfrm>
          <a:off x="6649203" y="1813040"/>
          <a:ext cx="393919" cy="3939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222784"/>
            <a:satOff val="5126"/>
            <a:lumOff val="55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222784"/>
              <a:satOff val="5126"/>
              <a:lumOff val="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6737835" y="1813040"/>
        <a:ext cx="216655" cy="296424"/>
      </dsp:txXfrm>
    </dsp:sp>
    <dsp:sp modelId="{E3445BBF-6156-554A-B0EF-ED4BDF078F14}">
      <dsp:nvSpPr>
        <dsp:cNvPr id="0" name=""/>
        <dsp:cNvSpPr/>
      </dsp:nvSpPr>
      <dsp:spPr>
        <a:xfrm>
          <a:off x="7106807" y="2509974"/>
          <a:ext cx="393919" cy="39391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34176"/>
            <a:satOff val="7689"/>
            <a:lumOff val="83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334176"/>
              <a:satOff val="7689"/>
              <a:lumOff val="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7195439" y="2509974"/>
        <a:ext cx="216655" cy="2964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10743-313C-4A48-95D0-88F1F427CDB7}">
      <dsp:nvSpPr>
        <dsp:cNvPr id="0" name=""/>
        <dsp:cNvSpPr/>
      </dsp:nvSpPr>
      <dsp:spPr>
        <a:xfrm>
          <a:off x="0" y="410"/>
          <a:ext cx="795833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359645-2DFE-2A47-A269-168EB8AA7FA2}">
      <dsp:nvSpPr>
        <dsp:cNvPr id="0" name=""/>
        <dsp:cNvSpPr/>
      </dsp:nvSpPr>
      <dsp:spPr>
        <a:xfrm>
          <a:off x="0" y="410"/>
          <a:ext cx="7958330" cy="673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Wedged hepatic venous pressure – Free hepatic venous pressure = Hepatic Venous pressure gradient (HVPG)</a:t>
          </a:r>
        </a:p>
      </dsp:txBody>
      <dsp:txXfrm>
        <a:off x="0" y="410"/>
        <a:ext cx="7958330" cy="673202"/>
      </dsp:txXfrm>
    </dsp:sp>
    <dsp:sp modelId="{E6959F14-EBD9-6746-A919-011BC2FFF2A6}">
      <dsp:nvSpPr>
        <dsp:cNvPr id="0" name=""/>
        <dsp:cNvSpPr/>
      </dsp:nvSpPr>
      <dsp:spPr>
        <a:xfrm>
          <a:off x="0" y="673613"/>
          <a:ext cx="7958330" cy="0"/>
        </a:xfrm>
        <a:prstGeom prst="line">
          <a:avLst/>
        </a:prstGeom>
        <a:solidFill>
          <a:schemeClr val="accent5">
            <a:hueOff val="2183923"/>
            <a:satOff val="-11410"/>
            <a:lumOff val="2696"/>
            <a:alphaOff val="0"/>
          </a:schemeClr>
        </a:solidFill>
        <a:ln w="15875" cap="flat" cmpd="sng" algn="ctr">
          <a:solidFill>
            <a:schemeClr val="accent5">
              <a:hueOff val="2183923"/>
              <a:satOff val="-11410"/>
              <a:lumOff val="26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E3977-45F6-C044-A35B-BDDBB90DACEC}">
      <dsp:nvSpPr>
        <dsp:cNvPr id="0" name=""/>
        <dsp:cNvSpPr/>
      </dsp:nvSpPr>
      <dsp:spPr>
        <a:xfrm>
          <a:off x="0" y="673613"/>
          <a:ext cx="7958330" cy="673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Normal HVPG </a:t>
          </a:r>
          <a:r>
            <a:rPr lang="en-US" sz="1900" kern="1200"/>
            <a:t>= 3-5 mmHG</a:t>
          </a:r>
        </a:p>
      </dsp:txBody>
      <dsp:txXfrm>
        <a:off x="0" y="673613"/>
        <a:ext cx="7958330" cy="673202"/>
      </dsp:txXfrm>
    </dsp:sp>
    <dsp:sp modelId="{5F11C4BF-1617-DC43-92DA-B75BD6E9915A}">
      <dsp:nvSpPr>
        <dsp:cNvPr id="0" name=""/>
        <dsp:cNvSpPr/>
      </dsp:nvSpPr>
      <dsp:spPr>
        <a:xfrm>
          <a:off x="0" y="1346815"/>
          <a:ext cx="7958330" cy="0"/>
        </a:xfrm>
        <a:prstGeom prst="line">
          <a:avLst/>
        </a:prstGeom>
        <a:solidFill>
          <a:schemeClr val="accent5">
            <a:hueOff val="4367846"/>
            <a:satOff val="-22820"/>
            <a:lumOff val="5392"/>
            <a:alphaOff val="0"/>
          </a:schemeClr>
        </a:solidFill>
        <a:ln w="15875" cap="flat" cmpd="sng" algn="ctr">
          <a:solidFill>
            <a:schemeClr val="accent5">
              <a:hueOff val="4367846"/>
              <a:satOff val="-22820"/>
              <a:lumOff val="5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618EF-4998-E840-851A-BD4B2754DB01}">
      <dsp:nvSpPr>
        <dsp:cNvPr id="0" name=""/>
        <dsp:cNvSpPr/>
      </dsp:nvSpPr>
      <dsp:spPr>
        <a:xfrm>
          <a:off x="0" y="1346815"/>
          <a:ext cx="7958330" cy="673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Portal Hypertension </a:t>
          </a:r>
          <a:r>
            <a:rPr lang="en-US" sz="1900" kern="1200"/>
            <a:t>&gt; 5mmHG</a:t>
          </a:r>
        </a:p>
      </dsp:txBody>
      <dsp:txXfrm>
        <a:off x="0" y="1346815"/>
        <a:ext cx="7958330" cy="673202"/>
      </dsp:txXfrm>
    </dsp:sp>
    <dsp:sp modelId="{3F0617D6-EA9A-1846-B4C6-EDD5D3A986FB}">
      <dsp:nvSpPr>
        <dsp:cNvPr id="0" name=""/>
        <dsp:cNvSpPr/>
      </dsp:nvSpPr>
      <dsp:spPr>
        <a:xfrm>
          <a:off x="0" y="2020018"/>
          <a:ext cx="7958330" cy="0"/>
        </a:xfrm>
        <a:prstGeom prst="line">
          <a:avLst/>
        </a:prstGeom>
        <a:solidFill>
          <a:schemeClr val="accent5">
            <a:hueOff val="6551770"/>
            <a:satOff val="-34229"/>
            <a:lumOff val="8088"/>
            <a:alphaOff val="0"/>
          </a:schemeClr>
        </a:solidFill>
        <a:ln w="15875" cap="flat" cmpd="sng" algn="ctr">
          <a:solidFill>
            <a:schemeClr val="accent5">
              <a:hueOff val="6551770"/>
              <a:satOff val="-34229"/>
              <a:lumOff val="80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BB4E4C-F784-504B-80FB-CA9C700C8297}">
      <dsp:nvSpPr>
        <dsp:cNvPr id="0" name=""/>
        <dsp:cNvSpPr/>
      </dsp:nvSpPr>
      <dsp:spPr>
        <a:xfrm>
          <a:off x="0" y="2020018"/>
          <a:ext cx="7958330" cy="673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Clinically significant PH </a:t>
          </a:r>
          <a:r>
            <a:rPr lang="en-US" sz="1900" kern="1200"/>
            <a:t>&gt;10mmHG</a:t>
          </a:r>
        </a:p>
      </dsp:txBody>
      <dsp:txXfrm>
        <a:off x="0" y="2020018"/>
        <a:ext cx="7958330" cy="673202"/>
      </dsp:txXfrm>
    </dsp:sp>
    <dsp:sp modelId="{D45C8617-505D-4F4B-98E9-7ACC1A279111}">
      <dsp:nvSpPr>
        <dsp:cNvPr id="0" name=""/>
        <dsp:cNvSpPr/>
      </dsp:nvSpPr>
      <dsp:spPr>
        <a:xfrm>
          <a:off x="0" y="2693220"/>
          <a:ext cx="7958330" cy="0"/>
        </a:xfrm>
        <a:prstGeom prst="line">
          <a:avLst/>
        </a:prstGeom>
        <a:solidFill>
          <a:schemeClr val="accent5">
            <a:hueOff val="8735693"/>
            <a:satOff val="-45639"/>
            <a:lumOff val="10784"/>
            <a:alphaOff val="0"/>
          </a:schemeClr>
        </a:solidFill>
        <a:ln w="15875" cap="flat" cmpd="sng" algn="ctr">
          <a:solidFill>
            <a:schemeClr val="accent5">
              <a:hueOff val="8735693"/>
              <a:satOff val="-45639"/>
              <a:lumOff val="10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C16BD-54B5-C943-A0BA-D419EC5D9A07}">
      <dsp:nvSpPr>
        <dsp:cNvPr id="0" name=""/>
        <dsp:cNvSpPr/>
      </dsp:nvSpPr>
      <dsp:spPr>
        <a:xfrm>
          <a:off x="0" y="2693220"/>
          <a:ext cx="7958330" cy="673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Reduction in HVPG to &lt; 12mmHG or by 20% from baseline leads to a significant reduction in complications and death</a:t>
          </a:r>
        </a:p>
      </dsp:txBody>
      <dsp:txXfrm>
        <a:off x="0" y="2693220"/>
        <a:ext cx="7958330" cy="6732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BDFD4A-90E8-A34A-81C5-AD6EE90D8EEC}">
      <dsp:nvSpPr>
        <dsp:cNvPr id="0" name=""/>
        <dsp:cNvSpPr/>
      </dsp:nvSpPr>
      <dsp:spPr>
        <a:xfrm>
          <a:off x="0" y="3210443"/>
          <a:ext cx="5889686" cy="210639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Unrelated to portal HTN:</a:t>
          </a:r>
        </a:p>
      </dsp:txBody>
      <dsp:txXfrm>
        <a:off x="0" y="3210443"/>
        <a:ext cx="5889686" cy="1137455"/>
      </dsp:txXfrm>
    </dsp:sp>
    <dsp:sp modelId="{A44A7882-184B-B043-84D4-BC6E26E7AB44}">
      <dsp:nvSpPr>
        <dsp:cNvPr id="0" name=""/>
        <dsp:cNvSpPr/>
      </dsp:nvSpPr>
      <dsp:spPr>
        <a:xfrm>
          <a:off x="0" y="4305771"/>
          <a:ext cx="5889686" cy="96894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Hepatocellular carcinoma</a:t>
          </a:r>
        </a:p>
      </dsp:txBody>
      <dsp:txXfrm>
        <a:off x="0" y="4305771"/>
        <a:ext cx="5889686" cy="968943"/>
      </dsp:txXfrm>
    </dsp:sp>
    <dsp:sp modelId="{C845B128-AC1F-F849-8B95-B563100B49A3}">
      <dsp:nvSpPr>
        <dsp:cNvPr id="0" name=""/>
        <dsp:cNvSpPr/>
      </dsp:nvSpPr>
      <dsp:spPr>
        <a:xfrm rot="10800000">
          <a:off x="0" y="2398"/>
          <a:ext cx="5889686" cy="323964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Related to portal hypertension and hepatic dysfunction:</a:t>
          </a:r>
        </a:p>
      </dsp:txBody>
      <dsp:txXfrm rot="-10800000">
        <a:off x="0" y="2398"/>
        <a:ext cx="5889686" cy="1137114"/>
      </dsp:txXfrm>
    </dsp:sp>
    <dsp:sp modelId="{3CF0B149-891D-D14E-AA72-126F4A745DCF}">
      <dsp:nvSpPr>
        <dsp:cNvPr id="0" name=""/>
        <dsp:cNvSpPr/>
      </dsp:nvSpPr>
      <dsp:spPr>
        <a:xfrm>
          <a:off x="0" y="1139512"/>
          <a:ext cx="1472421" cy="96865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Ascites</a:t>
          </a:r>
        </a:p>
      </dsp:txBody>
      <dsp:txXfrm>
        <a:off x="0" y="1139512"/>
        <a:ext cx="1472421" cy="968652"/>
      </dsp:txXfrm>
    </dsp:sp>
    <dsp:sp modelId="{06108F9E-0682-384D-97A6-5BF24E8BB534}">
      <dsp:nvSpPr>
        <dsp:cNvPr id="0" name=""/>
        <dsp:cNvSpPr/>
      </dsp:nvSpPr>
      <dsp:spPr>
        <a:xfrm>
          <a:off x="1472421" y="1139512"/>
          <a:ext cx="1472421" cy="96865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Variceal bleeding</a:t>
          </a:r>
        </a:p>
      </dsp:txBody>
      <dsp:txXfrm>
        <a:off x="1472421" y="1139512"/>
        <a:ext cx="1472421" cy="968652"/>
      </dsp:txXfrm>
    </dsp:sp>
    <dsp:sp modelId="{F8F81CB6-7497-5846-AC2E-528D9A8B4BAF}">
      <dsp:nvSpPr>
        <dsp:cNvPr id="0" name=""/>
        <dsp:cNvSpPr/>
      </dsp:nvSpPr>
      <dsp:spPr>
        <a:xfrm>
          <a:off x="2944843" y="1139512"/>
          <a:ext cx="1472421" cy="96865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Hepatic encephalopathy</a:t>
          </a:r>
        </a:p>
      </dsp:txBody>
      <dsp:txXfrm>
        <a:off x="2944843" y="1139512"/>
        <a:ext cx="1472421" cy="968652"/>
      </dsp:txXfrm>
    </dsp:sp>
    <dsp:sp modelId="{614E8A6B-7FEB-A74A-A0E1-B31EB396B235}">
      <dsp:nvSpPr>
        <dsp:cNvPr id="0" name=""/>
        <dsp:cNvSpPr/>
      </dsp:nvSpPr>
      <dsp:spPr>
        <a:xfrm>
          <a:off x="4417264" y="1139512"/>
          <a:ext cx="1472421" cy="96865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Hepatorenal syndrome</a:t>
          </a:r>
        </a:p>
      </dsp:txBody>
      <dsp:txXfrm>
        <a:off x="4417264" y="1139512"/>
        <a:ext cx="1472421" cy="9686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27E43-09F0-0046-8CD2-596EF509F194}">
      <dsp:nvSpPr>
        <dsp:cNvPr id="0" name=""/>
        <dsp:cNvSpPr/>
      </dsp:nvSpPr>
      <dsp:spPr>
        <a:xfrm>
          <a:off x="0" y="29234"/>
          <a:ext cx="5295778" cy="7605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Should be done under sterile conditions​</a:t>
          </a:r>
          <a:endParaRPr lang="en-US" sz="2000" kern="1200"/>
        </a:p>
      </dsp:txBody>
      <dsp:txXfrm>
        <a:off x="37125" y="66359"/>
        <a:ext cx="5221528" cy="686250"/>
      </dsp:txXfrm>
    </dsp:sp>
    <dsp:sp modelId="{2804102F-DCC4-D641-B73A-B9C6AD1043C0}">
      <dsp:nvSpPr>
        <dsp:cNvPr id="0" name=""/>
        <dsp:cNvSpPr/>
      </dsp:nvSpPr>
      <dsp:spPr>
        <a:xfrm>
          <a:off x="0" y="847334"/>
          <a:ext cx="5295778" cy="760500"/>
        </a:xfrm>
        <a:prstGeom prst="roundRect">
          <a:avLst/>
        </a:prstGeom>
        <a:solidFill>
          <a:schemeClr val="accent2">
            <a:hueOff val="442631"/>
            <a:satOff val="1522"/>
            <a:lumOff val="-29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15 cm lateral to the umbilicus​</a:t>
          </a:r>
          <a:endParaRPr lang="en-US" sz="2000" kern="1200"/>
        </a:p>
      </dsp:txBody>
      <dsp:txXfrm>
        <a:off x="37125" y="884459"/>
        <a:ext cx="5221528" cy="686250"/>
      </dsp:txXfrm>
    </dsp:sp>
    <dsp:sp modelId="{5A2F318B-C128-1446-ABE2-306DD383F67E}">
      <dsp:nvSpPr>
        <dsp:cNvPr id="0" name=""/>
        <dsp:cNvSpPr/>
      </dsp:nvSpPr>
      <dsp:spPr>
        <a:xfrm>
          <a:off x="0" y="1665434"/>
          <a:ext cx="5295778" cy="760500"/>
        </a:xfrm>
        <a:prstGeom prst="round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Complications occur in 1% of patients​</a:t>
          </a:r>
          <a:endParaRPr lang="en-US" sz="2000" kern="1200"/>
        </a:p>
      </dsp:txBody>
      <dsp:txXfrm>
        <a:off x="37125" y="1702559"/>
        <a:ext cx="5221528" cy="686250"/>
      </dsp:txXfrm>
    </dsp:sp>
    <dsp:sp modelId="{9B1429BB-39A3-6245-9D87-68DA280E18EE}">
      <dsp:nvSpPr>
        <dsp:cNvPr id="0" name=""/>
        <dsp:cNvSpPr/>
      </dsp:nvSpPr>
      <dsp:spPr>
        <a:xfrm>
          <a:off x="0" y="2483534"/>
          <a:ext cx="5295778" cy="760500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Rarely serious or life threatening​</a:t>
          </a:r>
          <a:endParaRPr lang="en-US" sz="2000" kern="1200"/>
        </a:p>
      </dsp:txBody>
      <dsp:txXfrm>
        <a:off x="37125" y="2520659"/>
        <a:ext cx="5221528" cy="686250"/>
      </dsp:txXfrm>
    </dsp:sp>
    <dsp:sp modelId="{CB7D0BAF-5DD1-124C-95EA-6F30D466B176}">
      <dsp:nvSpPr>
        <dsp:cNvPr id="0" name=""/>
        <dsp:cNvSpPr/>
      </dsp:nvSpPr>
      <dsp:spPr>
        <a:xfrm>
          <a:off x="0" y="3301634"/>
          <a:ext cx="5295778" cy="760500"/>
        </a:xfrm>
        <a:prstGeom prst="round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No data to support the use of FFP before paracentesis​</a:t>
          </a:r>
          <a:endParaRPr lang="en-US" sz="2000" kern="1200"/>
        </a:p>
      </dsp:txBody>
      <dsp:txXfrm>
        <a:off x="37125" y="3338759"/>
        <a:ext cx="5221528" cy="686250"/>
      </dsp:txXfrm>
    </dsp:sp>
    <dsp:sp modelId="{A6E02361-5BFE-4144-A1D9-BC5F24A25215}">
      <dsp:nvSpPr>
        <dsp:cNvPr id="0" name=""/>
        <dsp:cNvSpPr/>
      </dsp:nvSpPr>
      <dsp:spPr>
        <a:xfrm>
          <a:off x="0" y="4119734"/>
          <a:ext cx="5295778" cy="760500"/>
        </a:xfrm>
        <a:prstGeom prst="roundRect">
          <a:avLst/>
        </a:prstGeom>
        <a:solidFill>
          <a:schemeClr val="accent2">
            <a:hueOff val="2213154"/>
            <a:satOff val="7612"/>
            <a:lumOff val="-14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Always send fluid for analysis, cell count and culture​</a:t>
          </a:r>
          <a:endParaRPr lang="en-US" sz="2000" kern="1200"/>
        </a:p>
      </dsp:txBody>
      <dsp:txXfrm>
        <a:off x="37125" y="4156859"/>
        <a:ext cx="5221528" cy="686250"/>
      </dsp:txXfrm>
    </dsp:sp>
    <dsp:sp modelId="{C3723E3D-4F18-234A-87B4-6535C09614D3}">
      <dsp:nvSpPr>
        <dsp:cNvPr id="0" name=""/>
        <dsp:cNvSpPr/>
      </dsp:nvSpPr>
      <dsp:spPr>
        <a:xfrm>
          <a:off x="0" y="4937834"/>
          <a:ext cx="5295778" cy="76050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Data supports that drains left in the abdominal cavity have a higher risk of SBP​</a:t>
          </a:r>
          <a:endParaRPr lang="en-US" sz="2000" kern="1200"/>
        </a:p>
      </dsp:txBody>
      <dsp:txXfrm>
        <a:off x="37125" y="4974959"/>
        <a:ext cx="5221528" cy="6862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530CD-EC95-734C-A726-D348C96838CE}">
      <dsp:nvSpPr>
        <dsp:cNvPr id="0" name=""/>
        <dsp:cNvSpPr/>
      </dsp:nvSpPr>
      <dsp:spPr>
        <a:xfrm>
          <a:off x="0" y="253469"/>
          <a:ext cx="5295778" cy="10003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If a patient has ascites, it should be tapped. </a:t>
          </a:r>
        </a:p>
      </dsp:txBody>
      <dsp:txXfrm>
        <a:off x="48833" y="302302"/>
        <a:ext cx="5198112" cy="902684"/>
      </dsp:txXfrm>
    </dsp:sp>
    <dsp:sp modelId="{220E9109-EE78-CB49-B7C3-A94724D6089E}">
      <dsp:nvSpPr>
        <dsp:cNvPr id="0" name=""/>
        <dsp:cNvSpPr/>
      </dsp:nvSpPr>
      <dsp:spPr>
        <a:xfrm>
          <a:off x="0" y="1308539"/>
          <a:ext cx="5295778" cy="1000350"/>
        </a:xfrm>
        <a:prstGeom prst="roundRect">
          <a:avLst/>
        </a:prstGeom>
        <a:solidFill>
          <a:schemeClr val="accent2">
            <a:hueOff val="663946"/>
            <a:satOff val="2284"/>
            <a:lumOff val="-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Refractory ascites should trigger an immediate referral for liver transplantation evaluation and a consideration for TIPS placement </a:t>
          </a:r>
        </a:p>
      </dsp:txBody>
      <dsp:txXfrm>
        <a:off x="48833" y="1357372"/>
        <a:ext cx="5198112" cy="902684"/>
      </dsp:txXfrm>
    </dsp:sp>
    <dsp:sp modelId="{DA2A8112-33C0-B34E-8678-E048C7DC7C99}">
      <dsp:nvSpPr>
        <dsp:cNvPr id="0" name=""/>
        <dsp:cNvSpPr/>
      </dsp:nvSpPr>
      <dsp:spPr>
        <a:xfrm>
          <a:off x="0" y="2363609"/>
          <a:ext cx="5295778" cy="1000350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Should have a low threshold to exclude SBP. </a:t>
          </a:r>
        </a:p>
      </dsp:txBody>
      <dsp:txXfrm>
        <a:off x="48833" y="2412442"/>
        <a:ext cx="5198112" cy="902684"/>
      </dsp:txXfrm>
    </dsp:sp>
    <dsp:sp modelId="{60864337-ACD8-7A40-93C5-1B5D347E701E}">
      <dsp:nvSpPr>
        <dsp:cNvPr id="0" name=""/>
        <dsp:cNvSpPr/>
      </dsp:nvSpPr>
      <dsp:spPr>
        <a:xfrm>
          <a:off x="0" y="3418679"/>
          <a:ext cx="5295778" cy="1000350"/>
        </a:xfrm>
        <a:prstGeom prst="roundRect">
          <a:avLst/>
        </a:prstGeom>
        <a:solidFill>
          <a:schemeClr val="accent2">
            <a:hueOff val="1991838"/>
            <a:satOff val="6851"/>
            <a:lumOff val="-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Treatment of SBP includes both antibiotics and albumin.</a:t>
          </a:r>
        </a:p>
      </dsp:txBody>
      <dsp:txXfrm>
        <a:off x="48833" y="3467512"/>
        <a:ext cx="5198112" cy="902684"/>
      </dsp:txXfrm>
    </dsp:sp>
    <dsp:sp modelId="{EFE6B241-CA13-EF42-B222-7B44D52E0AAE}">
      <dsp:nvSpPr>
        <dsp:cNvPr id="0" name=""/>
        <dsp:cNvSpPr/>
      </dsp:nvSpPr>
      <dsp:spPr>
        <a:xfrm>
          <a:off x="0" y="4473749"/>
          <a:ext cx="5295778" cy="100035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Anyone who survive an episode of SBP should be on long-term prophylactic dose antibiotics</a:t>
          </a:r>
        </a:p>
      </dsp:txBody>
      <dsp:txXfrm>
        <a:off x="48833" y="4522582"/>
        <a:ext cx="5198112" cy="9026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C5C0E-669A-9F40-B192-8878C6EFFFC0}">
      <dsp:nvSpPr>
        <dsp:cNvPr id="0" name=""/>
        <dsp:cNvSpPr/>
      </dsp:nvSpPr>
      <dsp:spPr>
        <a:xfrm>
          <a:off x="361583" y="820"/>
          <a:ext cx="1682596" cy="10095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ETOH</a:t>
          </a:r>
        </a:p>
      </dsp:txBody>
      <dsp:txXfrm>
        <a:off x="361583" y="820"/>
        <a:ext cx="1682596" cy="1009557"/>
      </dsp:txXfrm>
    </dsp:sp>
    <dsp:sp modelId="{748135B6-DD30-AD48-A5CE-7D5CE39E4549}">
      <dsp:nvSpPr>
        <dsp:cNvPr id="0" name=""/>
        <dsp:cNvSpPr/>
      </dsp:nvSpPr>
      <dsp:spPr>
        <a:xfrm>
          <a:off x="2212439" y="820"/>
          <a:ext cx="1682596" cy="10095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Drugs (Narcotics, Benzos)</a:t>
          </a:r>
        </a:p>
      </dsp:txBody>
      <dsp:txXfrm>
        <a:off x="2212439" y="820"/>
        <a:ext cx="1682596" cy="1009557"/>
      </dsp:txXfrm>
    </dsp:sp>
    <dsp:sp modelId="{A43E63B2-F514-B446-A412-CD1241FF4950}">
      <dsp:nvSpPr>
        <dsp:cNvPr id="0" name=""/>
        <dsp:cNvSpPr/>
      </dsp:nvSpPr>
      <dsp:spPr>
        <a:xfrm>
          <a:off x="4063294" y="820"/>
          <a:ext cx="1682596" cy="10095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Electrolyte Imbalance</a:t>
          </a:r>
        </a:p>
      </dsp:txBody>
      <dsp:txXfrm>
        <a:off x="4063294" y="820"/>
        <a:ext cx="1682596" cy="1009557"/>
      </dsp:txXfrm>
    </dsp:sp>
    <dsp:sp modelId="{3EEE6A09-5CA1-1E45-B2AD-E1729C4ADFCA}">
      <dsp:nvSpPr>
        <dsp:cNvPr id="0" name=""/>
        <dsp:cNvSpPr/>
      </dsp:nvSpPr>
      <dsp:spPr>
        <a:xfrm>
          <a:off x="5914150" y="820"/>
          <a:ext cx="1682596" cy="10095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Psychiatric Disorders</a:t>
          </a:r>
        </a:p>
      </dsp:txBody>
      <dsp:txXfrm>
        <a:off x="5914150" y="820"/>
        <a:ext cx="1682596" cy="1009557"/>
      </dsp:txXfrm>
    </dsp:sp>
    <dsp:sp modelId="{E486022A-9BBC-F543-B324-6B9CE3739A15}">
      <dsp:nvSpPr>
        <dsp:cNvPr id="0" name=""/>
        <dsp:cNvSpPr/>
      </dsp:nvSpPr>
      <dsp:spPr>
        <a:xfrm>
          <a:off x="361583" y="1178638"/>
          <a:ext cx="1682596" cy="100955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Medication Non-compliance (lactulose)</a:t>
          </a:r>
        </a:p>
      </dsp:txBody>
      <dsp:txXfrm>
        <a:off x="361583" y="1178638"/>
        <a:ext cx="1682596" cy="1009557"/>
      </dsp:txXfrm>
    </dsp:sp>
    <dsp:sp modelId="{9E4A9ED2-4626-EB40-9B54-45EE3C403043}">
      <dsp:nvSpPr>
        <dsp:cNvPr id="0" name=""/>
        <dsp:cNvSpPr/>
      </dsp:nvSpPr>
      <dsp:spPr>
        <a:xfrm>
          <a:off x="2212439" y="1178638"/>
          <a:ext cx="1682596" cy="10095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Infection</a:t>
          </a:r>
        </a:p>
      </dsp:txBody>
      <dsp:txXfrm>
        <a:off x="2212439" y="1178638"/>
        <a:ext cx="1682596" cy="1009557"/>
      </dsp:txXfrm>
    </dsp:sp>
    <dsp:sp modelId="{994E79F2-F7AB-2646-9DF0-111F9E8923DC}">
      <dsp:nvSpPr>
        <dsp:cNvPr id="0" name=""/>
        <dsp:cNvSpPr/>
      </dsp:nvSpPr>
      <dsp:spPr>
        <a:xfrm>
          <a:off x="4063294" y="1178638"/>
          <a:ext cx="1682596" cy="10095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Intracranial Hemorrhage</a:t>
          </a:r>
        </a:p>
      </dsp:txBody>
      <dsp:txXfrm>
        <a:off x="4063294" y="1178638"/>
        <a:ext cx="1682596" cy="1009557"/>
      </dsp:txXfrm>
    </dsp:sp>
    <dsp:sp modelId="{EFD19D1E-C735-1A42-A09B-48A6641D87AC}">
      <dsp:nvSpPr>
        <dsp:cNvPr id="0" name=""/>
        <dsp:cNvSpPr/>
      </dsp:nvSpPr>
      <dsp:spPr>
        <a:xfrm>
          <a:off x="5914150" y="1178638"/>
          <a:ext cx="1682596" cy="10095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Hypovolemia (Recent diuretic increase)</a:t>
          </a:r>
        </a:p>
      </dsp:txBody>
      <dsp:txXfrm>
        <a:off x="5914150" y="1178638"/>
        <a:ext cx="1682596" cy="1009557"/>
      </dsp:txXfrm>
    </dsp:sp>
    <dsp:sp modelId="{8FD99D1B-3623-044A-BCE3-B739D04B6E5E}">
      <dsp:nvSpPr>
        <dsp:cNvPr id="0" name=""/>
        <dsp:cNvSpPr/>
      </dsp:nvSpPr>
      <dsp:spPr>
        <a:xfrm>
          <a:off x="2212439" y="2356455"/>
          <a:ext cx="1682596" cy="10095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Constipation</a:t>
          </a:r>
        </a:p>
      </dsp:txBody>
      <dsp:txXfrm>
        <a:off x="2212439" y="2356455"/>
        <a:ext cx="1682596" cy="1009557"/>
      </dsp:txXfrm>
    </dsp:sp>
    <dsp:sp modelId="{4746A60A-3544-454B-86B7-F005C397A5AD}">
      <dsp:nvSpPr>
        <dsp:cNvPr id="0" name=""/>
        <dsp:cNvSpPr/>
      </dsp:nvSpPr>
      <dsp:spPr>
        <a:xfrm>
          <a:off x="4063294" y="2356455"/>
          <a:ext cx="1682596" cy="100955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Recent TIPS</a:t>
          </a:r>
        </a:p>
      </dsp:txBody>
      <dsp:txXfrm>
        <a:off x="4063294" y="2356455"/>
        <a:ext cx="1682596" cy="10095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99A08-812E-0940-8578-C00B8CE417B5}">
      <dsp:nvSpPr>
        <dsp:cNvPr id="0" name=""/>
        <dsp:cNvSpPr/>
      </dsp:nvSpPr>
      <dsp:spPr>
        <a:xfrm>
          <a:off x="0" y="12752"/>
          <a:ext cx="5295778" cy="965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Decompress portal system and return blood to systemic circulation</a:t>
          </a:r>
        </a:p>
      </dsp:txBody>
      <dsp:txXfrm>
        <a:off x="47120" y="59872"/>
        <a:ext cx="5201538" cy="871010"/>
      </dsp:txXfrm>
    </dsp:sp>
    <dsp:sp modelId="{A0E075F3-EBB2-6F41-B8A5-1C62BD78E3BA}">
      <dsp:nvSpPr>
        <dsp:cNvPr id="0" name=""/>
        <dsp:cNvSpPr/>
      </dsp:nvSpPr>
      <dsp:spPr>
        <a:xfrm>
          <a:off x="0" y="1050002"/>
          <a:ext cx="5295778" cy="965250"/>
        </a:xfrm>
        <a:prstGeom prst="roundRect">
          <a:avLst/>
        </a:prstGeom>
        <a:solidFill>
          <a:schemeClr val="accent2">
            <a:hueOff val="663946"/>
            <a:satOff val="2284"/>
            <a:lumOff val="-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Present in 50% of cirrhotic patients</a:t>
          </a:r>
        </a:p>
      </dsp:txBody>
      <dsp:txXfrm>
        <a:off x="47120" y="1097122"/>
        <a:ext cx="5201538" cy="871010"/>
      </dsp:txXfrm>
    </dsp:sp>
    <dsp:sp modelId="{B32BA86F-2C02-8245-85B2-3EEF57DB8EDC}">
      <dsp:nvSpPr>
        <dsp:cNvPr id="0" name=""/>
        <dsp:cNvSpPr/>
      </dsp:nvSpPr>
      <dsp:spPr>
        <a:xfrm>
          <a:off x="0" y="2015252"/>
          <a:ext cx="5295778" cy="659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41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30% of Compensated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60% of Decompensated</a:t>
          </a:r>
        </a:p>
      </dsp:txBody>
      <dsp:txXfrm>
        <a:off x="0" y="2015252"/>
        <a:ext cx="5295778" cy="659812"/>
      </dsp:txXfrm>
    </dsp:sp>
    <dsp:sp modelId="{0E6D83B5-A2B6-AF44-A847-2B4DD12F3B39}">
      <dsp:nvSpPr>
        <dsp:cNvPr id="0" name=""/>
        <dsp:cNvSpPr/>
      </dsp:nvSpPr>
      <dsp:spPr>
        <a:xfrm>
          <a:off x="0" y="2675065"/>
          <a:ext cx="5295778" cy="965250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5-15% rate of bleeding per year</a:t>
          </a:r>
        </a:p>
      </dsp:txBody>
      <dsp:txXfrm>
        <a:off x="47120" y="2722185"/>
        <a:ext cx="5201538" cy="871010"/>
      </dsp:txXfrm>
    </dsp:sp>
    <dsp:sp modelId="{39A32972-2F38-9346-977E-BFED9D986386}">
      <dsp:nvSpPr>
        <dsp:cNvPr id="0" name=""/>
        <dsp:cNvSpPr/>
      </dsp:nvSpPr>
      <dsp:spPr>
        <a:xfrm>
          <a:off x="0" y="3712315"/>
          <a:ext cx="5295778" cy="965250"/>
        </a:xfrm>
        <a:prstGeom prst="roundRect">
          <a:avLst/>
        </a:prstGeom>
        <a:solidFill>
          <a:schemeClr val="accent2">
            <a:hueOff val="1991838"/>
            <a:satOff val="6851"/>
            <a:lumOff val="-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15-20% mortality with each bleeding event</a:t>
          </a:r>
        </a:p>
      </dsp:txBody>
      <dsp:txXfrm>
        <a:off x="47120" y="3759435"/>
        <a:ext cx="5201538" cy="871010"/>
      </dsp:txXfrm>
    </dsp:sp>
    <dsp:sp modelId="{426EBF5F-C07D-4A43-B24D-B234C9375A95}">
      <dsp:nvSpPr>
        <dsp:cNvPr id="0" name=""/>
        <dsp:cNvSpPr/>
      </dsp:nvSpPr>
      <dsp:spPr>
        <a:xfrm>
          <a:off x="0" y="4749565"/>
          <a:ext cx="5295778" cy="96525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Re-bleeding rate is 60% within 1-2 years</a:t>
          </a:r>
        </a:p>
      </dsp:txBody>
      <dsp:txXfrm>
        <a:off x="47120" y="4796685"/>
        <a:ext cx="5201538" cy="8710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957F18-6CE9-D543-BDDC-0E522266C29C}">
      <dsp:nvSpPr>
        <dsp:cNvPr id="0" name=""/>
        <dsp:cNvSpPr/>
      </dsp:nvSpPr>
      <dsp:spPr>
        <a:xfrm>
          <a:off x="0" y="405614"/>
          <a:ext cx="5295778" cy="10038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Hepatic vein-portal vein gradient (HVPG) &gt; 12 mm Hg (normal &lt;5)</a:t>
          </a:r>
        </a:p>
      </dsp:txBody>
      <dsp:txXfrm>
        <a:off x="49004" y="454618"/>
        <a:ext cx="5197770" cy="905852"/>
      </dsp:txXfrm>
    </dsp:sp>
    <dsp:sp modelId="{27539726-3518-3048-8413-0FB94270CB64}">
      <dsp:nvSpPr>
        <dsp:cNvPr id="0" name=""/>
        <dsp:cNvSpPr/>
      </dsp:nvSpPr>
      <dsp:spPr>
        <a:xfrm>
          <a:off x="0" y="1484354"/>
          <a:ext cx="5295778" cy="1003860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Indirect indicators</a:t>
          </a:r>
        </a:p>
      </dsp:txBody>
      <dsp:txXfrm>
        <a:off x="49004" y="1533358"/>
        <a:ext cx="5197770" cy="905852"/>
      </dsp:txXfrm>
    </dsp:sp>
    <dsp:sp modelId="{7E65FCCA-E44E-8642-88D9-BCCAE68D0B9D}">
      <dsp:nvSpPr>
        <dsp:cNvPr id="0" name=""/>
        <dsp:cNvSpPr/>
      </dsp:nvSpPr>
      <dsp:spPr>
        <a:xfrm>
          <a:off x="0" y="2488214"/>
          <a:ext cx="5295778" cy="1829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141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Large size (grade II-IV)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Endoscopic features: red whale sign, nipple sign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Decompensated cirrhosis, high MELD score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Hepatocellular Carcinoma</a:t>
          </a:r>
        </a:p>
      </dsp:txBody>
      <dsp:txXfrm>
        <a:off x="0" y="2488214"/>
        <a:ext cx="5295778" cy="1829880"/>
      </dsp:txXfrm>
    </dsp:sp>
    <dsp:sp modelId="{9140230F-3A1F-7C4D-B14F-7A2057E963C3}">
      <dsp:nvSpPr>
        <dsp:cNvPr id="0" name=""/>
        <dsp:cNvSpPr/>
      </dsp:nvSpPr>
      <dsp:spPr>
        <a:xfrm>
          <a:off x="0" y="4318094"/>
          <a:ext cx="5295778" cy="100386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Previous Esophageal variceal bleeding</a:t>
          </a:r>
        </a:p>
      </dsp:txBody>
      <dsp:txXfrm>
        <a:off x="49004" y="4367098"/>
        <a:ext cx="5197770" cy="90585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628ED-3A3B-F34D-8C2F-2B9B6AF7463F}">
      <dsp:nvSpPr>
        <dsp:cNvPr id="0" name=""/>
        <dsp:cNvSpPr/>
      </dsp:nvSpPr>
      <dsp:spPr>
        <a:xfrm>
          <a:off x="0" y="362841"/>
          <a:ext cx="5295778" cy="14883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437388" rIns="411011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 dirty="0"/>
            <a:t>Nonselective beta blocker (Carvedilol, nadolol, propranolol)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Endoscopic band ligation</a:t>
          </a:r>
          <a:endParaRPr lang="en-US" sz="2100" kern="1200"/>
        </a:p>
      </dsp:txBody>
      <dsp:txXfrm>
        <a:off x="0" y="362841"/>
        <a:ext cx="5295778" cy="1488374"/>
      </dsp:txXfrm>
    </dsp:sp>
    <dsp:sp modelId="{09209600-EC4D-7849-BF6F-5E652D082FE6}">
      <dsp:nvSpPr>
        <dsp:cNvPr id="0" name=""/>
        <dsp:cNvSpPr/>
      </dsp:nvSpPr>
      <dsp:spPr>
        <a:xfrm>
          <a:off x="264788" y="52881"/>
          <a:ext cx="3707044" cy="619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Primary Prophylaxis</a:t>
          </a:r>
          <a:endParaRPr lang="en-US" sz="2100" kern="1200"/>
        </a:p>
      </dsp:txBody>
      <dsp:txXfrm>
        <a:off x="295050" y="83143"/>
        <a:ext cx="3646520" cy="559396"/>
      </dsp:txXfrm>
    </dsp:sp>
    <dsp:sp modelId="{396AAA3B-79B6-D343-A48D-8C9ABC8E6CF1}">
      <dsp:nvSpPr>
        <dsp:cNvPr id="0" name=""/>
        <dsp:cNvSpPr/>
      </dsp:nvSpPr>
      <dsp:spPr>
        <a:xfrm>
          <a:off x="0" y="2274576"/>
          <a:ext cx="5295778" cy="1786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1327892"/>
              <a:satOff val="4567"/>
              <a:lumOff val="-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437388" rIns="411011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Octreotide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Endoscopic band ligation/Sclerotherapy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TIPS</a:t>
          </a:r>
          <a:endParaRPr lang="en-US" sz="2100" kern="1200"/>
        </a:p>
      </dsp:txBody>
      <dsp:txXfrm>
        <a:off x="0" y="2274576"/>
        <a:ext cx="5295778" cy="1786050"/>
      </dsp:txXfrm>
    </dsp:sp>
    <dsp:sp modelId="{2E54E530-B1B7-2D4C-97FB-58188F987A65}">
      <dsp:nvSpPr>
        <dsp:cNvPr id="0" name=""/>
        <dsp:cNvSpPr/>
      </dsp:nvSpPr>
      <dsp:spPr>
        <a:xfrm>
          <a:off x="264788" y="1964616"/>
          <a:ext cx="3707044" cy="619920"/>
        </a:xfrm>
        <a:prstGeom prst="roundRect">
          <a:avLst/>
        </a:prstGeom>
        <a:solidFill>
          <a:schemeClr val="accent2">
            <a:hueOff val="1327892"/>
            <a:satOff val="4567"/>
            <a:lumOff val="-88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Treatment of variceal bleeding</a:t>
          </a:r>
          <a:endParaRPr lang="en-US" sz="2100" kern="1200"/>
        </a:p>
      </dsp:txBody>
      <dsp:txXfrm>
        <a:off x="295050" y="1994878"/>
        <a:ext cx="3646520" cy="559396"/>
      </dsp:txXfrm>
    </dsp:sp>
    <dsp:sp modelId="{2CA81F0F-7DEB-B74B-B3E5-80A38D62B0B1}">
      <dsp:nvSpPr>
        <dsp:cNvPr id="0" name=""/>
        <dsp:cNvSpPr/>
      </dsp:nvSpPr>
      <dsp:spPr>
        <a:xfrm>
          <a:off x="0" y="4483986"/>
          <a:ext cx="5295778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2655785"/>
              <a:satOff val="9135"/>
              <a:lumOff val="-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011" tIns="437388" rIns="411011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Endoscopic band ligation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/>
            <a:t>TIPS</a:t>
          </a:r>
          <a:endParaRPr lang="en-US" sz="2100" kern="1200"/>
        </a:p>
      </dsp:txBody>
      <dsp:txXfrm>
        <a:off x="0" y="4483986"/>
        <a:ext cx="5295778" cy="1190700"/>
      </dsp:txXfrm>
    </dsp:sp>
    <dsp:sp modelId="{925E3F30-FF94-B146-813A-CFE8462033C3}">
      <dsp:nvSpPr>
        <dsp:cNvPr id="0" name=""/>
        <dsp:cNvSpPr/>
      </dsp:nvSpPr>
      <dsp:spPr>
        <a:xfrm>
          <a:off x="264788" y="4174026"/>
          <a:ext cx="3707044" cy="619920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117" tIns="0" rIns="140117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Secondary prophylaxis</a:t>
          </a:r>
          <a:endParaRPr lang="en-US" sz="2100" kern="1200"/>
        </a:p>
      </dsp:txBody>
      <dsp:txXfrm>
        <a:off x="295050" y="4204288"/>
        <a:ext cx="3646520" cy="55939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7326E-3229-4AA0-B397-87012B371DE5}">
      <dsp:nvSpPr>
        <dsp:cNvPr id="0" name=""/>
        <dsp:cNvSpPr/>
      </dsp:nvSpPr>
      <dsp:spPr>
        <a:xfrm>
          <a:off x="1177937" y="2454"/>
          <a:ext cx="4711748" cy="12713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21" tIns="322928" rIns="91421" bIns="3229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Collapse with air insufflation</a:t>
          </a:r>
        </a:p>
      </dsp:txBody>
      <dsp:txXfrm>
        <a:off x="1177937" y="2454"/>
        <a:ext cx="4711748" cy="1271371"/>
      </dsp:txXfrm>
    </dsp:sp>
    <dsp:sp modelId="{1572F478-94D4-4622-A165-D236139C57EB}">
      <dsp:nvSpPr>
        <dsp:cNvPr id="0" name=""/>
        <dsp:cNvSpPr/>
      </dsp:nvSpPr>
      <dsp:spPr>
        <a:xfrm>
          <a:off x="0" y="2454"/>
          <a:ext cx="1177937" cy="12713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" tIns="125583" rIns="62333" bIns="12558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Grade 1</a:t>
          </a:r>
        </a:p>
      </dsp:txBody>
      <dsp:txXfrm>
        <a:off x="0" y="2454"/>
        <a:ext cx="1177937" cy="1271371"/>
      </dsp:txXfrm>
    </dsp:sp>
    <dsp:sp modelId="{192BF4CA-B243-47BD-90B2-F2CC6A54341E}">
      <dsp:nvSpPr>
        <dsp:cNvPr id="0" name=""/>
        <dsp:cNvSpPr/>
      </dsp:nvSpPr>
      <dsp:spPr>
        <a:xfrm>
          <a:off x="1177937" y="1350108"/>
          <a:ext cx="4711748" cy="1271371"/>
        </a:xfrm>
        <a:prstGeom prst="rect">
          <a:avLst/>
        </a:prstGeom>
        <a:solidFill>
          <a:schemeClr val="accent2">
            <a:tint val="40000"/>
            <a:alpha val="90000"/>
            <a:hueOff val="1111392"/>
            <a:satOff val="2563"/>
            <a:lumOff val="28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111392"/>
              <a:satOff val="2563"/>
              <a:lumOff val="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21" tIns="322928" rIns="91421" bIns="3229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Do not collapse, separated</a:t>
          </a:r>
        </a:p>
      </dsp:txBody>
      <dsp:txXfrm>
        <a:off x="1177937" y="1350108"/>
        <a:ext cx="4711748" cy="1271371"/>
      </dsp:txXfrm>
    </dsp:sp>
    <dsp:sp modelId="{6F729AAD-5055-4428-AB37-36ED0730A632}">
      <dsp:nvSpPr>
        <dsp:cNvPr id="0" name=""/>
        <dsp:cNvSpPr/>
      </dsp:nvSpPr>
      <dsp:spPr>
        <a:xfrm>
          <a:off x="0" y="1350108"/>
          <a:ext cx="1177937" cy="1271371"/>
        </a:xfrm>
        <a:prstGeom prst="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accent2">
              <a:hueOff val="885262"/>
              <a:satOff val="3045"/>
              <a:lumOff val="-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" tIns="125583" rIns="62333" bIns="12558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Grade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</a:t>
          </a:r>
        </a:p>
      </dsp:txBody>
      <dsp:txXfrm>
        <a:off x="0" y="1350108"/>
        <a:ext cx="1177937" cy="1271371"/>
      </dsp:txXfrm>
    </dsp:sp>
    <dsp:sp modelId="{B77A375D-41A7-4538-A300-BD2F314B168A}">
      <dsp:nvSpPr>
        <dsp:cNvPr id="0" name=""/>
        <dsp:cNvSpPr/>
      </dsp:nvSpPr>
      <dsp:spPr>
        <a:xfrm>
          <a:off x="1177937" y="2697761"/>
          <a:ext cx="4711748" cy="1271371"/>
        </a:xfrm>
        <a:prstGeom prst="rect">
          <a:avLst/>
        </a:prstGeom>
        <a:solidFill>
          <a:schemeClr val="accent2">
            <a:tint val="40000"/>
            <a:alpha val="90000"/>
            <a:hueOff val="2222784"/>
            <a:satOff val="5126"/>
            <a:lumOff val="55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222784"/>
              <a:satOff val="5126"/>
              <a:lumOff val="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21" tIns="322928" rIns="91421" bIns="3229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Columns touching each other</a:t>
          </a:r>
        </a:p>
      </dsp:txBody>
      <dsp:txXfrm>
        <a:off x="1177937" y="2697761"/>
        <a:ext cx="4711748" cy="1271371"/>
      </dsp:txXfrm>
    </dsp:sp>
    <dsp:sp modelId="{C7073A5F-BE20-44CB-B867-75E068A8478E}">
      <dsp:nvSpPr>
        <dsp:cNvPr id="0" name=""/>
        <dsp:cNvSpPr/>
      </dsp:nvSpPr>
      <dsp:spPr>
        <a:xfrm>
          <a:off x="0" y="2697761"/>
          <a:ext cx="1177937" cy="1271371"/>
        </a:xfrm>
        <a:prstGeom prst="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accent2">
              <a:hueOff val="1770523"/>
              <a:satOff val="6090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" tIns="125583" rIns="62333" bIns="12558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Grade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3</a:t>
          </a:r>
        </a:p>
      </dsp:txBody>
      <dsp:txXfrm>
        <a:off x="0" y="2697761"/>
        <a:ext cx="1177937" cy="1271371"/>
      </dsp:txXfrm>
    </dsp:sp>
    <dsp:sp modelId="{4F124BBD-01BA-4C95-AEB2-58268274FC87}">
      <dsp:nvSpPr>
        <dsp:cNvPr id="0" name=""/>
        <dsp:cNvSpPr/>
      </dsp:nvSpPr>
      <dsp:spPr>
        <a:xfrm>
          <a:off x="1177937" y="4045415"/>
          <a:ext cx="4711748" cy="1271371"/>
        </a:xfrm>
        <a:prstGeom prst="rect">
          <a:avLst/>
        </a:prstGeom>
        <a:solidFill>
          <a:schemeClr val="accent2">
            <a:tint val="40000"/>
            <a:alpha val="90000"/>
            <a:hueOff val="3334176"/>
            <a:satOff val="7689"/>
            <a:lumOff val="83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3334176"/>
              <a:satOff val="7689"/>
              <a:lumOff val="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21" tIns="322928" rIns="91421" bIns="3229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Obstruction of the lumen</a:t>
          </a:r>
        </a:p>
      </dsp:txBody>
      <dsp:txXfrm>
        <a:off x="1177937" y="4045415"/>
        <a:ext cx="4711748" cy="1271371"/>
      </dsp:txXfrm>
    </dsp:sp>
    <dsp:sp modelId="{6FF5408D-5C00-4DCB-BDEE-B86066DECC0A}">
      <dsp:nvSpPr>
        <dsp:cNvPr id="0" name=""/>
        <dsp:cNvSpPr/>
      </dsp:nvSpPr>
      <dsp:spPr>
        <a:xfrm>
          <a:off x="0" y="4045415"/>
          <a:ext cx="1177937" cy="1271371"/>
        </a:xfrm>
        <a:prstGeom prst="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accent2">
              <a:hueOff val="2655785"/>
              <a:satOff val="9135"/>
              <a:lumOff val="-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333" tIns="125583" rIns="62333" bIns="12558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Grade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4</a:t>
          </a:r>
        </a:p>
      </dsp:txBody>
      <dsp:txXfrm>
        <a:off x="0" y="4045415"/>
        <a:ext cx="1177937" cy="1271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12B17-F7D5-4DF0-85B3-661BE5D9B85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2368D-791A-4FB9-939E-D4290A65B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36E6D99-8A5E-440A-AC95-4D0E6A6876D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289A306-2CAF-4613-BBBD-5BC7F5B8C2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2AAA1F-C11E-4B2D-B0CF-10E9F50407E5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03535959-159B-4A6F-B6CA-A872470524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D20E93F-6BB2-4C3A-B0A3-AC31DD09EE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Acute liver failure (encephalopathy within 6 months after diagnosis)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551EA6-8BD8-4870-B69B-E6F248C1A49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43749E-D00D-48C5-AC7B-6B1EDBEB0E0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1B331F-D45F-486E-A97B-5EF001DB54D2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9625F-7710-4CC6-8A3A-5F4293038012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14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E14B8-63B3-4D24-BC79-066DB822EA35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Wall tension is the main factor that determines rupture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3A5848-9274-43A7-93DB-C8F65D5C303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Reversible increase in </a:t>
            </a:r>
            <a:r>
              <a:rPr lang="en-US" dirty="0" err="1"/>
              <a:t>intrahepatic</a:t>
            </a:r>
            <a:r>
              <a:rPr lang="en-US" dirty="0"/>
              <a:t> vascular tone (20-30%) of increased </a:t>
            </a:r>
            <a:r>
              <a:rPr lang="en-US" dirty="0" err="1"/>
              <a:t>intrahepatic</a:t>
            </a:r>
            <a:r>
              <a:rPr lang="en-US" dirty="0"/>
              <a:t> resistance.  Related to reduced NO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B blockers reduce portal pressure by decreasing cardiac output and by causing </a:t>
            </a:r>
            <a:r>
              <a:rPr lang="en-US" dirty="0" err="1"/>
              <a:t>splanchnic</a:t>
            </a:r>
            <a:r>
              <a:rPr lang="en-US" dirty="0"/>
              <a:t> vasoconstriction through B blockade and unopposed alpha adrenergic activity.</a:t>
            </a:r>
          </a:p>
          <a:p>
            <a:pPr lvl="1">
              <a:buFontTx/>
              <a:buChar char="•"/>
            </a:pPr>
            <a:r>
              <a:rPr lang="en-US" dirty="0"/>
              <a:t>Get reduced collateral blood flow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u="sng" dirty="0"/>
              <a:t>Pharmacologic therapy clearly beneficial in Childs A and B patients</a:t>
            </a:r>
          </a:p>
          <a:p>
            <a:pPr lvl="1">
              <a:buFontTx/>
              <a:buChar char="•"/>
            </a:pPr>
            <a:r>
              <a:rPr lang="en-US" u="sng" dirty="0"/>
              <a:t>Less so in Child’s C patients</a:t>
            </a:r>
          </a:p>
          <a:p>
            <a:pPr>
              <a:buFontTx/>
              <a:buChar char="•"/>
            </a:pPr>
            <a:r>
              <a:rPr lang="en-US" dirty="0"/>
              <a:t>Reduce risk of bleeding and increase survival</a:t>
            </a:r>
          </a:p>
          <a:p>
            <a:pPr>
              <a:buFontTx/>
              <a:buChar char="•"/>
            </a:pPr>
            <a:r>
              <a:rPr lang="en-US" u="sng" dirty="0"/>
              <a:t>Up to 20-30% do not tolerate </a:t>
            </a:r>
            <a:r>
              <a:rPr lang="en-US" u="sng" dirty="0" err="1"/>
              <a:t>propranolol</a:t>
            </a:r>
            <a:r>
              <a:rPr lang="en-US" u="sng" dirty="0"/>
              <a:t>.</a:t>
            </a:r>
          </a:p>
          <a:p>
            <a:pPr>
              <a:buFontTx/>
              <a:buChar char="•"/>
            </a:pPr>
            <a:endParaRPr lang="en-US" u="sng" dirty="0"/>
          </a:p>
          <a:p>
            <a:pPr>
              <a:buFontTx/>
              <a:buChar char="•"/>
            </a:pPr>
            <a:r>
              <a:rPr lang="en-US" dirty="0"/>
              <a:t>Meta analysis of 11 studies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 err="1"/>
              <a:t>Ismo</a:t>
            </a:r>
            <a:r>
              <a:rPr lang="en-US" dirty="0"/>
              <a:t>-increased mortality in people over 50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Small </a:t>
            </a:r>
            <a:r>
              <a:rPr lang="en-US" dirty="0" err="1"/>
              <a:t>varices</a:t>
            </a:r>
            <a:r>
              <a:rPr lang="en-US" dirty="0"/>
              <a:t>, follow-up EGD 1-2 years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4B3CCD-C359-44DA-8CB8-0C50CD2B0A1C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87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02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646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5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361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65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467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036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670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78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4236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9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/>
          <a:lstStyle>
            <a:lvl1pPr marL="0" indent="0">
              <a:buNone/>
              <a:defRPr sz="2267" b="0" i="0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/>
          <a:lstStyle>
            <a:lvl1pPr marL="0" indent="0">
              <a:buNone/>
              <a:defRPr sz="2267" b="0" i="0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7C98C68-E866-460E-A151-6B43C186A3D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6523A246-109A-4E66-B25B-81552BCC2D83}" type="datetime2">
              <a:rPr lang="en-US" altLang="en-US"/>
              <a:pPr/>
              <a:t>Tuesday, September 1, 2026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A13EC43-6EC0-46DF-88A6-B107348881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13F8BFB-DC25-4FF7-B703-F640D726B0D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1CA2B025-0A68-46AD-8524-BA6AB5A209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705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a_chapter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C7D108-30FE-4608-917C-A2189E98775C}"/>
              </a:ext>
            </a:extLst>
          </p:cNvPr>
          <p:cNvSpPr/>
          <p:nvPr/>
        </p:nvSpPr>
        <p:spPr>
          <a:xfrm>
            <a:off x="0" y="309563"/>
            <a:ext cx="12192000" cy="163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2F831F-307F-C202-FFCD-5C30E915E271}"/>
              </a:ext>
            </a:extLst>
          </p:cNvPr>
          <p:cNvSpPr/>
          <p:nvPr/>
        </p:nvSpPr>
        <p:spPr>
          <a:xfrm>
            <a:off x="0" y="0"/>
            <a:ext cx="12192000" cy="374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3A86B1-AFEB-8D63-1534-0E8C40F4FDD0}"/>
              </a:ext>
            </a:extLst>
          </p:cNvPr>
          <p:cNvSpPr/>
          <p:nvPr/>
        </p:nvSpPr>
        <p:spPr>
          <a:xfrm>
            <a:off x="9275763" y="0"/>
            <a:ext cx="2916237" cy="163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CF328-491A-4194-7CB1-7300875E6583}"/>
              </a:ext>
            </a:extLst>
          </p:cNvPr>
          <p:cNvSpPr txBox="1">
            <a:spLocks/>
          </p:cNvSpPr>
          <p:nvPr/>
        </p:nvSpPr>
        <p:spPr>
          <a:xfrm>
            <a:off x="838200" y="6453188"/>
            <a:ext cx="2426946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000" b="0" i="0" spc="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LOYOLA UNIVERSITY CHICAGO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666999"/>
            <a:ext cx="10565232" cy="3441569"/>
          </a:xfrm>
        </p:spPr>
        <p:txBody>
          <a:bodyPr lIns="0" tIns="0" rIns="0" bIns="0"/>
          <a:lstStyle>
            <a:lvl1pPr>
              <a:spcAft>
                <a:spcPts val="200"/>
              </a:spcAft>
              <a:defRPr b="0" i="0" baseline="0"/>
            </a:lvl1pPr>
            <a:lvl2pPr>
              <a:defRPr b="0" i="0" baseline="0"/>
            </a:lvl2pPr>
            <a:lvl3pPr>
              <a:defRPr b="0" i="0" baseline="0"/>
            </a:lvl3pPr>
            <a:lvl4pPr>
              <a:defRPr b="0" i="0" baseline="0"/>
            </a:lvl4pPr>
            <a:lvl5pPr>
              <a:defRPr b="0" i="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74651"/>
            <a:ext cx="10565232" cy="1316038"/>
          </a:xfrm>
        </p:spPr>
        <p:txBody>
          <a:bodyPr lIns="0" tIns="0" rIns="0" b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0" kern="3000" cap="all" spc="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Chapter Opener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2F19C0E-C793-77A7-A4BA-DB10ACF9F2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5647" y="6452610"/>
            <a:ext cx="4867785" cy="138499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lang="en-US" sz="1000" b="0" i="0" cap="all" spc="150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unit name</a:t>
            </a:r>
          </a:p>
        </p:txBody>
      </p:sp>
    </p:spTree>
    <p:extLst>
      <p:ext uri="{BB962C8B-B14F-4D97-AF65-F5344CB8AC3E}">
        <p14:creationId xmlns:p14="http://schemas.microsoft.com/office/powerpoint/2010/main" val="277087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B7810A5-1A13-4087-8DFA-155E6E5B5D73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58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fif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f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9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4" name="Picture 11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B28281-3783-403A-B1AB-0182A003D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9124" y="2568817"/>
            <a:ext cx="8585522" cy="3133968"/>
          </a:xfrm>
        </p:spPr>
        <p:txBody>
          <a:bodyPr>
            <a:normAutofit fontScale="90000"/>
          </a:bodyPr>
          <a:lstStyle/>
          <a:p>
            <a:pPr algn="l"/>
            <a:r>
              <a:rPr lang="en-US" sz="5100" dirty="0">
                <a:solidFill>
                  <a:srgbClr val="1F2D29"/>
                </a:solidFill>
              </a:rPr>
              <a:t>Liver Disease and Portal Hypertension</a:t>
            </a:r>
            <a:br>
              <a:rPr lang="en-US" sz="5100" dirty="0">
                <a:solidFill>
                  <a:srgbClr val="1F2D29"/>
                </a:solidFill>
              </a:rPr>
            </a:br>
            <a:br>
              <a:rPr lang="en-US" sz="5100" dirty="0">
                <a:solidFill>
                  <a:srgbClr val="1F2D29"/>
                </a:solidFill>
              </a:rPr>
            </a:br>
            <a:r>
              <a:rPr lang="en-US" sz="3300" dirty="0">
                <a:solidFill>
                  <a:srgbClr val="1F2D29"/>
                </a:solidFill>
              </a:rPr>
              <a:t>MS3</a:t>
            </a:r>
            <a:br>
              <a:rPr lang="en-US" sz="3300" dirty="0">
                <a:solidFill>
                  <a:srgbClr val="1F2D29"/>
                </a:solidFill>
              </a:rPr>
            </a:br>
            <a:r>
              <a:rPr lang="en-US" sz="3300" dirty="0">
                <a:solidFill>
                  <a:srgbClr val="1F2D29"/>
                </a:solidFill>
              </a:rPr>
              <a:t>Internal Medicine Clerkship</a:t>
            </a:r>
            <a:br>
              <a:rPr lang="en-US" sz="3300" dirty="0">
                <a:solidFill>
                  <a:srgbClr val="1F2D29"/>
                </a:solidFill>
              </a:rPr>
            </a:br>
            <a:r>
              <a:rPr lang="en-US" sz="3300" dirty="0">
                <a:solidFill>
                  <a:srgbClr val="1F2D29"/>
                </a:solidFill>
              </a:rPr>
              <a:t>Updated, 2026</a:t>
            </a:r>
            <a:endParaRPr lang="tr-TR" sz="3300" dirty="0">
              <a:solidFill>
                <a:srgbClr val="1F2D29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42EAC-8BF3-4BFD-9891-145BC4940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822" y="5296016"/>
            <a:ext cx="4355178" cy="1138426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rgbClr val="1F2D29"/>
                </a:solidFill>
              </a:rPr>
              <a:t>Natasha von Roenn, MD</a:t>
            </a:r>
            <a:endParaRPr lang="tr-TR" sz="1600" dirty="0">
              <a:solidFill>
                <a:srgbClr val="1F2D29"/>
              </a:solidFill>
            </a:endParaRP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ight Triangle 15">
            <a:extLst>
              <a:ext uri="{FF2B5EF4-FFF2-40B4-BE49-F238E27FC236}">
                <a16:creationId xmlns:a16="http://schemas.microsoft.com/office/drawing/2014/main" id="{2663C086-1480-4E81-BD6F-3E43A4C38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5313" y="2747897"/>
            <a:ext cx="353147" cy="35314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2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A97B08B2-0DA5-4B7F-A47D-5C15ECFB0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ADC1B364-CAC7-418B-B59A-DEEC4470F0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8" r="9091" b="16621"/>
          <a:stretch/>
        </p:blipFill>
        <p:spPr>
          <a:xfrm>
            <a:off x="0" y="275649"/>
            <a:ext cx="12191675" cy="685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9C770FC-6D2D-4B73-8219-CFEB0B146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DD31FDA-BCB5-4B8D-8FB8-8CCF019C9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590A298A-601D-412F-9A93-09DCA9DBE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474A3CD-596C-4FAC-8913-C98848CD2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6A99299-7151-43AF-94CF-2ADA8412B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4431479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30E20-DAC3-47F9-A1D3-7C17A2E5E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2659944" cy="1225532"/>
          </a:xfrm>
        </p:spPr>
        <p:txBody>
          <a:bodyPr>
            <a:normAutofit/>
          </a:bodyPr>
          <a:lstStyle/>
          <a:p>
            <a:pPr algn="l"/>
            <a:r>
              <a:rPr lang="en-US" sz="260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329E6-BB2E-4FC2-800E-B9039057E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025" y="1479666"/>
            <a:ext cx="3714126" cy="48712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Laboratory Assessment of Liver Disease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Patterns of Liver Injury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Diagnosis of Cirrhosis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Inpatient Complications</a:t>
            </a:r>
          </a:p>
          <a:p>
            <a:pPr lvl="1">
              <a:lnSpc>
                <a:spcPct val="110000"/>
              </a:lnSpc>
            </a:pPr>
            <a:r>
              <a:rPr lang="en-US" sz="1600" dirty="0"/>
              <a:t>Fluid Overload / Ascites / Hyponatremia</a:t>
            </a:r>
          </a:p>
          <a:p>
            <a:pPr lvl="1">
              <a:lnSpc>
                <a:spcPct val="110000"/>
              </a:lnSpc>
            </a:pPr>
            <a:r>
              <a:rPr lang="en-US" sz="1600" dirty="0"/>
              <a:t>Hepatic Encephalopathy</a:t>
            </a:r>
          </a:p>
          <a:p>
            <a:pPr lvl="1">
              <a:lnSpc>
                <a:spcPct val="110000"/>
              </a:lnSpc>
            </a:pPr>
            <a:r>
              <a:rPr lang="en-US" sz="1600" dirty="0"/>
              <a:t>Portal Hypertension related GI bleeding</a:t>
            </a:r>
          </a:p>
          <a:p>
            <a:pPr lvl="1">
              <a:lnSpc>
                <a:spcPct val="110000"/>
              </a:lnSpc>
            </a:pPr>
            <a:r>
              <a:rPr lang="en-US" sz="1600" dirty="0"/>
              <a:t>Spontaneous Bacterial Peritonitis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9BB4655-F250-4A6F-9526-13AFF6118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3755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3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5" name="Rectangle 34824">
            <a:extLst>
              <a:ext uri="{FF2B5EF4-FFF2-40B4-BE49-F238E27FC236}">
                <a16:creationId xmlns:a16="http://schemas.microsoft.com/office/drawing/2014/main" id="{EC0294F1-7EE2-4EB9-A41B-908481D40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32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827" name="Rectangle 34826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968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9" name="Rectangle 34828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831" name="Rectangle 34830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b="1" dirty="0">
                <a:ea typeface="ＭＳ Ｐゴシック"/>
              </a:rPr>
              <a:t>Laboratory Assessment of the Liver</a:t>
            </a:r>
          </a:p>
        </p:txBody>
      </p:sp>
      <p:graphicFrame>
        <p:nvGraphicFramePr>
          <p:cNvPr id="34820" name="Rectangle 3">
            <a:extLst>
              <a:ext uri="{FF2B5EF4-FFF2-40B4-BE49-F238E27FC236}">
                <a16:creationId xmlns:a16="http://schemas.microsoft.com/office/drawing/2014/main" id="{EA8684B2-F430-49A2-B65F-EE7011F49B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946788"/>
              </p:ext>
            </p:extLst>
          </p:nvPr>
        </p:nvGraphicFramePr>
        <p:xfrm>
          <a:off x="1785079" y="1885285"/>
          <a:ext cx="9197420" cy="4335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0291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2666999"/>
            <a:ext cx="10565232" cy="3441569"/>
          </a:xfrm>
        </p:spPr>
        <p:txBody>
          <a:bodyPr wrap="square" anchor="t">
            <a:normAutofit fontScale="70000" lnSpcReduction="20000"/>
          </a:bodyPr>
          <a:lstStyle/>
          <a:p>
            <a:pPr>
              <a:defRPr/>
            </a:pPr>
            <a:r>
              <a:rPr lang="en-US" sz="1400"/>
              <a:t>Type</a:t>
            </a:r>
          </a:p>
          <a:p>
            <a:pPr lvl="1">
              <a:defRPr/>
            </a:pPr>
            <a:r>
              <a:rPr lang="en-US" sz="1400"/>
              <a:t>Hepatocellular Injury (ALT/AST elevation)</a:t>
            </a:r>
          </a:p>
          <a:p>
            <a:pPr lvl="1">
              <a:defRPr/>
            </a:pPr>
            <a:r>
              <a:rPr lang="en-US" sz="1400"/>
              <a:t>Cholestatic Injury (</a:t>
            </a:r>
            <a:r>
              <a:rPr lang="en-US" sz="1400" err="1"/>
              <a:t>Alk</a:t>
            </a:r>
            <a:r>
              <a:rPr lang="en-US" sz="1400"/>
              <a:t> Phos / </a:t>
            </a:r>
            <a:r>
              <a:rPr lang="en-US" sz="1400" err="1"/>
              <a:t>T.bili</a:t>
            </a:r>
            <a:r>
              <a:rPr lang="en-US" sz="1400"/>
              <a:t> elevation)</a:t>
            </a:r>
          </a:p>
          <a:p>
            <a:pPr marL="457200" lvl="1" indent="0">
              <a:buNone/>
              <a:defRPr/>
            </a:pPr>
            <a:endParaRPr lang="en-US" sz="1400"/>
          </a:p>
          <a:p>
            <a:pPr>
              <a:defRPr/>
            </a:pPr>
            <a:r>
              <a:rPr lang="en-US" sz="1400"/>
              <a:t>Acute or chronic depending on their duration</a:t>
            </a:r>
          </a:p>
          <a:p>
            <a:pPr lvl="1">
              <a:defRPr/>
            </a:pPr>
            <a:r>
              <a:rPr lang="en-US" sz="1400"/>
              <a:t>Acute : abrupt onset, &lt; 6 months but usually &lt; 1 month</a:t>
            </a:r>
          </a:p>
          <a:p>
            <a:pPr lvl="1">
              <a:defRPr/>
            </a:pPr>
            <a:r>
              <a:rPr lang="en-US" sz="1400"/>
              <a:t>Chronic &gt; 6 months (arbitrary)</a:t>
            </a:r>
          </a:p>
          <a:p>
            <a:pPr>
              <a:defRPr/>
            </a:pPr>
            <a:endParaRPr lang="en-US" sz="1400"/>
          </a:p>
          <a:p>
            <a:pPr>
              <a:defRPr/>
            </a:pPr>
            <a:r>
              <a:rPr lang="en-US" sz="1400"/>
              <a:t>Magnitude</a:t>
            </a:r>
          </a:p>
          <a:p>
            <a:pPr lvl="1">
              <a:defRPr/>
            </a:pPr>
            <a:r>
              <a:rPr lang="en-US" sz="1400"/>
              <a:t>Mild AST/ALT elevations &lt;200 IU</a:t>
            </a:r>
          </a:p>
          <a:p>
            <a:pPr lvl="1">
              <a:defRPr/>
            </a:pPr>
            <a:r>
              <a:rPr lang="en-US" sz="1400"/>
              <a:t>Moderate AST/ALT elevations 200-600 U</a:t>
            </a:r>
          </a:p>
          <a:p>
            <a:pPr lvl="1">
              <a:defRPr/>
            </a:pPr>
            <a:r>
              <a:rPr lang="en-US" sz="1400"/>
              <a:t>Severe AST/ALT elevations &gt; 600</a:t>
            </a:r>
          </a:p>
        </p:txBody>
      </p:sp>
      <p:sp>
        <p:nvSpPr>
          <p:cNvPr id="38913" name="Title 1"/>
          <p:cNvSpPr>
            <a:spLocks noGrp="1"/>
          </p:cNvSpPr>
          <p:nvPr>
            <p:ph type="body" sz="quarter" idx="11"/>
          </p:nvPr>
        </p:nvSpPr>
        <p:spPr>
          <a:xfrm>
            <a:off x="838200" y="374651"/>
            <a:ext cx="10565232" cy="1316038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en-US" sz="3100"/>
              <a:t>Liver Injury Tests can be classified by Type, Duration or Magnitude</a:t>
            </a:r>
            <a:br>
              <a:rPr lang="en-US" altLang="en-US" sz="3100"/>
            </a:br>
            <a:endParaRPr lang="en-US" altLang="en-US" sz="3100"/>
          </a:p>
        </p:txBody>
      </p:sp>
    </p:spTree>
    <p:extLst>
      <p:ext uri="{BB962C8B-B14F-4D97-AF65-F5344CB8AC3E}">
        <p14:creationId xmlns:p14="http://schemas.microsoft.com/office/powerpoint/2010/main" val="27127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2666999"/>
            <a:ext cx="10565232" cy="3441569"/>
          </a:xfrm>
        </p:spPr>
        <p:txBody>
          <a:bodyPr wrap="square" anchor="t">
            <a:normAutofit/>
          </a:bodyPr>
          <a:lstStyle/>
          <a:p>
            <a:r>
              <a:rPr lang="en-US" altLang="en-US"/>
              <a:t>Reflect the liver’s synthetic or excretory capacity</a:t>
            </a:r>
          </a:p>
          <a:p>
            <a:pPr lvl="1"/>
            <a:endParaRPr lang="en-US" altLang="en-US" sz="2000"/>
          </a:p>
          <a:p>
            <a:pPr lvl="1"/>
            <a:r>
              <a:rPr lang="en-US" altLang="en-US" sz="2000"/>
              <a:t>Albumin</a:t>
            </a:r>
          </a:p>
          <a:p>
            <a:pPr lvl="1"/>
            <a:r>
              <a:rPr lang="en-US" altLang="en-US" sz="2000" u="sng"/>
              <a:t>Prothrombin time / INR</a:t>
            </a:r>
          </a:p>
          <a:p>
            <a:pPr lvl="1"/>
            <a:r>
              <a:rPr lang="en-US" altLang="en-US" sz="2000"/>
              <a:t>Serum Bilirubin</a:t>
            </a:r>
          </a:p>
        </p:txBody>
      </p:sp>
      <p:sp>
        <p:nvSpPr>
          <p:cNvPr id="48129" name="Title 1"/>
          <p:cNvSpPr>
            <a:spLocks noGrp="1"/>
          </p:cNvSpPr>
          <p:nvPr>
            <p:ph type="body" sz="quarter" idx="11"/>
          </p:nvPr>
        </p:nvSpPr>
        <p:spPr>
          <a:xfrm>
            <a:off x="838200" y="374651"/>
            <a:ext cx="10565232" cy="1316038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en-US"/>
              <a:t>Liver Function Tests</a:t>
            </a:r>
          </a:p>
        </p:txBody>
      </p:sp>
    </p:spTree>
    <p:extLst>
      <p:ext uri="{BB962C8B-B14F-4D97-AF65-F5344CB8AC3E}">
        <p14:creationId xmlns:p14="http://schemas.microsoft.com/office/powerpoint/2010/main" val="276951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16A0247-9FEA-4BC9-BB2B-9DECC6FE49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38400" y="228600"/>
            <a:ext cx="7391400" cy="1066800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ea typeface="ＭＳ Ｐゴシック" panose="020B0600070205080204" pitchFamily="34" charset="-128"/>
              </a:rPr>
              <a:t>Patterns of Liver Injury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0133E4C-79F4-4D77-970D-9FE587AC77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1295400"/>
            <a:ext cx="8610600" cy="47244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US" sz="2400" b="1" dirty="0"/>
              <a:t>Acute Hepatitis</a:t>
            </a:r>
          </a:p>
          <a:p>
            <a:pPr lvl="1" indent="-342900">
              <a:lnSpc>
                <a:spcPct val="80000"/>
              </a:lnSpc>
              <a:defRPr/>
            </a:pPr>
            <a:r>
              <a:rPr lang="en-US" sz="1800" dirty="0"/>
              <a:t>Temporary or new onset inflammation of the liver tissue</a:t>
            </a:r>
          </a:p>
          <a:p>
            <a:pPr lvl="1" indent="-342900">
              <a:lnSpc>
                <a:spcPct val="80000"/>
              </a:lnSpc>
              <a:defRPr/>
            </a:pPr>
            <a:r>
              <a:rPr lang="en-US" sz="1800" dirty="0"/>
              <a:t>May or may not be symptomatic</a:t>
            </a:r>
          </a:p>
          <a:p>
            <a:pPr lvl="1" indent="-342900">
              <a:lnSpc>
                <a:spcPct val="80000"/>
              </a:lnSpc>
              <a:defRPr/>
            </a:pPr>
            <a:r>
              <a:rPr lang="en-US" sz="1800" dirty="0"/>
              <a:t>Can resolve or become chronic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endParaRPr lang="en-US" sz="2400" b="1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US" sz="2400" b="1" dirty="0"/>
              <a:t>Acute Liver Failure (Fulminant Liver Failure)</a:t>
            </a:r>
          </a:p>
          <a:p>
            <a:pPr lvl="1">
              <a:lnSpc>
                <a:spcPct val="80000"/>
              </a:lnSpc>
              <a:defRPr/>
            </a:pPr>
            <a:r>
              <a:rPr lang="en-US" sz="1800" dirty="0">
                <a:ea typeface="ＭＳ Ｐゴシック"/>
              </a:rPr>
              <a:t>Sudden loss of hepatic function in the </a:t>
            </a:r>
            <a:r>
              <a:rPr lang="en-US" sz="1800" b="1" dirty="0">
                <a:ea typeface="ＭＳ Ｐゴシック"/>
              </a:rPr>
              <a:t>absence</a:t>
            </a:r>
            <a:r>
              <a:rPr lang="en-US" sz="1800" dirty="0">
                <a:ea typeface="ＭＳ Ｐゴシック"/>
              </a:rPr>
              <a:t> of pre-existing liver disease</a:t>
            </a:r>
            <a:endParaRPr lang="en-US" sz="1800" dirty="0">
              <a:ea typeface="ＭＳ Ｐゴシック"/>
              <a:cs typeface="Arial"/>
            </a:endParaRPr>
          </a:p>
          <a:p>
            <a:pPr lvl="1">
              <a:lnSpc>
                <a:spcPct val="80000"/>
              </a:lnSpc>
              <a:defRPr/>
            </a:pPr>
            <a:r>
              <a:rPr lang="en-US" sz="1800" dirty="0"/>
              <a:t>Can lead to multi-organ failure and death or recovery, depending on the cause</a:t>
            </a:r>
          </a:p>
          <a:p>
            <a:pPr lvl="1">
              <a:lnSpc>
                <a:spcPct val="80000"/>
              </a:lnSpc>
              <a:defRPr/>
            </a:pPr>
            <a:r>
              <a:rPr lang="en-US" sz="1800" dirty="0"/>
              <a:t>Results in severe liver dysfunction and may require liver transplanta</a:t>
            </a:r>
            <a:r>
              <a:rPr lang="en-US" sz="1600" dirty="0"/>
              <a:t>tion</a:t>
            </a:r>
          </a:p>
          <a:p>
            <a:pPr lvl="1">
              <a:lnSpc>
                <a:spcPct val="80000"/>
              </a:lnSpc>
              <a:defRPr/>
            </a:pPr>
            <a:endParaRPr lang="en-US" sz="2200" b="1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US" sz="2400" b="1" dirty="0"/>
              <a:t>Chronic Hepatitis </a:t>
            </a:r>
            <a:r>
              <a:rPr lang="en-US" sz="2400" b="1" dirty="0">
                <a:sym typeface="Wingdings"/>
              </a:rPr>
              <a:t> Cirrhosis</a:t>
            </a:r>
            <a:endParaRPr lang="en-US" sz="2400" b="1" dirty="0"/>
          </a:p>
          <a:p>
            <a:pPr marL="742950" lvl="1" indent="-342900">
              <a:lnSpc>
                <a:spcPct val="80000"/>
              </a:lnSpc>
              <a:defRPr/>
            </a:pPr>
            <a:r>
              <a:rPr lang="en-US" sz="1800" dirty="0"/>
              <a:t>Inflammation of the liver tissue that lasts at least 6 months</a:t>
            </a:r>
          </a:p>
          <a:p>
            <a:pPr marL="742950" lvl="1" indent="-342900">
              <a:lnSpc>
                <a:spcPct val="80000"/>
              </a:lnSpc>
              <a:defRPr/>
            </a:pPr>
            <a:r>
              <a:rPr lang="en-US" sz="1800" dirty="0"/>
              <a:t>Often without symptoms</a:t>
            </a:r>
          </a:p>
          <a:p>
            <a:pPr marL="742950" lvl="1" indent="-342900">
              <a:lnSpc>
                <a:spcPct val="80000"/>
              </a:lnSpc>
              <a:defRPr/>
            </a:pPr>
            <a:r>
              <a:rPr lang="en-US" sz="1800" dirty="0"/>
              <a:t>Can progress to cirrhosis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  <a:defRPr/>
            </a:pPr>
            <a:endParaRPr lang="en-US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EC0294F1-7EE2-4EB9-A41B-908481D40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32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968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632F1F-FE51-D54E-8D5A-90795F56F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/>
              <a:t>Assessing the Severity of Liver Disease</a:t>
            </a:r>
          </a:p>
        </p:txBody>
      </p:sp>
      <p:graphicFrame>
        <p:nvGraphicFramePr>
          <p:cNvPr id="32" name="Content Placeholder 2">
            <a:extLst>
              <a:ext uri="{FF2B5EF4-FFF2-40B4-BE49-F238E27FC236}">
                <a16:creationId xmlns:a16="http://schemas.microsoft.com/office/drawing/2014/main" id="{8BE86B9E-E550-43B6-99C0-2C803539BB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616441"/>
              </p:ext>
            </p:extLst>
          </p:nvPr>
        </p:nvGraphicFramePr>
        <p:xfrm>
          <a:off x="1667580" y="1648690"/>
          <a:ext cx="9328773" cy="4793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5048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EC0294F1-7EE2-4EB9-A41B-908481D40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32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968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dirty="0"/>
              <a:t>MELD Score</a:t>
            </a: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2137DF54-231D-4AD6-819D-BD89DE05C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090020"/>
              </p:ext>
            </p:extLst>
          </p:nvPr>
        </p:nvGraphicFramePr>
        <p:xfrm>
          <a:off x="2611807" y="2367883"/>
          <a:ext cx="7958331" cy="336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26AA7C31-76FD-4B44-A1FF-D13D2515A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5CE85F9-F4EE-4E5D-8235-528527A40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17338BB4-74FF-4836-86B7-F1B0C2B62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ABFA8A3-A231-4BC1-B8A5-C5BE7315C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E35963E-79B2-4A8E-8F24-A94E8DDDD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08E4331-210E-4E5F-9501-4C830E340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A54F778-4E1C-4F6F-9318-9795AA35C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200A9256-A44C-4406-9010-B9D7D8709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C731F266-5507-4462-8427-0BD0B42C8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26A06D6-90F0-42BA-94C0-AC6E6657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0349629-70E2-4E72-9E59-209F1F323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3403E22-A267-491E-9711-05F332BE7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488C64B-FA72-4C34-B7D8-ABA7E214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A3E14-57FC-EC4B-AC7C-097F44F3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398" y="5166420"/>
            <a:ext cx="8440564" cy="10450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spc="-100" dirty="0"/>
              <a:t>MELD Score</a:t>
            </a:r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EC2B35D2-AA32-1C43-82B0-BD61469B8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907" y="4759126"/>
            <a:ext cx="8292055" cy="404576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lIns="91440" tIns="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algn="r" defTabSz="9144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defRPr/>
            </a:pPr>
            <a:r>
              <a:rPr lang="en-US">
                <a:latin typeface="+mn-lt"/>
                <a:ea typeface="+mn-ea"/>
              </a:rPr>
              <a:t>Malinchoc M, et al. Hepatology 2000;31:864-71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98F5671-E172-46A3-8DC0-54EC6D0E4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0531" y="647188"/>
            <a:ext cx="9091538" cy="32972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517B2C84-8A80-FE45-B6AF-4FE7D16C0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0170" y="996460"/>
            <a:ext cx="4069217" cy="260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28C1BE-C409-604A-AB54-130BBD559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887" y="1378969"/>
            <a:ext cx="4069217" cy="1835736"/>
          </a:xfrm>
          <a:prstGeom prst="rect">
            <a:avLst/>
          </a:prstGeom>
          <a:ln>
            <a:noFill/>
          </a:ln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F9744F83-FEC9-4E5B-8530-224C258F1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29148" y="319016"/>
            <a:ext cx="9734654" cy="394881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81918A1-30EC-48DB-A535-4898EA92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966" y="888935"/>
            <a:ext cx="4228687" cy="281854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301236F-2DE7-4B56-B413-C201491DF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8683" y="888935"/>
            <a:ext cx="4228687" cy="281854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304D462-CF3A-48B2-966A-0DA7B7E61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59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6CBDFC-207F-B542-BB83-BBA79256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638" y="2105202"/>
            <a:ext cx="3405646" cy="35923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spc="-100" dirty="0"/>
              <a:t>MELD Score Predicts Mortality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1B7AF8-5BE2-6640-9912-E3924E5F6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738" y="568035"/>
            <a:ext cx="6504913" cy="540327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33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Portal Hypertension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511" y="1524000"/>
            <a:ext cx="5176088" cy="452594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/>
              <a:t>Increase in the porto-systemic pressure gradient </a:t>
            </a:r>
          </a:p>
          <a:p>
            <a:pPr>
              <a:lnSpc>
                <a:spcPct val="110000"/>
              </a:lnSpc>
            </a:pPr>
            <a:r>
              <a:rPr lang="en-US" sz="1400" b="1"/>
              <a:t>Pre-hepatic</a:t>
            </a:r>
            <a:r>
              <a:rPr lang="en-US" sz="1400"/>
              <a:t> </a:t>
            </a:r>
          </a:p>
          <a:p>
            <a:pPr lvl="2">
              <a:lnSpc>
                <a:spcPct val="110000"/>
              </a:lnSpc>
            </a:pPr>
            <a:r>
              <a:rPr lang="en-US" sz="1400"/>
              <a:t>Portal / Splenic Vein thrombosis</a:t>
            </a:r>
          </a:p>
          <a:p>
            <a:pPr>
              <a:lnSpc>
                <a:spcPct val="110000"/>
              </a:lnSpc>
            </a:pPr>
            <a:r>
              <a:rPr lang="en-US" sz="1400" b="1"/>
              <a:t>Post-hepatic</a:t>
            </a:r>
            <a:r>
              <a:rPr lang="en-US" sz="1400"/>
              <a:t> </a:t>
            </a:r>
          </a:p>
          <a:p>
            <a:pPr lvl="2">
              <a:lnSpc>
                <a:spcPct val="110000"/>
              </a:lnSpc>
            </a:pPr>
            <a:r>
              <a:rPr lang="en-US" sz="1400"/>
              <a:t>Budd-Chiari Syndrome</a:t>
            </a:r>
          </a:p>
          <a:p>
            <a:pPr>
              <a:lnSpc>
                <a:spcPct val="110000"/>
              </a:lnSpc>
            </a:pPr>
            <a:r>
              <a:rPr lang="en-US" sz="1400" b="1"/>
              <a:t>Intra-hepatic non-cirrhotic</a:t>
            </a:r>
          </a:p>
          <a:p>
            <a:pPr lvl="2">
              <a:lnSpc>
                <a:spcPct val="110000"/>
              </a:lnSpc>
            </a:pPr>
            <a:r>
              <a:rPr lang="en-US" sz="1400"/>
              <a:t>Schistosomiasis</a:t>
            </a:r>
          </a:p>
          <a:p>
            <a:pPr lvl="2">
              <a:lnSpc>
                <a:spcPct val="110000"/>
              </a:lnSpc>
            </a:pPr>
            <a:r>
              <a:rPr lang="en-US" sz="1400"/>
              <a:t>Sinusoidal Obstruction Syndrome</a:t>
            </a:r>
          </a:p>
          <a:p>
            <a:pPr>
              <a:lnSpc>
                <a:spcPct val="110000"/>
              </a:lnSpc>
            </a:pPr>
            <a:r>
              <a:rPr lang="en-US" sz="1400" b="1"/>
              <a:t>Cirrhosis</a:t>
            </a:r>
            <a:endParaRPr lang="en-US" sz="1400"/>
          </a:p>
          <a:p>
            <a:pPr lvl="1">
              <a:lnSpc>
                <a:spcPct val="110000"/>
              </a:lnSpc>
            </a:pPr>
            <a:endParaRPr lang="en-US" sz="1400"/>
          </a:p>
        </p:txBody>
      </p:sp>
      <p:pic>
        <p:nvPicPr>
          <p:cNvPr id="6" name="Picture 4" descr="Before TIPS Procedu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" r="7944" b="1"/>
          <a:stretch>
            <a:fillRect/>
          </a:stretch>
        </p:blipFill>
        <p:spPr bwMode="auto">
          <a:xfrm>
            <a:off x="7534656" y="995457"/>
            <a:ext cx="3853780" cy="5054487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31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45B6243D-1659-4D4B-806E-6EB5F798A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4FECEB1-EC11-4546-A647-2BC14FFC4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B681A340-4E9C-4A53-8BF1-A9554FC8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0AB25C7-C9A2-4029-B780-972A17ACB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1519CBC-04B6-49F8-BE9C-C3FA4966C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0D9536D-8205-4CE1-B98A-CE9695A7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2872EB9-81ED-49FE-81A8-B2DE3B3CD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C0294F1-7EE2-4EB9-A41B-908481D40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132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3968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Portal Hypertension</a:t>
            </a:r>
          </a:p>
        </p:txBody>
      </p:sp>
      <p:graphicFrame>
        <p:nvGraphicFramePr>
          <p:cNvPr id="62" name="Content Placeholder 4">
            <a:extLst>
              <a:ext uri="{FF2B5EF4-FFF2-40B4-BE49-F238E27FC236}">
                <a16:creationId xmlns:a16="http://schemas.microsoft.com/office/drawing/2014/main" id="{3B3A7E83-600D-CB20-1E8C-EE90925C266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68805678"/>
              </p:ext>
            </p:extLst>
          </p:nvPr>
        </p:nvGraphicFramePr>
        <p:xfrm>
          <a:off x="2611808" y="2367883"/>
          <a:ext cx="7958330" cy="336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3211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B7091A-7E9C-45E8-B4B8-831F07A25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7EE626-B530-46D6-8DFA-F7CCBAB9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6B9833-CCDE-4DEF-8D9C-0374880A5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2CC7F6-4DA9-40BE-9788-4ED6B0A85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098DBD-F19D-467D-BA4D-814BD652E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6C70E-8448-40F4-8AFA-2E982338C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C3893B-6302-AE71-3500-946533A2DF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82" b="1216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22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80C9D3-581D-4F94-9602-B6B708C1C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CD99E0-8BF7-406D-BD54-3DBF9156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D71877-3E29-46BA-8102-BA51BAC20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E12A96-2B78-465B-A2B8-A8E9DD711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033E9E-E33E-4351-9B15-A35E144A7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47C71A-EFE6-464E-A6BC-2B97788D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865" y="479267"/>
            <a:ext cx="416837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Pathophysiology</a:t>
            </a:r>
          </a:p>
        </p:txBody>
      </p:sp>
      <p:pic>
        <p:nvPicPr>
          <p:cNvPr id="5" name="Picture 4" descr="ncpgasthep0055-f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8" r="22094" b="-2"/>
          <a:stretch/>
        </p:blipFill>
        <p:spPr>
          <a:xfrm>
            <a:off x="1659297" y="644472"/>
            <a:ext cx="3781046" cy="262127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4" name="Picture 3" descr="800px-Cirrhosis_high_mag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r="2966" b="5"/>
          <a:stretch/>
        </p:blipFill>
        <p:spPr>
          <a:xfrm>
            <a:off x="1659297" y="3590198"/>
            <a:ext cx="3781046" cy="2621275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7272" y="2634007"/>
            <a:ext cx="4168378" cy="399782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Increased vascular resistance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Distortion of vascular architecture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Increase in vascular tone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Contraction of myofibroblasts around hepatic sinusoids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Increased production of vasoconstrictors  (endothelin-1) 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Reduced release of vasodilators (NO)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76FD44-391B-4243-8035-CEE0AB03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25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 of a diagram of a liver&#10;&#10;AI-generated content may be incorrect.">
            <a:extLst>
              <a:ext uri="{FF2B5EF4-FFF2-40B4-BE49-F238E27FC236}">
                <a16:creationId xmlns:a16="http://schemas.microsoft.com/office/drawing/2014/main" id="{417C212E-E4F1-F938-17AF-1FE879F17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941" y="931333"/>
            <a:ext cx="7164572" cy="496146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23501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918" y="304800"/>
            <a:ext cx="3493827" cy="1143000"/>
          </a:xfrm>
        </p:spPr>
        <p:txBody>
          <a:bodyPr>
            <a:normAutofit/>
          </a:bodyPr>
          <a:lstStyle/>
          <a:p>
            <a:r>
              <a:rPr lang="en-US" dirty="0"/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2971" y="1542877"/>
            <a:ext cx="4947458" cy="3428134"/>
          </a:xfrm>
          <a:prstGeom prst="rect">
            <a:avLst/>
          </a:prstGeom>
        </p:spPr>
        <p:txBody>
          <a:bodyPr/>
          <a:lstStyle/>
          <a:p>
            <a:r>
              <a:rPr lang="en-US" sz="3000" b="1" dirty="0">
                <a:solidFill>
                  <a:srgbClr val="0070C0"/>
                </a:solidFill>
              </a:rPr>
              <a:t>Increased Portal inflow</a:t>
            </a:r>
          </a:p>
          <a:p>
            <a:pPr lvl="1"/>
            <a:r>
              <a:rPr lang="en-US" dirty="0"/>
              <a:t>Splanchnic Vasodilation</a:t>
            </a:r>
          </a:p>
          <a:p>
            <a:pPr lvl="2"/>
            <a:r>
              <a:rPr lang="en-US" sz="1800" dirty="0"/>
              <a:t>Increased NO production</a:t>
            </a:r>
          </a:p>
          <a:p>
            <a:pPr lvl="1"/>
            <a:r>
              <a:rPr lang="en-US" dirty="0"/>
              <a:t>VEG-F dependent angiogenesis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02971" y="6014585"/>
            <a:ext cx="5791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Lucida Grande"/>
                <a:ea typeface="Lucida Grande"/>
                <a:cs typeface="Lucida Grande"/>
              </a:rPr>
              <a:t>Δ Pressure = Resistance x Flow</a:t>
            </a:r>
            <a:endParaRPr lang="en-US" sz="2600" dirty="0"/>
          </a:p>
        </p:txBody>
      </p:sp>
      <p:pic>
        <p:nvPicPr>
          <p:cNvPr id="6" name="Picture 5" descr="7796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676400"/>
            <a:ext cx="3162494" cy="379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44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8531" name="Rectangle 448530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8533" name="Picture 448532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48535" name="Rectangle 448534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marL="54864" algn="l">
              <a:defRPr/>
            </a:pPr>
            <a:r>
              <a:rPr lang="en-US" dirty="0">
                <a:solidFill>
                  <a:schemeClr val="bg1"/>
                </a:solidFill>
                <a:latin typeface="Garamond" pitchFamily="18" charset="0"/>
              </a:rPr>
              <a:t>Complications of Cirrhosis</a:t>
            </a:r>
            <a:br>
              <a:rPr lang="en-US" dirty="0">
                <a:solidFill>
                  <a:schemeClr val="bg1"/>
                </a:solidFill>
              </a:rPr>
            </a:b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48537" name="Rectangle 448536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448518" name="Rectangle 3">
            <a:extLst>
              <a:ext uri="{FF2B5EF4-FFF2-40B4-BE49-F238E27FC236}">
                <a16:creationId xmlns:a16="http://schemas.microsoft.com/office/drawing/2014/main" id="{89ED56BB-DC53-582A-9E38-A5A87A8E19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3184583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C05A04-79BD-7778-C983-36B57C15C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600"/>
              <a:t>Systemic Effects of Portal Hypertension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98EE60-DE31-EB49-E99D-66D92E7DF32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284606" y="689828"/>
            <a:ext cx="6260963" cy="5478343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084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F98DA7-0FCC-4C30-9CEF-4982123271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defRPr/>
            </a:pPr>
            <a:r>
              <a:rPr lang="en-US" sz="2667" dirty="0">
                <a:latin typeface="Arial"/>
                <a:cs typeface="Arial"/>
              </a:rPr>
              <a:t>Occurs when the weight of ascites is sufficient to push the flanks outwards</a:t>
            </a:r>
          </a:p>
          <a:p>
            <a:pPr eaLnBrk="1" fontAlgn="auto" hangingPunct="1">
              <a:defRPr/>
            </a:pPr>
            <a:r>
              <a:rPr lang="en-US" sz="2667" dirty="0">
                <a:latin typeface="Arial"/>
                <a:cs typeface="Arial"/>
              </a:rPr>
              <a:t>Difficult to distinguish from obesity</a:t>
            </a:r>
          </a:p>
          <a:p>
            <a:pPr eaLnBrk="1" fontAlgn="auto" hangingPunct="1">
              <a:defRPr/>
            </a:pPr>
            <a:r>
              <a:rPr lang="en-US" sz="2667" dirty="0">
                <a:latin typeface="Arial"/>
                <a:cs typeface="Arial"/>
              </a:rPr>
              <a:t>Sensitivity 72-93%</a:t>
            </a:r>
          </a:p>
          <a:p>
            <a:pPr eaLnBrk="1" fontAlgn="auto" hangingPunct="1">
              <a:defRPr/>
            </a:pPr>
            <a:r>
              <a:rPr lang="en-US" sz="2667" dirty="0">
                <a:latin typeface="Arial"/>
                <a:cs typeface="Arial"/>
              </a:rPr>
              <a:t>Specificity 44-70%</a:t>
            </a:r>
          </a:p>
        </p:txBody>
      </p:sp>
      <p:pic>
        <p:nvPicPr>
          <p:cNvPr id="66562" name="Content Placeholder 7" descr="images.jpg">
            <a:extLst>
              <a:ext uri="{FF2B5EF4-FFF2-40B4-BE49-F238E27FC236}">
                <a16:creationId xmlns:a16="http://schemas.microsoft.com/office/drawing/2014/main" id="{A9CFAA83-0FE3-46A3-9270-DD0B50764AC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b="703"/>
          <a:stretch>
            <a:fillRect/>
          </a:stretch>
        </p:blipFill>
        <p:spPr bwMode="auto">
          <a:xfrm>
            <a:off x="1406253" y="2311399"/>
            <a:ext cx="4025063" cy="392023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89459D-8585-4DE7-B620-6499337F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518055"/>
            <a:ext cx="10566400" cy="867833"/>
          </a:xfrm>
        </p:spPr>
        <p:txBody>
          <a:bodyPr/>
          <a:lstStyle/>
          <a:p>
            <a:pPr algn="ctr">
              <a:defRPr/>
            </a:pPr>
            <a:r>
              <a:rPr lang="en-US" sz="4800" dirty="0">
                <a:solidFill>
                  <a:srgbClr val="DC9E1F"/>
                </a:solidFill>
                <a:latin typeface="Arial"/>
                <a:ea typeface="+mj-ea"/>
                <a:cs typeface="Arial"/>
              </a:rPr>
              <a:t>Ascites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CA0A6-C099-42B0-B63E-D4EDE4C82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1600199"/>
            <a:ext cx="4978400" cy="575733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defRPr/>
            </a:pPr>
            <a:r>
              <a:rPr lang="en-US" sz="3200" dirty="0">
                <a:latin typeface="Arial"/>
                <a:cs typeface="Arial"/>
              </a:rPr>
              <a:t>Bulging Flanks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06C6DE-954A-4D01-B8B2-645BF56F2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5733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defRPr/>
            </a:pPr>
            <a:r>
              <a:rPr lang="en-US" sz="3200" dirty="0">
                <a:latin typeface="Arial"/>
                <a:cs typeface="Arial"/>
              </a:rPr>
              <a:t>Bulging Flanks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EF24D33-D7FD-4AFA-97E8-E65417983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63116A1-886E-431E-B843-63DE3FED4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195D3C0-6106-4FF1-853F-09354C39C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66CAA98-B8D1-460B-AB83-0C31A9984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55115DC-16D5-43DB-BEA9-FF87B1A9A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A5FCFFA-7D76-43C7-A843-948F71C11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5737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36DCA5D8-FF96-4EC5-976B-A78540785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91" y="1252238"/>
            <a:ext cx="5108036" cy="4341830"/>
          </a:xfrm>
          <a:prstGeom prst="rect">
            <a:avLst/>
          </a:prstGeom>
          <a:ln w="12700">
            <a:noFill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EC59019-9455-4128-A594-6FF355EE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8123" y="0"/>
            <a:ext cx="463972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6652885-06C6-4B04-8C81-C266BB56F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39" y="3428998"/>
            <a:ext cx="286322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Impact of Ascites on Mortality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49FA9-2812-4ACD-BF5D-F17F900A789D}"/>
              </a:ext>
            </a:extLst>
          </p:cNvPr>
          <p:cNvSpPr txBox="1"/>
          <p:nvPr/>
        </p:nvSpPr>
        <p:spPr>
          <a:xfrm>
            <a:off x="7877054" y="2268786"/>
            <a:ext cx="2694914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/>
          <a:p>
            <a:pPr algn="r" defTabSz="9144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</a:pPr>
            <a:r>
              <a:rPr lang="en-US" sz="1600"/>
              <a:t>Tonon, et al.  </a:t>
            </a:r>
            <a:r>
              <a:rPr lang="en-US" sz="1600" i="1"/>
              <a:t>Clin Gastro and Hepatology</a:t>
            </a:r>
            <a:r>
              <a:rPr lang="en-US" sz="1600"/>
              <a:t>, 2020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07B1315-448A-443D-8367-F1BCF69DD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66" y="236475"/>
            <a:ext cx="5255628" cy="637335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EC6DBF6-9B0F-437A-AF7D-C30DB2734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73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620775-2240-D94F-845C-224271B1E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849" y="681102"/>
            <a:ext cx="9770301" cy="54957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0508" y="242886"/>
            <a:ext cx="7950984" cy="1081705"/>
          </a:xfrm>
        </p:spPr>
        <p:txBody>
          <a:bodyPr>
            <a:normAutofit/>
          </a:bodyPr>
          <a:lstStyle/>
          <a:p>
            <a:pPr marL="54864" algn="ctr">
              <a:defRPr/>
            </a:pPr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Garamond" pitchFamily="18" charset="0"/>
              </a:rPr>
              <a:t>Ascites: SAAG</a:t>
            </a:r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1985963" y="6248401"/>
            <a:ext cx="53975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/>
              <a:t>Total protein &gt;2.5 g/dL suggests cardiac ascites</a:t>
            </a:r>
            <a:endParaRPr lang="en-US" sz="2400"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390CFB-9C53-5A59-EAF3-EAB59F5E7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092" y="1361673"/>
            <a:ext cx="7772400" cy="413465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1E1850B-81EE-4905-9A6F-BDF593EC7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E1F7C5E-FEF2-4217-AC7D-84FCDC185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46" y="713647"/>
            <a:ext cx="4606154" cy="5434989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2838123-C6DB-4720-B53E-FD3130DC7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67" y="2245239"/>
            <a:ext cx="4791528" cy="2371806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FA250539-5364-4CFC-82C6-D791BC0C8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61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DD63D-120F-450E-B66E-76B1EC3F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95" y="560083"/>
            <a:ext cx="9329980" cy="107722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Paracentesis should be performed:</a:t>
            </a:r>
            <a:br>
              <a:rPr lang="en-US" dirty="0"/>
            </a:br>
            <a:r>
              <a:rPr lang="en-US" dirty="0"/>
              <a:t>	Every patient with new-onset ascites </a:t>
            </a:r>
            <a:br>
              <a:rPr lang="en-US" dirty="0"/>
            </a:br>
            <a:r>
              <a:rPr lang="en-US" dirty="0"/>
              <a:t>	Every patient with ascites admitted to     	hospital </a:t>
            </a:r>
            <a:br>
              <a:rPr lang="en-US" dirty="0"/>
            </a:br>
            <a:r>
              <a:rPr lang="en-US" dirty="0"/>
              <a:t>	Therapeutic measure in refractory ascites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E7BD5DDE-FD39-4E30-AFCC-0693A0039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47" y="3772490"/>
            <a:ext cx="6239521" cy="22522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F4888B-B6E8-4C12-895A-2AFE90E31EFE}"/>
              </a:ext>
            </a:extLst>
          </p:cNvPr>
          <p:cNvSpPr txBox="1"/>
          <p:nvPr/>
        </p:nvSpPr>
        <p:spPr>
          <a:xfrm>
            <a:off x="8617058" y="4417017"/>
            <a:ext cx="21804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>
                <a:solidFill>
                  <a:schemeClr val="accent5"/>
                </a:solidFill>
              </a:rPr>
              <a:t>SBP?  </a:t>
            </a:r>
          </a:p>
        </p:txBody>
      </p:sp>
    </p:spTree>
    <p:extLst>
      <p:ext uri="{BB962C8B-B14F-4D97-AF65-F5344CB8AC3E}">
        <p14:creationId xmlns:p14="http://schemas.microsoft.com/office/powerpoint/2010/main" val="4268261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D7E45EB-2082-42A1-A5FC-6D53F21DB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6A5C072-919B-4308-A48B-96DC0CBF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8F74E2F-7C51-4D72-96BA-528A50748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B61F797-14BD-476F-B569-140E96CB6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0235D8-BAC3-4440-8A9B-43D98243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F2FD5C-3192-4646-91D2-C907BDC4C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CAFFDA-DFF4-4F6F-9122-0F836D066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/>
              <a:t>Peritonitis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564258-BA63-4452-B6A7-27E3497D9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2F3F07-C76C-F542-7FB4-851D4E6AA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006" y="1885285"/>
            <a:ext cx="75692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38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FCFF961-4E84-4FD1-859C-B7F410031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" y="0"/>
            <a:ext cx="463250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2262F3-C3DB-481E-859B-2BCBAA7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00" y="1201723"/>
            <a:ext cx="2888120" cy="4454554"/>
          </a:xfrm>
        </p:spPr>
        <p:txBody>
          <a:bodyPr anchor="ctr">
            <a:normAutofit/>
          </a:bodyPr>
          <a:lstStyle/>
          <a:p>
            <a:r>
              <a:rPr lang="en-US" sz="3600" dirty="0"/>
              <a:t>Treatment for SBP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F737BB4-6553-47A8-893F-178A10C6B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3C9AD-F73F-40BF-B50E-25EAF6B0D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969" y="647750"/>
            <a:ext cx="5850936" cy="5571066"/>
          </a:xfrm>
        </p:spPr>
        <p:txBody>
          <a:bodyPr anchor="ctr"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Gut bacteria (E.coli and Klebsiella)</a:t>
            </a:r>
            <a:r>
              <a:rPr lang="en-US" sz="1800" b="0" i="0" dirty="0">
                <a:effectLst/>
                <a:latin typeface="Calibri" panose="020F0502020204030204" pitchFamily="34" charset="0"/>
              </a:rPr>
              <a:t>​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3</a:t>
            </a:r>
            <a:r>
              <a:rPr lang="en-US" sz="1800" b="0" i="0" u="none" strike="noStrike" baseline="30000" dirty="0">
                <a:effectLst/>
                <a:latin typeface="Calibri" panose="020F0502020204030204" pitchFamily="34" charset="0"/>
              </a:rPr>
              <a:t>rd</a:t>
            </a: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 Generation </a:t>
            </a:r>
            <a:r>
              <a:rPr lang="en-US" sz="1800" b="0" i="0" u="none" strike="noStrike" dirty="0" err="1">
                <a:effectLst/>
                <a:latin typeface="Calibri" panose="020F0502020204030204" pitchFamily="34" charset="0"/>
              </a:rPr>
              <a:t>cephalopsporin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Higher rate of resolution of infection (85 vs 56%) compared with Ampicillin and Gentamicin</a:t>
            </a:r>
            <a:r>
              <a:rPr lang="en-US" sz="1800" b="0" i="0" dirty="0">
                <a:effectLst/>
                <a:latin typeface="Calibri" panose="020F0502020204030204" pitchFamily="34" charset="0"/>
              </a:rPr>
              <a:t>​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Appropriate even in patients who have been receiving prophylaxis with a fluoroquinolone</a:t>
            </a:r>
            <a:r>
              <a:rPr lang="en-US" sz="1800" b="0" i="0" dirty="0">
                <a:effectLst/>
                <a:latin typeface="Calibri" panose="020F0502020204030204" pitchFamily="34" charset="0"/>
              </a:rPr>
              <a:t>​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5 day course is effective as 10 day course (93 vs 91%)</a:t>
            </a:r>
            <a:r>
              <a:rPr lang="en-US" sz="1800" b="0" i="0" dirty="0">
                <a:effectLst/>
                <a:latin typeface="Calibri" panose="020F0502020204030204" pitchFamily="34" charset="0"/>
              </a:rPr>
              <a:t>​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alibri" panose="020F0502020204030204" pitchFamily="34" charset="0"/>
              </a:rPr>
              <a:t> Bacteremia may extend treatment course depending on organism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77061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5463C1A1-23DB-4E25-86DF-380966243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6" y="1442405"/>
            <a:ext cx="5000878" cy="397318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C70B9D3-A389-4D03-96E9-0A0741391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009" y="1127930"/>
            <a:ext cx="4533063" cy="1903241"/>
          </a:xfrm>
        </p:spPr>
        <p:txBody>
          <a:bodyPr>
            <a:normAutofit fontScale="9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Patients who survived one SBP should receive long-term antibiotic prophylaxis with daily Norfloxacin (or trimethoprim/sulfamethoxazole)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76FF23-0659-4EEC-BAAA-5366B778B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19254" y="3186154"/>
            <a:ext cx="4424575" cy="238639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It reduces the incidence of recurrent SBP, delays the development of hepatorenal syndrome, and improves survival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FD2FA9-44C3-457D-BBA3-5879E56E227E}"/>
              </a:ext>
            </a:extLst>
          </p:cNvPr>
          <p:cNvSpPr txBox="1"/>
          <p:nvPr/>
        </p:nvSpPr>
        <p:spPr>
          <a:xfrm>
            <a:off x="5594888" y="6245817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Fernandez, et al.  </a:t>
            </a:r>
            <a:r>
              <a:rPr lang="en-US" i="1" dirty="0"/>
              <a:t>Gastroenterology</a:t>
            </a:r>
            <a:r>
              <a:rPr lang="en-US" dirty="0"/>
              <a:t> 2007</a:t>
            </a:r>
          </a:p>
        </p:txBody>
      </p:sp>
    </p:spTree>
    <p:extLst>
      <p:ext uri="{BB962C8B-B14F-4D97-AF65-F5344CB8AC3E}">
        <p14:creationId xmlns:p14="http://schemas.microsoft.com/office/powerpoint/2010/main" val="4048535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430897-CE4F-40AC-BDBC-F83D8D498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en-US"/>
              <a:t>Therapeutic Paracentesis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28FD54A4-ADAD-D431-A780-A8E5312E2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329855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605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14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8" name="Picture 16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9" name="Rectangle 18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Rectangle 22">
            <a:extLst>
              <a:ext uri="{FF2B5EF4-FFF2-40B4-BE49-F238E27FC236}">
                <a16:creationId xmlns:a16="http://schemas.microsoft.com/office/drawing/2014/main" id="{D377EE36-E59D-4778-8F99-4B470DA4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Rectangle 24">
            <a:extLst>
              <a:ext uri="{FF2B5EF4-FFF2-40B4-BE49-F238E27FC236}">
                <a16:creationId xmlns:a16="http://schemas.microsoft.com/office/drawing/2014/main" id="{2586C6C5-47AF-450A-932D-880EF823E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" name="TextBox 26">
            <a:extLst>
              <a:ext uri="{FF2B5EF4-FFF2-40B4-BE49-F238E27FC236}">
                <a16:creationId xmlns:a16="http://schemas.microsoft.com/office/drawing/2014/main" id="{A587901A-AA64-4940-9803-F67677851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4" name="Rectangle 28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30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6" name="Picture 32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7" name="Rectangle 34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36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974CC00-440D-4BAF-8D5B-EBC6823AC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54" y="5166421"/>
            <a:ext cx="8445357" cy="8835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TIPS</a:t>
            </a:r>
          </a:p>
        </p:txBody>
      </p:sp>
      <p:sp>
        <p:nvSpPr>
          <p:cNvPr id="59" name="Rectangle 38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5235B183-6C64-467B-86B3-12CAA8DAFC6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" b="2"/>
          <a:stretch/>
        </p:blipFill>
        <p:spPr>
          <a:xfrm>
            <a:off x="984901" y="414790"/>
            <a:ext cx="10380133" cy="403067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60" name="Rectangle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62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F762AC-20F2-44CB-95A7-72621ADE1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/>
              <a:t>Indications for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DFC9A-CF87-4422-9EB8-80526352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2052116"/>
            <a:ext cx="2908167" cy="399782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500"/>
              <a:t>Acute variceal hemorrhage not responsive to medical therapy</a:t>
            </a:r>
          </a:p>
          <a:p>
            <a:pPr>
              <a:lnSpc>
                <a:spcPct val="110000"/>
              </a:lnSpc>
            </a:pPr>
            <a:r>
              <a:rPr lang="en-US" sz="1500"/>
              <a:t>Recurrent variceal hemorrhage not responsive to medical therapy</a:t>
            </a:r>
          </a:p>
          <a:p>
            <a:pPr>
              <a:lnSpc>
                <a:spcPct val="110000"/>
              </a:lnSpc>
            </a:pPr>
            <a:r>
              <a:rPr lang="en-US" sz="1500"/>
              <a:t>Refractory ascites due to Cirrhosis</a:t>
            </a:r>
          </a:p>
          <a:p>
            <a:pPr>
              <a:lnSpc>
                <a:spcPct val="110000"/>
              </a:lnSpc>
            </a:pPr>
            <a:r>
              <a:rPr lang="en-US" sz="1500"/>
              <a:t>Refractory Hepatic Hydrothorax</a:t>
            </a:r>
          </a:p>
          <a:p>
            <a:pPr>
              <a:lnSpc>
                <a:spcPct val="110000"/>
              </a:lnSpc>
            </a:pPr>
            <a:r>
              <a:rPr lang="en-US" sz="1500"/>
              <a:t>Budd-Chiari Syndrome (Hepatic venous occlusion)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C13DCFC2-5B14-4FFC-A8CB-55E3922C25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1" r="-3" b="-3"/>
          <a:stretch/>
        </p:blipFill>
        <p:spPr>
          <a:xfrm>
            <a:off x="5432992" y="2348779"/>
            <a:ext cx="4818974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DE666-2E3B-48D2-8A11-CEE21AEDC00E}"/>
              </a:ext>
            </a:extLst>
          </p:cNvPr>
          <p:cNvSpPr txBox="1"/>
          <p:nvPr/>
        </p:nvSpPr>
        <p:spPr>
          <a:xfrm>
            <a:off x="6431797" y="6261315"/>
            <a:ext cx="4147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Salerno, et al.  </a:t>
            </a:r>
            <a:r>
              <a:rPr lang="en-US" i="1" dirty="0"/>
              <a:t>Gastroenterology</a:t>
            </a:r>
            <a:r>
              <a:rPr lang="en-US" dirty="0"/>
              <a:t>, 2007</a:t>
            </a:r>
          </a:p>
        </p:txBody>
      </p:sp>
    </p:spTree>
    <p:extLst>
      <p:ext uri="{BB962C8B-B14F-4D97-AF65-F5344CB8AC3E}">
        <p14:creationId xmlns:p14="http://schemas.microsoft.com/office/powerpoint/2010/main" val="4226179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3E536-1221-4933-8998-4868290FB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en-US"/>
              <a:t>Summary Slide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5AD69FDB-D3B4-50A3-2937-E7DBBC927B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534032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0298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034E919F-0039-45A9-8A1B-B05CD878F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EC9C5A0E-1D2A-4F4B-8123-B963AD56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9C3A7CDD-5E6D-48B6-9D66-F8AFFB7D2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A5AA4037-397A-4467-A120-C510DDD42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8E7B4B2-19E8-410A-A89F-7A2E0485D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06D98D2-ED53-4A46-95A8-7A0D05291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442832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DFB347-7EDC-4AAF-B11F-03BB68923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658856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Hepatorenal Syndrome</a:t>
            </a:r>
            <a:endParaRPr lang="en-US" sz="3200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98BC5BE-3558-4B92-867F-8CD65C7BE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3113" y="0"/>
            <a:ext cx="594852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C30E656-789A-4B2B-969A-F30182AC3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658" y="1394579"/>
            <a:ext cx="5284209" cy="4068840"/>
          </a:xfrm>
          <a:prstGeom prst="rect">
            <a:avLst/>
          </a:prstGeom>
          <a:ln w="12700">
            <a:noFill/>
          </a:ln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F8C4208F-A711-4F9F-B74B-CA7E99A5B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7920" y="236475"/>
            <a:ext cx="5439984" cy="6385049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A542E5A-150E-4078-B605-939EE9F3F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26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94E884E-CFA2-4B31-8157-DA73B8846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655E855-74FA-4AD3-B859-2488383A9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E91CD00-2EAB-4689-A44A-C4687605E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CE4E23EB-7D1F-4223-8BC1-FB83F69F2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2698634-69E1-4F09-BCF7-366A5A5C4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3675C6A3-66C2-4CB7-AC7E-F274B7277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96" name="Rectangle 95">
            <a:extLst>
              <a:ext uri="{FF2B5EF4-FFF2-40B4-BE49-F238E27FC236}">
                <a16:creationId xmlns:a16="http://schemas.microsoft.com/office/drawing/2014/main" id="{62E5A367-0F56-4156-A2AE-FAD07299A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1AAEB5E-C547-4C88-B0D8-F24BE79FD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B74DCE7-E922-457A-88B0-4299A3DA6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D96703-3303-41B3-81D4-B71EC2E73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54" y="5166421"/>
            <a:ext cx="8445357" cy="8835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Hepatorenal Syndrome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07F29B86-E736-4018-9236-DF5CFC2B6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00"/>
          <a:stretch/>
        </p:blipFill>
        <p:spPr>
          <a:xfrm>
            <a:off x="1648589" y="647190"/>
            <a:ext cx="4447502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69EA5882-6681-456D-802D-4F64B73B7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" r="19395" b="2"/>
          <a:stretch/>
        </p:blipFill>
        <p:spPr>
          <a:xfrm>
            <a:off x="6275762" y="647191"/>
            <a:ext cx="4466306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047B410D-C384-4834-95F7-EFE768C43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47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C3859-8AA4-4120-9C3E-C4D145507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66847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HRS Significantly Impacts Survival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929F0FD-8660-4871-B73E-C19CAD495D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747" y="1449459"/>
            <a:ext cx="5297322" cy="395974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14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EF24D33-D7FD-4AFA-97E8-E65417983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63116A1-886E-431E-B843-63DE3FED4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195D3C0-6106-4FF1-853F-09354C39C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66CAA98-B8D1-460B-AB83-0C31A9984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5115DC-16D5-43DB-BEA9-FF87B1A9A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5FCFFA-7D76-43C7-A843-948F71C11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761" y="0"/>
            <a:ext cx="573791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EF9D313-6B0C-47D8-9AF4-71A2DE70D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91" y="1557928"/>
            <a:ext cx="5108036" cy="3730451"/>
          </a:xfrm>
          <a:prstGeom prst="rect">
            <a:avLst/>
          </a:prstGeom>
          <a:ln w="12700"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EC59019-9455-4128-A594-6FF355EE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8123" y="0"/>
            <a:ext cx="463972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C7C8A-6B6D-41AB-A4D3-B13850BA8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39" y="3428998"/>
            <a:ext cx="286322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Treatment Algorithm for Hepatorenal Syndrome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07B1315-448A-443D-8367-F1BCF69DD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66" y="236475"/>
            <a:ext cx="5255628" cy="637335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C6DBF6-9B0F-437A-AF7D-C30DB2734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85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9124" y="487443"/>
            <a:ext cx="5841548" cy="58415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5ADB788-8569-409E-862D-665AD53C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8A35FC-DCD6-489E-8D03-C2435C5FA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48" y="2568817"/>
            <a:ext cx="7155598" cy="31339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6600">
                <a:solidFill>
                  <a:srgbClr val="1F2D29"/>
                </a:solidFill>
              </a:rPr>
              <a:t>Hepatic Encephalopathy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2663C086-1480-4E81-BD6F-3E43A4C38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5313" y="2747897"/>
            <a:ext cx="353147" cy="353147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0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6BCFF5A6-E5D2-45ED-BD7D-32321848A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A0933546-EEBA-4452-B866-03DEE6DEF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B0A84E7C-8B5D-41F5-A603-4A5EB1A1B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C5DE8918-02EC-44AC-879F-967AA626F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792524B-0DD5-49DB-8A1A-3F86027F7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4139866-7819-4B10-AA36-2EAF14F9C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96381E-76E2-47A9-8B7C-9EE97104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3002552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/>
              <a:t>Staging of Hepatic Encephalopathy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82409FA-0E6D-49DB-A27D-DE2307FC9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8927" y="647191"/>
            <a:ext cx="4973141" cy="5564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ACF479A6-2055-46F9-B687-5401EAAA2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077" y="2141106"/>
            <a:ext cx="4337796" cy="2578827"/>
          </a:xfrm>
          <a:prstGeom prst="rect">
            <a:avLst/>
          </a:prstGeom>
          <a:ln>
            <a:noFill/>
          </a:ln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20B9CAE8-E560-4F4B-82B2-0C1EEDBF0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04316" y="884836"/>
            <a:ext cx="4500800" cy="5093736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EABC378-6819-47AA-9B52-AD5CDBAC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30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C1F17-31EC-4506-8467-A1C4012F1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en-US" sz="3100"/>
              <a:t>Diagnostic Work-up Required in Cirrhotic Patients with Mental Status Changes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93385160-6E33-8681-016D-3CE8605D87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890562"/>
              </p:ext>
            </p:extLst>
          </p:nvPr>
        </p:nvGraphicFramePr>
        <p:xfrm>
          <a:off x="2611808" y="2367883"/>
          <a:ext cx="7958330" cy="336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712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7F092-6971-4A98-B237-E82E250B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92" y="3561160"/>
            <a:ext cx="266847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Diagnostic Value of Serum Ammonia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B409B0-AF03-4F4A-18FA-FE6F87133B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53546" y="665517"/>
            <a:ext cx="7696064" cy="579128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920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92E391-24DE-499A-97C9-BBBEBA9FE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Treatment of Hepatic Encephalopathy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62731-DF01-4C79-B986-C747C5385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109" y="1885285"/>
            <a:ext cx="3721863" cy="416465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dirty="0"/>
              <a:t>Nonabsorbable Disaccharides-Lactulose: 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Acts like a probiotic by enhancing growth of certain bacterial strains 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Low cost making it the preferred agent 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• Rifaximin 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Nonabsorbable antibiotic </a:t>
            </a:r>
          </a:p>
          <a:p>
            <a:pPr lvl="1">
              <a:lnSpc>
                <a:spcPct val="110000"/>
              </a:lnSpc>
            </a:pPr>
            <a:r>
              <a:rPr lang="en-US" sz="1400" dirty="0"/>
              <a:t>Equivalent or slightly superior to Lactulose or </a:t>
            </a:r>
            <a:r>
              <a:rPr lang="en-US" sz="1400" dirty="0" err="1"/>
              <a:t>Neomycine</a:t>
            </a:r>
            <a:endParaRPr lang="en-US" sz="1400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70DD59F-243A-42A5-BE14-DF1995AE3E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r="-2" b="-2"/>
          <a:stretch/>
        </p:blipFill>
        <p:spPr>
          <a:xfrm>
            <a:off x="5432991" y="1821925"/>
            <a:ext cx="5571581" cy="39003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51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40" name="Picture 354339">
            <a:extLst>
              <a:ext uri="{FF2B5EF4-FFF2-40B4-BE49-F238E27FC236}">
                <a16:creationId xmlns:a16="http://schemas.microsoft.com/office/drawing/2014/main" id="{26AA7C31-76FD-4B44-A1FF-D13D2515A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54342" name="Picture 354341">
            <a:extLst>
              <a:ext uri="{FF2B5EF4-FFF2-40B4-BE49-F238E27FC236}">
                <a16:creationId xmlns:a16="http://schemas.microsoft.com/office/drawing/2014/main" id="{F5CE85F9-F4EE-4E5D-8235-528527A40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54344" name="Rectangle 354343">
            <a:extLst>
              <a:ext uri="{FF2B5EF4-FFF2-40B4-BE49-F238E27FC236}">
                <a16:creationId xmlns:a16="http://schemas.microsoft.com/office/drawing/2014/main" id="{17338BB4-74FF-4836-86B7-F1B0C2B62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4346" name="Rectangle 354345">
            <a:extLst>
              <a:ext uri="{FF2B5EF4-FFF2-40B4-BE49-F238E27FC236}">
                <a16:creationId xmlns:a16="http://schemas.microsoft.com/office/drawing/2014/main" id="{1ABFA8A3-A231-4BC1-B8A5-C5BE7315C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4347" name="Rectangle 354346">
            <a:extLst>
              <a:ext uri="{FF2B5EF4-FFF2-40B4-BE49-F238E27FC236}">
                <a16:creationId xmlns:a16="http://schemas.microsoft.com/office/drawing/2014/main" id="{FE35963E-79B2-4A8E-8F24-A94E8DDDD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4348" name="Rectangle 354347">
            <a:extLst>
              <a:ext uri="{FF2B5EF4-FFF2-40B4-BE49-F238E27FC236}">
                <a16:creationId xmlns:a16="http://schemas.microsoft.com/office/drawing/2014/main" id="{308E4331-210E-4E5F-9501-4C830E340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4349" name="TextBox 354348">
            <a:extLst>
              <a:ext uri="{FF2B5EF4-FFF2-40B4-BE49-F238E27FC236}">
                <a16:creationId xmlns:a16="http://schemas.microsoft.com/office/drawing/2014/main" id="{1A54F778-4E1C-4F6F-9318-9795AA35C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54350" name="Rectangle 354349">
            <a:extLst>
              <a:ext uri="{FF2B5EF4-FFF2-40B4-BE49-F238E27FC236}">
                <a16:creationId xmlns:a16="http://schemas.microsoft.com/office/drawing/2014/main" id="{200A9256-A44C-4406-9010-B9D7D8709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4351" name="Picture 354350">
            <a:extLst>
              <a:ext uri="{FF2B5EF4-FFF2-40B4-BE49-F238E27FC236}">
                <a16:creationId xmlns:a16="http://schemas.microsoft.com/office/drawing/2014/main" id="{C731F266-5507-4462-8427-0BD0B42C8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54352" name="Picture 354351">
            <a:extLst>
              <a:ext uri="{FF2B5EF4-FFF2-40B4-BE49-F238E27FC236}">
                <a16:creationId xmlns:a16="http://schemas.microsoft.com/office/drawing/2014/main" id="{126A06D6-90F0-42BA-94C0-AC6E6657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54353" name="Rectangle 354352">
            <a:extLst>
              <a:ext uri="{FF2B5EF4-FFF2-40B4-BE49-F238E27FC236}">
                <a16:creationId xmlns:a16="http://schemas.microsoft.com/office/drawing/2014/main" id="{20349629-70E2-4E72-9E59-209F1F323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354" name="Rectangle 354353">
            <a:extLst>
              <a:ext uri="{FF2B5EF4-FFF2-40B4-BE49-F238E27FC236}">
                <a16:creationId xmlns:a16="http://schemas.microsoft.com/office/drawing/2014/main" id="{43403E22-A267-491E-9711-05F332BE7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355" name="Rectangle 354354">
            <a:extLst>
              <a:ext uri="{FF2B5EF4-FFF2-40B4-BE49-F238E27FC236}">
                <a16:creationId xmlns:a16="http://schemas.microsoft.com/office/drawing/2014/main" id="{1488C64B-FA72-4C34-B7D8-ABA7E214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6398" y="5166420"/>
            <a:ext cx="8440564" cy="10450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4864">
              <a:defRPr/>
            </a:pPr>
            <a:r>
              <a:rPr lang="en-US" sz="4800" dirty="0"/>
              <a:t>Gastroesophageal Varices</a:t>
            </a:r>
          </a:p>
        </p:txBody>
      </p:sp>
      <p:sp>
        <p:nvSpPr>
          <p:cNvPr id="354356" name="Rectangle 354355">
            <a:extLst>
              <a:ext uri="{FF2B5EF4-FFF2-40B4-BE49-F238E27FC236}">
                <a16:creationId xmlns:a16="http://schemas.microsoft.com/office/drawing/2014/main" id="{998F5671-E172-46A3-8DC0-54EC6D0E4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0531" y="647188"/>
            <a:ext cx="9091538" cy="32972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C5101074-0116-417A-87A3-54921EF620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" r="2" b="18639"/>
          <a:stretch/>
        </p:blipFill>
        <p:spPr>
          <a:xfrm>
            <a:off x="2204775" y="972646"/>
            <a:ext cx="3580007" cy="2648383"/>
          </a:xfrm>
          <a:prstGeom prst="rect">
            <a:avLst/>
          </a:prstGeom>
          <a:ln>
            <a:noFill/>
          </a:ln>
        </p:spPr>
      </p:pic>
      <p:pic>
        <p:nvPicPr>
          <p:cNvPr id="21507" name="Picture 3" descr="5"/>
          <p:cNvPicPr>
            <a:picLocks noChangeAspect="1" noChangeArrowheads="1"/>
          </p:cNvPicPr>
          <p:nvPr/>
        </p:nvPicPr>
        <p:blipFill rotWithShape="1">
          <a:blip r:embed="rId6" cstate="print"/>
          <a:srcRect t="1161" r="2" b="16303"/>
          <a:stretch/>
        </p:blipFill>
        <p:spPr bwMode="auto">
          <a:xfrm>
            <a:off x="6592215" y="972646"/>
            <a:ext cx="3596560" cy="2648383"/>
          </a:xfrm>
          <a:prstGeom prst="rect">
            <a:avLst/>
          </a:prstGeom>
          <a:noFill/>
          <a:ln>
            <a:noFill/>
          </a:ln>
        </p:spPr>
      </p:pic>
      <p:sp>
        <p:nvSpPr>
          <p:cNvPr id="354339" name="Rectangle 354338">
            <a:extLst>
              <a:ext uri="{FF2B5EF4-FFF2-40B4-BE49-F238E27FC236}">
                <a16:creationId xmlns:a16="http://schemas.microsoft.com/office/drawing/2014/main" id="{F9744F83-FEC9-4E5B-8530-224C258F1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29148" y="319016"/>
            <a:ext cx="9734654" cy="3948816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341" name="Rectangle 354340">
            <a:extLst>
              <a:ext uri="{FF2B5EF4-FFF2-40B4-BE49-F238E27FC236}">
                <a16:creationId xmlns:a16="http://schemas.microsoft.com/office/drawing/2014/main" id="{B81918A1-30EC-48DB-A535-4898EA92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966" y="888935"/>
            <a:ext cx="4228687" cy="281854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343" name="Rectangle 354342">
            <a:extLst>
              <a:ext uri="{FF2B5EF4-FFF2-40B4-BE49-F238E27FC236}">
                <a16:creationId xmlns:a16="http://schemas.microsoft.com/office/drawing/2014/main" id="{9301236F-2DE7-4B56-B413-C201491DF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8683" y="888935"/>
            <a:ext cx="4228687" cy="281854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345" name="Rectangle 354344">
            <a:extLst>
              <a:ext uri="{FF2B5EF4-FFF2-40B4-BE49-F238E27FC236}">
                <a16:creationId xmlns:a16="http://schemas.microsoft.com/office/drawing/2014/main" id="{F304D462-CF3A-48B2-966A-0DA7B7E61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406" name="Rectangle 400405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0407" name="Picture 400406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00408" name="Rectangle 400407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409" name="Rectangle 400408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marL="54864" algn="l">
              <a:defRPr/>
            </a:pPr>
            <a:r>
              <a:rPr lang="en-US">
                <a:latin typeface="Garamond" pitchFamily="18" charset="0"/>
              </a:rPr>
              <a:t>Gastroesophageal Varices</a:t>
            </a:r>
          </a:p>
        </p:txBody>
      </p:sp>
      <p:graphicFrame>
        <p:nvGraphicFramePr>
          <p:cNvPr id="400410" name="Rectangle 1027">
            <a:extLst>
              <a:ext uri="{FF2B5EF4-FFF2-40B4-BE49-F238E27FC236}">
                <a16:creationId xmlns:a16="http://schemas.microsoft.com/office/drawing/2014/main" id="{8064D292-F1FB-A87D-180C-A93F9084F8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797368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77" name="Rectangle 292876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2879" name="Picture 292878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2881" name="Rectangle 292880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883" name="Rectangle 292882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marL="54864" algn="l">
              <a:defRPr/>
            </a:pPr>
            <a:r>
              <a:rPr lang="en-US">
                <a:latin typeface="Garamond" pitchFamily="18" charset="0"/>
              </a:rPr>
              <a:t>Varices: Risk Factors for </a:t>
            </a:r>
            <a:r>
              <a:rPr lang="en-US" u="sng">
                <a:latin typeface="Garamond" pitchFamily="18" charset="0"/>
              </a:rPr>
              <a:t>Bleeding</a:t>
            </a:r>
          </a:p>
        </p:txBody>
      </p:sp>
      <p:graphicFrame>
        <p:nvGraphicFramePr>
          <p:cNvPr id="292873" name="Rectangle 3">
            <a:extLst>
              <a:ext uri="{FF2B5EF4-FFF2-40B4-BE49-F238E27FC236}">
                <a16:creationId xmlns:a16="http://schemas.microsoft.com/office/drawing/2014/main" id="{00EFF48D-E4FD-75C6-A16A-5810DE1977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562001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02" name="Rectangle 293901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3904" name="Picture 293903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3906" name="Rectangle 293905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908" name="Rectangle 293907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marL="54864" algn="l">
              <a:defRPr/>
            </a:pPr>
            <a:r>
              <a:rPr lang="en-US">
                <a:latin typeface="Garamond" pitchFamily="18" charset="0"/>
              </a:rPr>
              <a:t>Treatment of Esophageal Varices</a:t>
            </a:r>
          </a:p>
        </p:txBody>
      </p:sp>
      <p:graphicFrame>
        <p:nvGraphicFramePr>
          <p:cNvPr id="293898" name="Rectangle 3">
            <a:extLst>
              <a:ext uri="{FF2B5EF4-FFF2-40B4-BE49-F238E27FC236}">
                <a16:creationId xmlns:a16="http://schemas.microsoft.com/office/drawing/2014/main" id="{E79F1C04-65F7-5C54-9B12-EF2CEB6B3E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099340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26">
            <a:extLst>
              <a:ext uri="{FF2B5EF4-FFF2-40B4-BE49-F238E27FC236}">
                <a16:creationId xmlns:a16="http://schemas.microsoft.com/office/drawing/2014/main" id="{26C05E93-9EA7-4035-A9CB-856957F54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28">
            <a:extLst>
              <a:ext uri="{FF2B5EF4-FFF2-40B4-BE49-F238E27FC236}">
                <a16:creationId xmlns:a16="http://schemas.microsoft.com/office/drawing/2014/main" id="{DF8CC278-7FC1-473F-9200-5ECE81A2B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5" name="Picture 30">
            <a:extLst>
              <a:ext uri="{FF2B5EF4-FFF2-40B4-BE49-F238E27FC236}">
                <a16:creationId xmlns:a16="http://schemas.microsoft.com/office/drawing/2014/main" id="{03CDAA77-E643-4455-8F0D-C3D925B2E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6" name="Rectangle 32">
            <a:extLst>
              <a:ext uri="{FF2B5EF4-FFF2-40B4-BE49-F238E27FC236}">
                <a16:creationId xmlns:a16="http://schemas.microsoft.com/office/drawing/2014/main" id="{D2B2654F-3E68-44D7-A592-E8D6FCF72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34">
            <a:extLst>
              <a:ext uri="{FF2B5EF4-FFF2-40B4-BE49-F238E27FC236}">
                <a16:creationId xmlns:a16="http://schemas.microsoft.com/office/drawing/2014/main" id="{617A8F27-4D42-4E93-9612-A76626E49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174F09F6-99F4-44FC-8E9E-DB0D7210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7F1EE-255C-4F9D-A89F-AC8E50AEE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808056"/>
            <a:ext cx="3640828" cy="1077229"/>
          </a:xfrm>
        </p:spPr>
        <p:txBody>
          <a:bodyPr>
            <a:normAutofit/>
          </a:bodyPr>
          <a:lstStyle/>
          <a:p>
            <a:pPr algn="l"/>
            <a:r>
              <a:rPr lang="en-US" sz="3100"/>
              <a:t>Non-selective Beta-blocker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768FC-FE51-4562-850D-019D10C33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139" y="1885285"/>
            <a:ext cx="4877795" cy="451551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en-US" sz="1500" dirty="0"/>
              <a:t>B blockers reduce portal pressure by decreasing cardiac output and by causing splanchnic vasoconstriction through B blockade and unopposed alpha-adrenergic activity.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sz="1500" dirty="0"/>
              <a:t>Get reduced collateral blood flow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sz="1500" u="sng" dirty="0"/>
              <a:t>Pharmacologic therapy clearly beneficial in Childs A and B patients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sz="1500" u="sng" dirty="0"/>
              <a:t>Less so in Child’s C patients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sz="1500" dirty="0"/>
              <a:t>Reduce risk of bleeding and increase survival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sz="1500" u="sng" dirty="0"/>
              <a:t>Up to 20-30% do not tolerate propranolol.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sz="1500" dirty="0"/>
              <a:t>Small varices, follow-up EGD 1-2 years</a:t>
            </a:r>
          </a:p>
        </p:txBody>
      </p:sp>
      <p:sp>
        <p:nvSpPr>
          <p:cNvPr id="49" name="Rectangle 38">
            <a:extLst>
              <a:ext uri="{FF2B5EF4-FFF2-40B4-BE49-F238E27FC236}">
                <a16:creationId xmlns:a16="http://schemas.microsoft.com/office/drawing/2014/main" id="{07EC6488-1B26-4241-805F-E9A6AE383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206" y="641225"/>
            <a:ext cx="4330179" cy="5570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1FCED40-3EC7-4ED1-938E-5875C8969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03" y="2201725"/>
            <a:ext cx="3690922" cy="2447241"/>
          </a:xfrm>
          <a:prstGeom prst="rect">
            <a:avLst/>
          </a:prstGeom>
          <a:ln>
            <a:noFill/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02FB948A-2BB9-4C6C-AF1B-65585E5C3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0325" y="887362"/>
            <a:ext cx="3840578" cy="5072946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3DDA0DD-CBE7-4893-827C-CC376A232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256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  <a:solidFill>
            <a:srgbClr val="415357"/>
          </a:solidFill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90FADDEF-2C10-4B0B-868E-6A655B67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3B866"/>
            </a:solidFill>
            <a:miter lim="800000"/>
          </a:ln>
          <a:effectLst>
            <a:outerShdw blurRad="76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19D7305-4C11-4929-B4EC-CE8865975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95" y="643467"/>
            <a:ext cx="1012921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264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marL="54864" algn="l">
              <a:defRPr/>
            </a:pPr>
            <a:r>
              <a:rPr lang="en-US">
                <a:solidFill>
                  <a:schemeClr val="bg1"/>
                </a:solidFill>
                <a:latin typeface="Garamond" pitchFamily="18" charset="0"/>
              </a:rPr>
              <a:t>Grading Esophageal Varices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476166" name="Rectangle 3">
            <a:extLst>
              <a:ext uri="{FF2B5EF4-FFF2-40B4-BE49-F238E27FC236}">
                <a16:creationId xmlns:a16="http://schemas.microsoft.com/office/drawing/2014/main" id="{DCC4F5CC-B122-4550-89A3-5B93FD853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8840816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  <a:solidFill>
            <a:srgbClr val="815062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FADDEF-2C10-4B0B-868E-6A655B67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CC7C"/>
            </a:solidFill>
            <a:miter lim="800000"/>
          </a:ln>
          <a:effectLst>
            <a:outerShdw blurRad="76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D5D21CBD-330B-4D50-AAFA-08129BDA4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250" y="643467"/>
            <a:ext cx="54875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130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Garamond" charset="0"/>
                <a:ea typeface="MS PGothic" charset="0"/>
              </a:rPr>
              <a:t>Liver Transplantation: Timing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76248"/>
            <a:ext cx="10058400" cy="4176496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sz="2400" dirty="0">
                <a:effectLst/>
                <a:latin typeface="Garamond" charset="0"/>
                <a:ea typeface="MS PGothic" charset="0"/>
              </a:rPr>
              <a:t>MELD score &gt; 14</a:t>
            </a:r>
          </a:p>
          <a:p>
            <a:pPr eaLnBrk="1" hangingPunct="1"/>
            <a:r>
              <a:rPr lang="en-US" sz="2400" dirty="0">
                <a:effectLst/>
                <a:latin typeface="Garamond" charset="0"/>
                <a:ea typeface="MS PGothic" charset="0"/>
              </a:rPr>
              <a:t>Complications of cirrhosis</a:t>
            </a:r>
          </a:p>
          <a:p>
            <a:pPr lvl="1" eaLnBrk="1" hangingPunct="1"/>
            <a:r>
              <a:rPr lang="en-US" sz="2400" dirty="0">
                <a:latin typeface="Garamond" charset="0"/>
                <a:ea typeface="MS PGothic" charset="0"/>
              </a:rPr>
              <a:t>Ascites/SBP</a:t>
            </a:r>
          </a:p>
          <a:p>
            <a:pPr lvl="1" eaLnBrk="1" hangingPunct="1"/>
            <a:r>
              <a:rPr lang="en-US" sz="2400" dirty="0">
                <a:latin typeface="Garamond" charset="0"/>
                <a:ea typeface="MS PGothic" charset="0"/>
              </a:rPr>
              <a:t>Variceal bleeding </a:t>
            </a:r>
          </a:p>
          <a:p>
            <a:pPr lvl="1" eaLnBrk="1" hangingPunct="1"/>
            <a:r>
              <a:rPr lang="en-US" sz="2400" dirty="0">
                <a:latin typeface="Garamond" charset="0"/>
                <a:ea typeface="MS PGothic" charset="0"/>
              </a:rPr>
              <a:t>Encephalopathy</a:t>
            </a:r>
          </a:p>
          <a:p>
            <a:pPr lvl="1" eaLnBrk="1" hangingPunct="1"/>
            <a:r>
              <a:rPr lang="en-US" sz="2400" dirty="0">
                <a:latin typeface="Garamond" charset="0"/>
                <a:ea typeface="MS PGothic" charset="0"/>
              </a:rPr>
              <a:t>HRS</a:t>
            </a:r>
          </a:p>
          <a:p>
            <a:pPr eaLnBrk="1" hangingPunct="1"/>
            <a:r>
              <a:rPr lang="en-US" sz="2600" dirty="0">
                <a:latin typeface="Garamond" charset="0"/>
                <a:ea typeface="MS PGothic" charset="0"/>
              </a:rPr>
              <a:t>Development of hepatobiliary malignancy</a:t>
            </a:r>
          </a:p>
          <a:p>
            <a:pPr eaLnBrk="1" hangingPunct="1"/>
            <a:r>
              <a:rPr lang="en-US" sz="2600" dirty="0">
                <a:latin typeface="Garamond" charset="0"/>
                <a:ea typeface="MS PGothic" charset="0"/>
              </a:rPr>
              <a:t>MELD exception cases:</a:t>
            </a:r>
          </a:p>
          <a:p>
            <a:pPr lvl="1" eaLnBrk="1" hangingPunct="1"/>
            <a:r>
              <a:rPr lang="en-US" sz="2400" dirty="0">
                <a:latin typeface="Garamond" charset="0"/>
                <a:ea typeface="MS PGothic" charset="0"/>
              </a:rPr>
              <a:t>Hepatopulmonary syndrome, hepatic hydrothorax, inherited metabolic syndromes</a:t>
            </a:r>
          </a:p>
          <a:p>
            <a:pPr eaLnBrk="1" hangingPunct="1"/>
            <a:endParaRPr lang="en-US" sz="2800" dirty="0">
              <a:latin typeface="Garamond" charset="0"/>
              <a:ea typeface="MS PGothic" charset="0"/>
            </a:endParaRPr>
          </a:p>
        </p:txBody>
      </p:sp>
      <p:pic>
        <p:nvPicPr>
          <p:cNvPr id="24579" name="Picture 4" descr="Coalition on Don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1905000"/>
            <a:ext cx="30591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9666</TotalTime>
  <Words>1441</Words>
  <Application>Microsoft Macintosh PowerPoint</Application>
  <PresentationFormat>Widescreen</PresentationFormat>
  <Paragraphs>289</Paragraphs>
  <Slides>49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ＭＳ Ｐゴシック</vt:lpstr>
      <vt:lpstr>Arial</vt:lpstr>
      <vt:lpstr>Calibri</vt:lpstr>
      <vt:lpstr>Garamond</vt:lpstr>
      <vt:lpstr>Lucida Grande</vt:lpstr>
      <vt:lpstr>MS Shell Dlg 2</vt:lpstr>
      <vt:lpstr>Times New Roman</vt:lpstr>
      <vt:lpstr>Wingdings</vt:lpstr>
      <vt:lpstr>Wingdings 3</vt:lpstr>
      <vt:lpstr>Madison</vt:lpstr>
      <vt:lpstr>Liver Disease and Portal Hypertension  MS3 Internal Medicine Clerkship Updated, 2026</vt:lpstr>
      <vt:lpstr>Overview</vt:lpstr>
      <vt:lpstr>Laboratory Assessment of the Liver</vt:lpstr>
      <vt:lpstr>PowerPoint Presentation</vt:lpstr>
      <vt:lpstr>PowerPoint Presentation</vt:lpstr>
      <vt:lpstr>Patterns of Liver Injury</vt:lpstr>
      <vt:lpstr>Assessing the Severity of Liver Disease</vt:lpstr>
      <vt:lpstr>MELD Score</vt:lpstr>
      <vt:lpstr>MELD Score</vt:lpstr>
      <vt:lpstr>MELD Score Predicts Mortality</vt:lpstr>
      <vt:lpstr>Portal Hypertension</vt:lpstr>
      <vt:lpstr>Portal Hypertension</vt:lpstr>
      <vt:lpstr>PowerPoint Presentation</vt:lpstr>
      <vt:lpstr>Pathophysiology</vt:lpstr>
      <vt:lpstr>PowerPoint Presentation</vt:lpstr>
      <vt:lpstr>Pathophysiology</vt:lpstr>
      <vt:lpstr>Complications of Cirrhosis </vt:lpstr>
      <vt:lpstr>Systemic Effects of Portal Hypertension</vt:lpstr>
      <vt:lpstr>Ascites</vt:lpstr>
      <vt:lpstr>Impact of Ascites on Mortality</vt:lpstr>
      <vt:lpstr>PowerPoint Presentation</vt:lpstr>
      <vt:lpstr>Ascites: SAAG</vt:lpstr>
      <vt:lpstr>PowerPoint Presentation</vt:lpstr>
      <vt:lpstr>Paracentesis should be performed:  Every patient with new-onset ascites   Every patient with ascites admitted to      hospital   Therapeutic measure in refractory ascites</vt:lpstr>
      <vt:lpstr>Peritonitis</vt:lpstr>
      <vt:lpstr>Treatment for SBP</vt:lpstr>
      <vt:lpstr>Patients who survived one SBP should receive long-term antibiotic prophylaxis with daily Norfloxacin (or trimethoprim/sulfamethoxazole)</vt:lpstr>
      <vt:lpstr>Therapeutic Paracentesis</vt:lpstr>
      <vt:lpstr>TIPS</vt:lpstr>
      <vt:lpstr>Indications for TIPS</vt:lpstr>
      <vt:lpstr>Summary Slide</vt:lpstr>
      <vt:lpstr>Hepatorenal Syndrome</vt:lpstr>
      <vt:lpstr>Hepatorenal Syndrome</vt:lpstr>
      <vt:lpstr>HRS Significantly Impacts Survival</vt:lpstr>
      <vt:lpstr>Treatment Algorithm for Hepatorenal Syndrome</vt:lpstr>
      <vt:lpstr>Hepatic Encephalopathy</vt:lpstr>
      <vt:lpstr>Staging of Hepatic Encephalopathy</vt:lpstr>
      <vt:lpstr>Diagnostic Work-up Required in Cirrhotic Patients with Mental Status Changes</vt:lpstr>
      <vt:lpstr>Diagnostic Value of Serum Ammonia</vt:lpstr>
      <vt:lpstr>Treatment of Hepatic Encephalopathy</vt:lpstr>
      <vt:lpstr>Gastroesophageal Varices</vt:lpstr>
      <vt:lpstr>Gastroesophageal Varices</vt:lpstr>
      <vt:lpstr>Varices: Risk Factors for Bleeding</vt:lpstr>
      <vt:lpstr>Treatment of Esophageal Varices</vt:lpstr>
      <vt:lpstr>Non-selective Beta-blocker Therapy</vt:lpstr>
      <vt:lpstr>PowerPoint Presentation</vt:lpstr>
      <vt:lpstr>Grading Esophageal Varices</vt:lpstr>
      <vt:lpstr>PowerPoint Presentation</vt:lpstr>
      <vt:lpstr>Liver Transplantation: Timing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Work-up and Management of the In-patient with Cirrhosis</dc:title>
  <dc:creator>Natasha Von Roenn</dc:creator>
  <cp:lastModifiedBy>Natasha Von Roenn</cp:lastModifiedBy>
  <cp:revision>27</cp:revision>
  <dcterms:created xsi:type="dcterms:W3CDTF">2021-02-23T13:39:09Z</dcterms:created>
  <dcterms:modified xsi:type="dcterms:W3CDTF">2026-09-01T18:32:35Z</dcterms:modified>
</cp:coreProperties>
</file>