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3648" r:id="rId1"/>
    <p:sldMasterId id="2147483676" r:id="rId2"/>
    <p:sldMasterId id="2147483690" r:id="rId3"/>
    <p:sldMasterId id="2147483746" r:id="rId4"/>
  </p:sldMasterIdLst>
  <p:notesMasterIdLst>
    <p:notesMasterId r:id="rId32"/>
  </p:notesMasterIdLst>
  <p:handoutMasterIdLst>
    <p:handoutMasterId r:id="rId33"/>
  </p:handoutMasterIdLst>
  <p:sldIdLst>
    <p:sldId id="384" r:id="rId5"/>
    <p:sldId id="256" r:id="rId6"/>
    <p:sldId id="383" r:id="rId7"/>
    <p:sldId id="323" r:id="rId8"/>
    <p:sldId id="339" r:id="rId9"/>
    <p:sldId id="322" r:id="rId10"/>
    <p:sldId id="308" r:id="rId11"/>
    <p:sldId id="357" r:id="rId12"/>
    <p:sldId id="340" r:id="rId13"/>
    <p:sldId id="343" r:id="rId14"/>
    <p:sldId id="341" r:id="rId15"/>
    <p:sldId id="385" r:id="rId16"/>
    <p:sldId id="386" r:id="rId17"/>
    <p:sldId id="359" r:id="rId18"/>
    <p:sldId id="277" r:id="rId19"/>
    <p:sldId id="280" r:id="rId20"/>
    <p:sldId id="387" r:id="rId21"/>
    <p:sldId id="324" r:id="rId22"/>
    <p:sldId id="360" r:id="rId23"/>
    <p:sldId id="282" r:id="rId24"/>
    <p:sldId id="268" r:id="rId25"/>
    <p:sldId id="271" r:id="rId26"/>
    <p:sldId id="363" r:id="rId27"/>
    <p:sldId id="275" r:id="rId28"/>
    <p:sldId id="388" r:id="rId29"/>
    <p:sldId id="260" r:id="rId30"/>
    <p:sldId id="373" r:id="rId31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589A"/>
    <a:srgbClr val="FF6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12" autoAdjust="0"/>
    <p:restoredTop sz="91114" autoAdjust="0"/>
  </p:normalViewPr>
  <p:slideViewPr>
    <p:cSldViewPr>
      <p:cViewPr varScale="1">
        <p:scale>
          <a:sx n="106" d="100"/>
          <a:sy n="106" d="100"/>
        </p:scale>
        <p:origin x="534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0" d="100"/>
        <a:sy n="60" d="100"/>
      </p:scale>
      <p:origin x="0" y="-8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29EEC1-48C4-4D1C-B2D5-5A60EDC566F3}" type="doc">
      <dgm:prSet loTypeId="urn:microsoft.com/office/officeart/2005/8/layout/cycle1" loCatId="cycle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6394EFF7-F426-47EE-8513-93512817F50F}">
      <dgm:prSet phldrT="[Text]"/>
      <dgm:spPr/>
      <dgm:t>
        <a:bodyPr/>
        <a:lstStyle/>
        <a:p>
          <a:r>
            <a:rPr lang="en-US" b="1" dirty="0">
              <a:solidFill>
                <a:srgbClr val="FF0000"/>
              </a:solidFill>
            </a:rPr>
            <a:t>Striatum</a:t>
          </a:r>
        </a:p>
      </dgm:t>
    </dgm:pt>
    <dgm:pt modelId="{3EC232F8-D55F-4014-AB53-C15FC9340ABE}" type="parTrans" cxnId="{1087DD10-E2CC-48DB-B3B5-2245A16E7E76}">
      <dgm:prSet/>
      <dgm:spPr/>
      <dgm:t>
        <a:bodyPr/>
        <a:lstStyle/>
        <a:p>
          <a:endParaRPr lang="en-US"/>
        </a:p>
      </dgm:t>
    </dgm:pt>
    <dgm:pt modelId="{E4BD5A38-52F0-4F77-B8D4-F3ACAFDB9324}" type="sibTrans" cxnId="{1087DD10-E2CC-48DB-B3B5-2245A16E7E76}">
      <dgm:prSet/>
      <dgm:spPr/>
      <dgm:t>
        <a:bodyPr/>
        <a:lstStyle/>
        <a:p>
          <a:endParaRPr lang="en-US"/>
        </a:p>
      </dgm:t>
    </dgm:pt>
    <dgm:pt modelId="{5CF3A355-27AF-4912-B28E-AB8B82EF5D37}">
      <dgm:prSet phldrT="[Text]"/>
      <dgm:spPr/>
      <dgm:t>
        <a:bodyPr/>
        <a:lstStyle/>
        <a:p>
          <a:r>
            <a:rPr lang="en-US" b="1" dirty="0">
              <a:solidFill>
                <a:srgbClr val="FF0000"/>
              </a:solidFill>
            </a:rPr>
            <a:t>GPi + SNr</a:t>
          </a:r>
        </a:p>
      </dgm:t>
    </dgm:pt>
    <dgm:pt modelId="{8EB35A2B-9EEE-4254-9BF4-CD4E856A24DA}" type="parTrans" cxnId="{3AD9C2B0-0547-4831-910D-43B79B293E8E}">
      <dgm:prSet/>
      <dgm:spPr/>
      <dgm:t>
        <a:bodyPr/>
        <a:lstStyle/>
        <a:p>
          <a:endParaRPr lang="en-US"/>
        </a:p>
      </dgm:t>
    </dgm:pt>
    <dgm:pt modelId="{BF916404-6276-421D-94C2-1BEB5F477780}" type="sibTrans" cxnId="{3AD9C2B0-0547-4831-910D-43B79B293E8E}">
      <dgm:prSet/>
      <dgm:spPr/>
      <dgm:t>
        <a:bodyPr/>
        <a:lstStyle/>
        <a:p>
          <a:endParaRPr lang="en-US"/>
        </a:p>
      </dgm:t>
    </dgm:pt>
    <dgm:pt modelId="{83632020-FA53-432B-A7BA-9E15EE60A13C}">
      <dgm:prSet phldrT="[Text]"/>
      <dgm:spPr/>
      <dgm:t>
        <a:bodyPr/>
        <a:lstStyle/>
        <a:p>
          <a:r>
            <a:rPr lang="en-US" b="1" dirty="0">
              <a:solidFill>
                <a:srgbClr val="00B050"/>
              </a:solidFill>
            </a:rPr>
            <a:t>Thalamus</a:t>
          </a:r>
        </a:p>
      </dgm:t>
    </dgm:pt>
    <dgm:pt modelId="{766E3800-06DD-428C-95C1-714509A619F3}" type="parTrans" cxnId="{2B7C525B-12CA-43A8-93B9-CA5A66E764DF}">
      <dgm:prSet/>
      <dgm:spPr/>
      <dgm:t>
        <a:bodyPr/>
        <a:lstStyle/>
        <a:p>
          <a:endParaRPr lang="en-US"/>
        </a:p>
      </dgm:t>
    </dgm:pt>
    <dgm:pt modelId="{1C5CE1FA-7BE5-47E3-BB33-CDDB9CE14B6F}" type="sibTrans" cxnId="{2B7C525B-12CA-43A8-93B9-CA5A66E764DF}">
      <dgm:prSet/>
      <dgm:spPr/>
      <dgm:t>
        <a:bodyPr/>
        <a:lstStyle/>
        <a:p>
          <a:endParaRPr lang="en-US"/>
        </a:p>
      </dgm:t>
    </dgm:pt>
    <dgm:pt modelId="{7347E07F-FA5D-408D-85FD-552D38B126B6}">
      <dgm:prSet phldrT="[Text]" custT="1"/>
      <dgm:spPr/>
      <dgm:t>
        <a:bodyPr/>
        <a:lstStyle/>
        <a:p>
          <a:r>
            <a:rPr lang="en-US" sz="2400" b="1" dirty="0">
              <a:solidFill>
                <a:srgbClr val="00B050"/>
              </a:solidFill>
            </a:rPr>
            <a:t>Cortex</a:t>
          </a:r>
        </a:p>
      </dgm:t>
    </dgm:pt>
    <dgm:pt modelId="{31B5F8E9-7BFC-4233-A430-05A7D0525F4F}" type="parTrans" cxnId="{C9AFE8C6-6589-418A-A6C0-965A6BAB1698}">
      <dgm:prSet/>
      <dgm:spPr/>
      <dgm:t>
        <a:bodyPr/>
        <a:lstStyle/>
        <a:p>
          <a:endParaRPr lang="en-US"/>
        </a:p>
      </dgm:t>
    </dgm:pt>
    <dgm:pt modelId="{FB731D0A-6E60-4666-B070-FB37D587E573}" type="sibTrans" cxnId="{C9AFE8C6-6589-418A-A6C0-965A6BAB1698}">
      <dgm:prSet/>
      <dgm:spPr/>
      <dgm:t>
        <a:bodyPr/>
        <a:lstStyle/>
        <a:p>
          <a:endParaRPr lang="en-US"/>
        </a:p>
      </dgm:t>
    </dgm:pt>
    <dgm:pt modelId="{8FEE1D4E-CC5E-4E28-9D08-DC7E9731DB6D}" type="pres">
      <dgm:prSet presAssocID="{2929EEC1-48C4-4D1C-B2D5-5A60EDC566F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E584325-96A9-489E-B8F5-D0947882594A}" type="pres">
      <dgm:prSet presAssocID="{6394EFF7-F426-47EE-8513-93512817F50F}" presName="dummy" presStyleCnt="0"/>
      <dgm:spPr/>
    </dgm:pt>
    <dgm:pt modelId="{37556A5B-15BB-4C7F-BF31-C566478A5526}" type="pres">
      <dgm:prSet presAssocID="{6394EFF7-F426-47EE-8513-93512817F50F}" presName="node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1725FF-4564-476F-8E66-C8AE06BDC43F}" type="pres">
      <dgm:prSet presAssocID="{E4BD5A38-52F0-4F77-B8D4-F3ACAFDB9324}" presName="sibTrans" presStyleLbl="node1" presStyleIdx="0" presStyleCnt="4" custLinFactNeighborX="1671" custLinFactNeighborY="1060"/>
      <dgm:spPr/>
      <dgm:t>
        <a:bodyPr/>
        <a:lstStyle/>
        <a:p>
          <a:endParaRPr lang="en-US"/>
        </a:p>
      </dgm:t>
    </dgm:pt>
    <dgm:pt modelId="{86359A82-248B-4BC6-BC8B-632F76A43124}" type="pres">
      <dgm:prSet presAssocID="{5CF3A355-27AF-4912-B28E-AB8B82EF5D37}" presName="dummy" presStyleCnt="0"/>
      <dgm:spPr/>
    </dgm:pt>
    <dgm:pt modelId="{D0A5E981-AA7E-42A5-A2B1-4C5EC5259ABB}" type="pres">
      <dgm:prSet presAssocID="{5CF3A355-27AF-4912-B28E-AB8B82EF5D37}" presName="node" presStyleLbl="revTx" presStyleIdx="1" presStyleCnt="4" custScaleX="110509" custScaleY="570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DA72BA-096A-431C-B7AF-4609B41A4324}" type="pres">
      <dgm:prSet presAssocID="{BF916404-6276-421D-94C2-1BEB5F477780}" presName="sibTrans" presStyleLbl="node1" presStyleIdx="1" presStyleCnt="4"/>
      <dgm:spPr/>
      <dgm:t>
        <a:bodyPr/>
        <a:lstStyle/>
        <a:p>
          <a:endParaRPr lang="en-US"/>
        </a:p>
      </dgm:t>
    </dgm:pt>
    <dgm:pt modelId="{D8B7A976-9B33-482B-8C09-88BAFED1B137}" type="pres">
      <dgm:prSet presAssocID="{83632020-FA53-432B-A7BA-9E15EE60A13C}" presName="dummy" presStyleCnt="0"/>
      <dgm:spPr/>
    </dgm:pt>
    <dgm:pt modelId="{E1DBA2F5-A83B-4F68-8886-646161894B24}" type="pres">
      <dgm:prSet presAssocID="{83632020-FA53-432B-A7BA-9E15EE60A13C}" presName="node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B42C33-FA1F-4FE2-BFD2-9ADEA7F29D10}" type="pres">
      <dgm:prSet presAssocID="{1C5CE1FA-7BE5-47E3-BB33-CDDB9CE14B6F}" presName="sibTrans" presStyleLbl="node1" presStyleIdx="2" presStyleCnt="4"/>
      <dgm:spPr/>
      <dgm:t>
        <a:bodyPr/>
        <a:lstStyle/>
        <a:p>
          <a:endParaRPr lang="en-US"/>
        </a:p>
      </dgm:t>
    </dgm:pt>
    <dgm:pt modelId="{7C4A6F6D-7B99-4F29-ADC6-DE7889D467A6}" type="pres">
      <dgm:prSet presAssocID="{7347E07F-FA5D-408D-85FD-552D38B126B6}" presName="dummy" presStyleCnt="0"/>
      <dgm:spPr/>
    </dgm:pt>
    <dgm:pt modelId="{7DD84672-6566-486B-A35E-85B0D1F15938}" type="pres">
      <dgm:prSet presAssocID="{7347E07F-FA5D-408D-85FD-552D38B126B6}" presName="node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C52F97-107F-4998-A4A1-405C05E9FEAF}" type="pres">
      <dgm:prSet presAssocID="{FB731D0A-6E60-4666-B070-FB37D587E573}" presName="sibTrans" presStyleLbl="node1" presStyleIdx="3" presStyleCnt="4" custAng="0"/>
      <dgm:spPr/>
      <dgm:t>
        <a:bodyPr/>
        <a:lstStyle/>
        <a:p>
          <a:endParaRPr lang="en-US"/>
        </a:p>
      </dgm:t>
    </dgm:pt>
  </dgm:ptLst>
  <dgm:cxnLst>
    <dgm:cxn modelId="{078F8058-6438-471F-A682-BC67DA215D19}" type="presOf" srcId="{83632020-FA53-432B-A7BA-9E15EE60A13C}" destId="{E1DBA2F5-A83B-4F68-8886-646161894B24}" srcOrd="0" destOrd="0" presId="urn:microsoft.com/office/officeart/2005/8/layout/cycle1"/>
    <dgm:cxn modelId="{517051CD-54E8-4A77-B143-8C402667FDB8}" type="presOf" srcId="{BF916404-6276-421D-94C2-1BEB5F477780}" destId="{8CDA72BA-096A-431C-B7AF-4609B41A4324}" srcOrd="0" destOrd="0" presId="urn:microsoft.com/office/officeart/2005/8/layout/cycle1"/>
    <dgm:cxn modelId="{8C48BCC1-14C4-42BD-8539-3E1B4D3F1658}" type="presOf" srcId="{E4BD5A38-52F0-4F77-B8D4-F3ACAFDB9324}" destId="{BD1725FF-4564-476F-8E66-C8AE06BDC43F}" srcOrd="0" destOrd="0" presId="urn:microsoft.com/office/officeart/2005/8/layout/cycle1"/>
    <dgm:cxn modelId="{3AD9C2B0-0547-4831-910D-43B79B293E8E}" srcId="{2929EEC1-48C4-4D1C-B2D5-5A60EDC566F3}" destId="{5CF3A355-27AF-4912-B28E-AB8B82EF5D37}" srcOrd="1" destOrd="0" parTransId="{8EB35A2B-9EEE-4254-9BF4-CD4E856A24DA}" sibTransId="{BF916404-6276-421D-94C2-1BEB5F477780}"/>
    <dgm:cxn modelId="{63860A27-AE8A-4C8F-8310-CFEB35B0B27F}" type="presOf" srcId="{1C5CE1FA-7BE5-47E3-BB33-CDDB9CE14B6F}" destId="{9CB42C33-FA1F-4FE2-BFD2-9ADEA7F29D10}" srcOrd="0" destOrd="0" presId="urn:microsoft.com/office/officeart/2005/8/layout/cycle1"/>
    <dgm:cxn modelId="{6FEB7DDE-81FF-43ED-A24D-044070ECBA84}" type="presOf" srcId="{5CF3A355-27AF-4912-B28E-AB8B82EF5D37}" destId="{D0A5E981-AA7E-42A5-A2B1-4C5EC5259ABB}" srcOrd="0" destOrd="0" presId="urn:microsoft.com/office/officeart/2005/8/layout/cycle1"/>
    <dgm:cxn modelId="{2D70AAC0-9024-4436-AFA2-33AF8D10A61F}" type="presOf" srcId="{6394EFF7-F426-47EE-8513-93512817F50F}" destId="{37556A5B-15BB-4C7F-BF31-C566478A5526}" srcOrd="0" destOrd="0" presId="urn:microsoft.com/office/officeart/2005/8/layout/cycle1"/>
    <dgm:cxn modelId="{1087DD10-E2CC-48DB-B3B5-2245A16E7E76}" srcId="{2929EEC1-48C4-4D1C-B2D5-5A60EDC566F3}" destId="{6394EFF7-F426-47EE-8513-93512817F50F}" srcOrd="0" destOrd="0" parTransId="{3EC232F8-D55F-4014-AB53-C15FC9340ABE}" sibTransId="{E4BD5A38-52F0-4F77-B8D4-F3ACAFDB9324}"/>
    <dgm:cxn modelId="{C9AFE8C6-6589-418A-A6C0-965A6BAB1698}" srcId="{2929EEC1-48C4-4D1C-B2D5-5A60EDC566F3}" destId="{7347E07F-FA5D-408D-85FD-552D38B126B6}" srcOrd="3" destOrd="0" parTransId="{31B5F8E9-7BFC-4233-A430-05A7D0525F4F}" sibTransId="{FB731D0A-6E60-4666-B070-FB37D587E573}"/>
    <dgm:cxn modelId="{2B7C525B-12CA-43A8-93B9-CA5A66E764DF}" srcId="{2929EEC1-48C4-4D1C-B2D5-5A60EDC566F3}" destId="{83632020-FA53-432B-A7BA-9E15EE60A13C}" srcOrd="2" destOrd="0" parTransId="{766E3800-06DD-428C-95C1-714509A619F3}" sibTransId="{1C5CE1FA-7BE5-47E3-BB33-CDDB9CE14B6F}"/>
    <dgm:cxn modelId="{8A3C5F3D-FDC6-46E6-9828-6328BAA29289}" type="presOf" srcId="{7347E07F-FA5D-408D-85FD-552D38B126B6}" destId="{7DD84672-6566-486B-A35E-85B0D1F15938}" srcOrd="0" destOrd="0" presId="urn:microsoft.com/office/officeart/2005/8/layout/cycle1"/>
    <dgm:cxn modelId="{D9127F6E-15EF-4A6D-927C-8B8C05F697C5}" type="presOf" srcId="{2929EEC1-48C4-4D1C-B2D5-5A60EDC566F3}" destId="{8FEE1D4E-CC5E-4E28-9D08-DC7E9731DB6D}" srcOrd="0" destOrd="0" presId="urn:microsoft.com/office/officeart/2005/8/layout/cycle1"/>
    <dgm:cxn modelId="{307ED88A-AB29-41C2-AE4F-C18254242C94}" type="presOf" srcId="{FB731D0A-6E60-4666-B070-FB37D587E573}" destId="{8BC52F97-107F-4998-A4A1-405C05E9FEAF}" srcOrd="0" destOrd="0" presId="urn:microsoft.com/office/officeart/2005/8/layout/cycle1"/>
    <dgm:cxn modelId="{73C46E46-5B36-438C-8E1B-A2A886D5D5A6}" type="presParOf" srcId="{8FEE1D4E-CC5E-4E28-9D08-DC7E9731DB6D}" destId="{EE584325-96A9-489E-B8F5-D0947882594A}" srcOrd="0" destOrd="0" presId="urn:microsoft.com/office/officeart/2005/8/layout/cycle1"/>
    <dgm:cxn modelId="{4885316A-EECE-416C-A973-3472083FD813}" type="presParOf" srcId="{8FEE1D4E-CC5E-4E28-9D08-DC7E9731DB6D}" destId="{37556A5B-15BB-4C7F-BF31-C566478A5526}" srcOrd="1" destOrd="0" presId="urn:microsoft.com/office/officeart/2005/8/layout/cycle1"/>
    <dgm:cxn modelId="{204507FE-DE97-48B8-81A5-FCB14FBDFB93}" type="presParOf" srcId="{8FEE1D4E-CC5E-4E28-9D08-DC7E9731DB6D}" destId="{BD1725FF-4564-476F-8E66-C8AE06BDC43F}" srcOrd="2" destOrd="0" presId="urn:microsoft.com/office/officeart/2005/8/layout/cycle1"/>
    <dgm:cxn modelId="{5A95D72B-AA71-4286-88DC-8F3B61E31941}" type="presParOf" srcId="{8FEE1D4E-CC5E-4E28-9D08-DC7E9731DB6D}" destId="{86359A82-248B-4BC6-BC8B-632F76A43124}" srcOrd="3" destOrd="0" presId="urn:microsoft.com/office/officeart/2005/8/layout/cycle1"/>
    <dgm:cxn modelId="{5489C9BA-4602-4AFA-BCD0-6F769E3D191B}" type="presParOf" srcId="{8FEE1D4E-CC5E-4E28-9D08-DC7E9731DB6D}" destId="{D0A5E981-AA7E-42A5-A2B1-4C5EC5259ABB}" srcOrd="4" destOrd="0" presId="urn:microsoft.com/office/officeart/2005/8/layout/cycle1"/>
    <dgm:cxn modelId="{9C5DF597-732F-463A-9E6A-F237D846A528}" type="presParOf" srcId="{8FEE1D4E-CC5E-4E28-9D08-DC7E9731DB6D}" destId="{8CDA72BA-096A-431C-B7AF-4609B41A4324}" srcOrd="5" destOrd="0" presId="urn:microsoft.com/office/officeart/2005/8/layout/cycle1"/>
    <dgm:cxn modelId="{FFE5A8E9-ED87-43E9-BA54-C3621E7A5258}" type="presParOf" srcId="{8FEE1D4E-CC5E-4E28-9D08-DC7E9731DB6D}" destId="{D8B7A976-9B33-482B-8C09-88BAFED1B137}" srcOrd="6" destOrd="0" presId="urn:microsoft.com/office/officeart/2005/8/layout/cycle1"/>
    <dgm:cxn modelId="{092D5E5C-60E6-41A0-8A4C-0238356DC108}" type="presParOf" srcId="{8FEE1D4E-CC5E-4E28-9D08-DC7E9731DB6D}" destId="{E1DBA2F5-A83B-4F68-8886-646161894B24}" srcOrd="7" destOrd="0" presId="urn:microsoft.com/office/officeart/2005/8/layout/cycle1"/>
    <dgm:cxn modelId="{7FBC7B53-BC10-460B-8A1D-F869327CBC9F}" type="presParOf" srcId="{8FEE1D4E-CC5E-4E28-9D08-DC7E9731DB6D}" destId="{9CB42C33-FA1F-4FE2-BFD2-9ADEA7F29D10}" srcOrd="8" destOrd="0" presId="urn:microsoft.com/office/officeart/2005/8/layout/cycle1"/>
    <dgm:cxn modelId="{213EF0DE-83F3-4DC6-860D-546DCEB228D6}" type="presParOf" srcId="{8FEE1D4E-CC5E-4E28-9D08-DC7E9731DB6D}" destId="{7C4A6F6D-7B99-4F29-ADC6-DE7889D467A6}" srcOrd="9" destOrd="0" presId="urn:microsoft.com/office/officeart/2005/8/layout/cycle1"/>
    <dgm:cxn modelId="{C40CF2FD-3E98-4C5B-83D8-ADC436DE9FA8}" type="presParOf" srcId="{8FEE1D4E-CC5E-4E28-9D08-DC7E9731DB6D}" destId="{7DD84672-6566-486B-A35E-85B0D1F15938}" srcOrd="10" destOrd="0" presId="urn:microsoft.com/office/officeart/2005/8/layout/cycle1"/>
    <dgm:cxn modelId="{D8D610E8-9272-40B0-80B9-E27541FE287D}" type="presParOf" srcId="{8FEE1D4E-CC5E-4E28-9D08-DC7E9731DB6D}" destId="{8BC52F97-107F-4998-A4A1-405C05E9FEAF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4" tIns="45647" rIns="91294" bIns="4564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9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4" tIns="45647" rIns="91294" bIns="4564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BA71D93-7C91-499A-9C4C-AD7514E7A1E5}" type="datetimeFigureOut">
              <a:rPr lang="en-US"/>
              <a:pPr>
                <a:defRPr/>
              </a:pPr>
              <a:t>1/2/2019</a:t>
            </a:fld>
            <a:endParaRPr lang="en-US"/>
          </a:p>
        </p:txBody>
      </p:sp>
      <p:sp>
        <p:nvSpPr>
          <p:cNvPr id="319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4" tIns="45647" rIns="91294" bIns="4564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9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4" tIns="45647" rIns="91294" bIns="4564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3EBE23D-EF8F-4FD5-99C5-0456CEF1BD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18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68" tIns="46584" rIns="93168" bIns="46584" numCol="1" anchor="t" anchorCtr="0" compatLnSpc="1">
            <a:prstTxWarp prst="textNoShape">
              <a:avLst/>
            </a:prstTxWarp>
          </a:bodyPr>
          <a:lstStyle>
            <a:lvl1pPr defTabSz="88123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68" tIns="46584" rIns="93168" bIns="46584" numCol="1" anchor="t" anchorCtr="0" compatLnSpc="1">
            <a:prstTxWarp prst="textNoShape">
              <a:avLst/>
            </a:prstTxWarp>
          </a:bodyPr>
          <a:lstStyle>
            <a:lvl1pPr algn="r" defTabSz="881238">
              <a:defRPr sz="1300"/>
            </a:lvl1pPr>
          </a:lstStyle>
          <a:p>
            <a:pPr>
              <a:defRPr/>
            </a:pPr>
            <a:fld id="{1E69B84E-284B-44ED-B095-C5C69859509B}" type="datetimeFigureOut">
              <a:rPr lang="en-US"/>
              <a:pPr>
                <a:defRPr/>
              </a:pPr>
              <a:t>1/2/2019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06" tIns="48254" rIns="96506" bIns="4825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68" tIns="46584" rIns="93168" bIns="465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68" tIns="46584" rIns="93168" bIns="46584" numCol="1" anchor="b" anchorCtr="0" compatLnSpc="1">
            <a:prstTxWarp prst="textNoShape">
              <a:avLst/>
            </a:prstTxWarp>
          </a:bodyPr>
          <a:lstStyle>
            <a:lvl1pPr defTabSz="88123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68" tIns="46584" rIns="93168" bIns="46584" numCol="1" anchor="b" anchorCtr="0" compatLnSpc="1">
            <a:prstTxWarp prst="textNoShape">
              <a:avLst/>
            </a:prstTxWarp>
          </a:bodyPr>
          <a:lstStyle>
            <a:lvl1pPr algn="r" defTabSz="881238">
              <a:defRPr sz="1300"/>
            </a:lvl1pPr>
          </a:lstStyle>
          <a:p>
            <a:pPr>
              <a:defRPr/>
            </a:pPr>
            <a:fld id="{3ED91F3C-9E0D-4A01-8C5B-D433444AC7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149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FCA9D-49AD-4712-AB9B-9E724DA11B51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586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2FBFB9-993B-423B-8ADB-116487EF634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127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2FBFB9-993B-423B-8ADB-116487EF634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088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14400"/>
            <a:fld id="{E1E3E2E8-7FD8-49AF-BD73-631B28A4595B}" type="slidenum">
              <a:rPr lang="en-US" smtClean="0">
                <a:solidFill>
                  <a:prstClr val="black"/>
                </a:solidFill>
              </a:rPr>
              <a:pPr defTabSz="914400"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595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50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2FBFB9-993B-423B-8ADB-116487EF63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pPr marL="0" marR="0" lvl="0" indent="0" algn="r" defTabSz="91505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0571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50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2FBFB9-993B-423B-8ADB-116487EF63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pPr marL="0" marR="0" lvl="0" indent="0" algn="r" defTabSz="91505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5800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2FBFB9-993B-423B-8ADB-116487EF634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2228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50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2FBFB9-993B-423B-8ADB-116487EF63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pPr marL="0" marR="0" lvl="0" indent="0" algn="r" defTabSz="91505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0369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D91F3C-9E0D-4A01-8C5B-D433444AC7A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135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50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2FBFB9-993B-423B-8ADB-116487EF63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pPr marL="0" marR="0" lvl="0" indent="0" algn="r" defTabSz="91505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9595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50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2FBFB9-993B-423B-8ADB-116487EF63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pPr marL="0" marR="0" lvl="0" indent="0" algn="r" defTabSz="91505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597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D91F3C-9E0D-4A01-8C5B-D433444AC7A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8313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50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2FBFB9-993B-423B-8ADB-116487EF63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pPr marL="0" marR="0" lvl="0" indent="0" algn="r" defTabSz="91505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9608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14400"/>
            <a:fld id="{E7564A11-C435-4667-A0BA-30009C812A99}" type="slidenum">
              <a:rPr lang="en-US" smtClean="0">
                <a:solidFill>
                  <a:prstClr val="black"/>
                </a:solidFill>
              </a:rPr>
              <a:pPr defTabSz="914400"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395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50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2FBFB9-993B-423B-8ADB-116487EF63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pPr marL="0" marR="0" lvl="0" indent="0" algn="r" defTabSz="91505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6792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2FBFB9-993B-423B-8ADB-116487EF634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9014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50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2FBFB9-993B-423B-8ADB-116487EF63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pPr marL="0" marR="0" lvl="0" indent="0" algn="r" defTabSz="91505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1534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8500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48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81063"/>
            <a:fld id="{055C9C49-3C7C-43CB-9E5E-B73087340617}" type="slidenum">
              <a:rPr lang="en-US" smtClean="0">
                <a:solidFill>
                  <a:srgbClr val="000000"/>
                </a:solidFill>
                <a:latin typeface="Arial" charset="0"/>
              </a:rPr>
              <a:pPr defTabSz="881063"/>
              <a:t>3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689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81063"/>
            <a:fld id="{E6B303C3-282E-4829-BBEF-68C84A479B40}" type="slidenum">
              <a:rPr lang="en-US" smtClean="0">
                <a:solidFill>
                  <a:srgbClr val="000000"/>
                </a:solidFill>
                <a:latin typeface="Arial" charset="0"/>
              </a:rPr>
              <a:pPr defTabSz="881063"/>
              <a:t>4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757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8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D91F3C-9E0D-4A01-8C5B-D433444AC7A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pPr marL="0" marR="0" lvl="0" indent="0" algn="r" defTabSz="8812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175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351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8810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52BE7B-33D8-472A-928E-58780268E5C4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pPr marL="0" marR="0" lvl="0" indent="0" algn="r" defTabSz="881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854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D91F3C-9E0D-4A01-8C5B-D433444AC7A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67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433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81063"/>
            <a:fld id="{D448AC08-7500-4705-A07C-A9F2B15F7944}" type="slidenum">
              <a:rPr lang="en-US" smtClean="0"/>
              <a:pPr defTabSz="881063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13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D91F3C-9E0D-4A01-8C5B-D433444AC7A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92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59D54C90-0B8A-4941-9F83-13EEFAD382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B4384BC1-8AFB-4864-9DA1-47306DA6BE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972980DE-A2A9-4D95-8AB7-D673CE544F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DB83613A-069D-45E5-AB0E-4CF8B9F689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A2BAB310-A27E-4A26-8C0D-BA95D2479E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D953ECA3-D49C-49EB-9CFB-A386A88274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729D680E-3491-48C5-B6DA-3BB890B739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A3CF5780-5E97-4B63-A142-C8C5F4AFD0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5BB13B9A-F00D-4F97-8DB7-B636825098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49E8552B-B6BB-42EC-A9E4-211F983CC8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E9CDBD26-979D-4AB0-9C6B-0768AA0D5D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52DFF27D-9102-4681-AB4C-33C2FA6178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414A3C09-DB60-4936-A296-05DBBD7567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1F5B935E-B272-4824-8E03-B8AFE7BD8E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D2AA5DC3-9B51-4E30-890F-563F0F9E85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8FABB3C0-05D1-4359-99BD-38C804809B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0BF36105-78D0-4015-837B-BAB86F9FF2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563FC091-5D7E-47F4-820F-F6EFE847D5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FDF6A791-DB5C-4170-BF43-7EB2F89FCE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CA09900F-BA47-4AB9-8F91-58D94F38D8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1FB7B6FD-FAD2-419C-B8D1-B3463781BF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97936FE3-8EAB-4B32-92E9-B3E2EF251E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FF539D9A-D315-48C5-A494-87F9CA78A0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9BAB3F2C-1B42-4647-B5F8-422DA4BFA6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670F1578-3D1B-4B74-A649-1DDD8FD7B4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ED7249CE-E574-4215-9350-7681C1B803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C06C12B2-0094-4EB1-BDEE-F21966EEE5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B7138A10-16AC-4A49-A00F-E9503BE9BD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451C53E9-394B-434B-B874-CE11B30F8B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8D58C10D-7612-4C72-B5D4-50AD7247DB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312FD8E3-8061-4395-8616-64FFDD2802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FB6F6506-1A5F-451B-8053-FD7A1BF5D3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226940E5-30B7-4E03-A6E7-0475B77D4A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39D3043D-5751-4C04-8807-57C7F053D2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9B76D644-8A6D-4DF7-801A-E2ED1DB9D0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E59B495B-F814-4D93-B58B-12436F93B6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0BC55151-C40A-4320-A0C9-A21FF76D7B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CDAD8D5A-CA5A-4773-87C9-50B5E0421D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C0F5A418-D3FA-4D00-8DAF-1BDC05B923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7" r:id="rId2"/>
    <p:sldLayoutId id="2147483876" r:id="rId3"/>
    <p:sldLayoutId id="2147483875" r:id="rId4"/>
    <p:sldLayoutId id="2147483874" r:id="rId5"/>
    <p:sldLayoutId id="2147483873" r:id="rId6"/>
    <p:sldLayoutId id="2147483872" r:id="rId7"/>
    <p:sldLayoutId id="2147483871" r:id="rId8"/>
    <p:sldLayoutId id="2147483870" r:id="rId9"/>
    <p:sldLayoutId id="2147483869" r:id="rId10"/>
    <p:sldLayoutId id="2147483868" r:id="rId11"/>
    <p:sldLayoutId id="214748386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2060"/>
            </a:gs>
            <a:gs pos="50000">
              <a:srgbClr val="0000FF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ED425E20-1C30-4215-96AB-B9A2FF07D2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2060"/>
            </a:gs>
            <a:gs pos="50000">
              <a:srgbClr val="0000FF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DC0B9B8D-8DCD-4F2F-93F1-A991B51EF3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  <p:sldLayoutId id="214748390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2060"/>
            </a:gs>
            <a:gs pos="50000">
              <a:srgbClr val="0000FF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A1A03DE7-2554-4CDF-AAA7-09934EFD81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1905000" y="838201"/>
            <a:ext cx="85344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ctr">
              <a:buNone/>
            </a:pPr>
            <a:r>
              <a:rPr lang="en-US" sz="2800" b="1" dirty="0"/>
              <a:t>This power point is made available as an educational</a:t>
            </a:r>
          </a:p>
          <a:p>
            <a:pPr marL="0" indent="0" algn="ctr">
              <a:buNone/>
            </a:pPr>
            <a:r>
              <a:rPr lang="en-US" sz="2800" b="1" dirty="0"/>
              <a:t>resource or study aid for </a:t>
            </a:r>
            <a:r>
              <a:rPr lang="en-US" sz="2800" b="1" u="sng" dirty="0"/>
              <a:t>your use only</a:t>
            </a:r>
            <a:r>
              <a:rPr lang="en-US" sz="2800" b="1" dirty="0"/>
              <a:t>.</a:t>
            </a:r>
          </a:p>
          <a:p>
            <a:pPr marL="0" indent="0" algn="ctr">
              <a:buNone/>
            </a:pPr>
            <a:endParaRPr lang="en-US" sz="2800" b="1" dirty="0"/>
          </a:p>
          <a:p>
            <a:pPr marL="0" indent="0" algn="ctr">
              <a:buNone/>
            </a:pPr>
            <a:r>
              <a:rPr lang="en-US" sz="2800" b="1" dirty="0"/>
              <a:t>This presentation may </a:t>
            </a:r>
            <a:r>
              <a:rPr lang="en-US" sz="2800" b="1" u="sng" dirty="0"/>
              <a:t>not be duplicated </a:t>
            </a:r>
            <a:r>
              <a:rPr lang="en-US" sz="2800" b="1" dirty="0"/>
              <a:t>for others and should not be redistributed </a:t>
            </a:r>
            <a:r>
              <a:rPr lang="en-US" sz="2800" b="1" u="sng" dirty="0"/>
              <a:t>or posted anywhere </a:t>
            </a:r>
            <a:r>
              <a:rPr lang="en-US" sz="2800" b="1" dirty="0"/>
              <a:t>on the internet or on any personal websites.</a:t>
            </a:r>
          </a:p>
          <a:p>
            <a:pPr marL="0" indent="0" algn="ctr">
              <a:buNone/>
            </a:pPr>
            <a:endParaRPr lang="en-US" sz="2800" b="1" dirty="0"/>
          </a:p>
          <a:p>
            <a:pPr marL="0" indent="0" algn="ctr">
              <a:buNone/>
            </a:pPr>
            <a:r>
              <a:rPr lang="en-US" sz="2800" b="1" dirty="0"/>
              <a:t>Your use of this resource is with the acknowledgment</a:t>
            </a:r>
          </a:p>
          <a:p>
            <a:pPr marL="0" indent="0" algn="ctr">
              <a:buNone/>
            </a:pPr>
            <a:r>
              <a:rPr lang="en-US" sz="2800" b="1" dirty="0"/>
              <a:t>and </a:t>
            </a:r>
            <a:r>
              <a:rPr lang="en-US" sz="2800" b="1" u="sng" dirty="0"/>
              <a:t>acceptance of those restrictions</a:t>
            </a:r>
            <a:r>
              <a:rPr lang="en-US" sz="2800" b="1" dirty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34095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63513"/>
            <a:ext cx="11658600" cy="715962"/>
          </a:xfrm>
        </p:spPr>
        <p:txBody>
          <a:bodyPr/>
          <a:lstStyle/>
          <a:p>
            <a:r>
              <a:rPr lang="en-US" sz="4000" b="1" i="1" dirty="0"/>
              <a:t>BG – Direct &amp; Indirect Pathway</a:t>
            </a:r>
          </a:p>
        </p:txBody>
      </p:sp>
      <p:pic>
        <p:nvPicPr>
          <p:cNvPr id="148483" name="Picture 4" descr="BasalGanglia1"/>
          <p:cNvPicPr>
            <a:picLocks noChangeAspect="1" noChangeArrowheads="1"/>
          </p:cNvPicPr>
          <p:nvPr/>
        </p:nvPicPr>
        <p:blipFill>
          <a:blip r:embed="rId3" cstate="print"/>
          <a:srcRect l="3291" t="44997" r="27202" b="3441"/>
          <a:stretch>
            <a:fillRect/>
          </a:stretch>
        </p:blipFill>
        <p:spPr bwMode="auto">
          <a:xfrm>
            <a:off x="609600" y="986822"/>
            <a:ext cx="10667999" cy="5785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4" name="Text Box 10"/>
          <p:cNvSpPr txBox="1">
            <a:spLocks noChangeArrowheads="1"/>
          </p:cNvSpPr>
          <p:nvPr/>
        </p:nvSpPr>
        <p:spPr bwMode="auto">
          <a:xfrm>
            <a:off x="8534400" y="6657120"/>
            <a:ext cx="36576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 i="1" dirty="0">
                <a:latin typeface="Arial" charset="0"/>
              </a:rPr>
              <a:t>Purves D, et al. Neuroscience, 5</a:t>
            </a:r>
            <a:r>
              <a:rPr lang="en-US" sz="900" b="1" i="1" baseline="30000" dirty="0">
                <a:latin typeface="Arial" charset="0"/>
              </a:rPr>
              <a:t>th</a:t>
            </a:r>
            <a:r>
              <a:rPr lang="en-US" sz="900" b="1" i="1" dirty="0">
                <a:latin typeface="Arial" charset="0"/>
              </a:rPr>
              <a:t> Ed., </a:t>
            </a:r>
            <a:r>
              <a:rPr lang="en-US" sz="900" b="1" i="1" dirty="0" err="1">
                <a:latin typeface="Arial" charset="0"/>
              </a:rPr>
              <a:t>Sinauer</a:t>
            </a:r>
            <a:r>
              <a:rPr lang="en-US" sz="900" b="1" i="1" dirty="0">
                <a:latin typeface="Arial" charset="0"/>
              </a:rPr>
              <a:t> Associates, 2012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79388"/>
            <a:ext cx="8229600" cy="715962"/>
          </a:xfrm>
        </p:spPr>
        <p:txBody>
          <a:bodyPr/>
          <a:lstStyle/>
          <a:p>
            <a:r>
              <a:rPr lang="en-US" b="1" i="1"/>
              <a:t>Parkinson Disease</a:t>
            </a:r>
          </a:p>
        </p:txBody>
      </p:sp>
      <p:pic>
        <p:nvPicPr>
          <p:cNvPr id="153604" name="Picture 4" descr="BasalGanglia2"/>
          <p:cNvPicPr>
            <a:picLocks noChangeAspect="1" noChangeArrowheads="1"/>
          </p:cNvPicPr>
          <p:nvPr/>
        </p:nvPicPr>
        <p:blipFill>
          <a:blip r:embed="rId2" cstate="print"/>
          <a:srcRect l="2837" t="3186" r="9660" b="52594"/>
          <a:stretch>
            <a:fillRect/>
          </a:stretch>
        </p:blipFill>
        <p:spPr bwMode="auto">
          <a:xfrm>
            <a:off x="1709738" y="1150938"/>
            <a:ext cx="8653462" cy="524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5" name="Text Box 10"/>
          <p:cNvSpPr txBox="1">
            <a:spLocks noChangeArrowheads="1"/>
          </p:cNvSpPr>
          <p:nvPr/>
        </p:nvSpPr>
        <p:spPr bwMode="auto">
          <a:xfrm>
            <a:off x="7010400" y="6629400"/>
            <a:ext cx="36576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 i="1">
                <a:latin typeface="Arial" charset="0"/>
              </a:rPr>
              <a:t>Purves D, et al. Neuroscience, 5</a:t>
            </a:r>
            <a:r>
              <a:rPr lang="en-US" sz="900" b="1" i="1" baseline="30000">
                <a:latin typeface="Arial" charset="0"/>
              </a:rPr>
              <a:t>th</a:t>
            </a:r>
            <a:r>
              <a:rPr lang="en-US" sz="900" b="1" i="1">
                <a:latin typeface="Arial" charset="0"/>
              </a:rPr>
              <a:t> Ed., Sinauer Associates, 2012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 txBox="1">
            <a:spLocks noChangeArrowheads="1"/>
          </p:cNvSpPr>
          <p:nvPr/>
        </p:nvSpPr>
        <p:spPr bwMode="auto">
          <a:xfrm>
            <a:off x="914400" y="838200"/>
            <a:ext cx="108204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</a:pPr>
            <a:r>
              <a:rPr lang="en-US" sz="3200" b="1" dirty="0">
                <a:solidFill>
                  <a:srgbClr val="FFFF00"/>
                </a:solidFill>
              </a:rPr>
              <a:t>Cerebellum review</a:t>
            </a:r>
          </a:p>
          <a:p>
            <a:pPr marL="693738" lvl="1" indent="-523875" eaLnBrk="0" hangingPunct="0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3000" dirty="0">
                <a:solidFill>
                  <a:srgbClr val="FFFFFF"/>
                </a:solidFill>
              </a:rPr>
              <a:t>Identify cerebellar peduncles and the names/projections of the deep cerebellar nuclei</a:t>
            </a:r>
          </a:p>
          <a:p>
            <a:pPr marL="693738" lvl="1" indent="-523875" eaLnBrk="0" hangingPunct="0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3000" dirty="0">
                <a:solidFill>
                  <a:srgbClr val="FFFFFF"/>
                </a:solidFill>
              </a:rPr>
              <a:t>List afferent and efferent components of the cerebellar peduncles</a:t>
            </a:r>
          </a:p>
          <a:p>
            <a:pPr marL="693738" lvl="1" indent="-523875" eaLnBrk="0" hangingPunct="0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3000" dirty="0">
                <a:solidFill>
                  <a:srgbClr val="FFFFFF"/>
                </a:solidFill>
              </a:rPr>
              <a:t>Define the origins of the mossy and climbing fibers</a:t>
            </a:r>
          </a:p>
          <a:p>
            <a:pPr marL="693738" lvl="1" indent="-523875" eaLnBrk="0" hangingPunct="0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3000" dirty="0">
                <a:solidFill>
                  <a:srgbClr val="FFFFFF"/>
                </a:solidFill>
              </a:rPr>
              <a:t>Define the functional components of the cerebell</a:t>
            </a:r>
            <a:r>
              <a:rPr lang="en-US" sz="2800" dirty="0">
                <a:solidFill>
                  <a:srgbClr val="FFFFFF"/>
                </a:solidFill>
              </a:rPr>
              <a:t>um (e.g. How would an injury to the cerebellar hemisphere differ from one to the flocculonodular lobe?) </a:t>
            </a:r>
          </a:p>
          <a:p>
            <a:pPr marL="693738" lvl="1" indent="-523875" eaLnBrk="0" hangingPunct="0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3000" dirty="0">
                <a:solidFill>
                  <a:srgbClr val="FFFFFF"/>
                </a:solidFill>
              </a:rPr>
              <a:t>Describe the “wiring diagram” of the cerebellum and the different terminations of the mossy and climbing fibers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ü"/>
            </a:pP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76086" y="0"/>
            <a:ext cx="9067800" cy="7159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 b="1" i="1" dirty="0">
                <a:solidFill>
                  <a:schemeClr val="bg1"/>
                </a:solidFill>
              </a:rPr>
              <a:t>Outcomes you want to accomplish</a:t>
            </a:r>
            <a:endParaRPr lang="en-US" sz="36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52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C:\Users\GG\Desktop\image709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53" y="2005216"/>
            <a:ext cx="5489575" cy="4852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Rectangle 1"/>
          <p:cNvSpPr>
            <a:spLocks noChangeArrowheads="1"/>
          </p:cNvSpPr>
          <p:nvPr/>
        </p:nvSpPr>
        <p:spPr bwMode="auto">
          <a:xfrm>
            <a:off x="10217985" y="6298520"/>
            <a:ext cx="198490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800" b="1" i="1" dirty="0">
                <a:solidFill>
                  <a:srgbClr val="000000"/>
                </a:solidFill>
              </a:rPr>
              <a:t>http://www.bartleby.com/107/illus702.html</a:t>
            </a:r>
          </a:p>
        </p:txBody>
      </p:sp>
      <p:grpSp>
        <p:nvGrpSpPr>
          <p:cNvPr id="20484" name="Group 10"/>
          <p:cNvGrpSpPr>
            <a:grpSpLocks/>
          </p:cNvGrpSpPr>
          <p:nvPr/>
        </p:nvGrpSpPr>
        <p:grpSpPr bwMode="auto">
          <a:xfrm>
            <a:off x="6400800" y="2957760"/>
            <a:ext cx="5026024" cy="3186564"/>
            <a:chOff x="4495800" y="381000"/>
            <a:chExt cx="4340225" cy="2743200"/>
          </a:xfrm>
        </p:grpSpPr>
        <p:pic>
          <p:nvPicPr>
            <p:cNvPr id="20496" name="Picture 2" descr="C:\Users\GG\Documents\Images Fitzgerald 6e\S9780702037382-003-f015.jpg"/>
            <p:cNvPicPr>
              <a:picLocks noChangeAspect="1" noChangeArrowheads="1"/>
            </p:cNvPicPr>
            <p:nvPr/>
          </p:nvPicPr>
          <p:blipFill>
            <a:blip r:embed="rId4" cstate="print"/>
            <a:srcRect l="25014" t="41039" b="4243"/>
            <a:stretch>
              <a:fillRect/>
            </a:stretch>
          </p:blipFill>
          <p:spPr bwMode="auto">
            <a:xfrm>
              <a:off x="4495800" y="381000"/>
              <a:ext cx="4340225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97" name="Rectangle 8"/>
            <p:cNvSpPr>
              <a:spLocks noChangeArrowheads="1"/>
            </p:cNvSpPr>
            <p:nvPr/>
          </p:nvSpPr>
          <p:spPr bwMode="auto">
            <a:xfrm>
              <a:off x="4495800" y="381000"/>
              <a:ext cx="1524000" cy="45720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498" name="Rectangle 9"/>
            <p:cNvSpPr>
              <a:spLocks noChangeArrowheads="1"/>
            </p:cNvSpPr>
            <p:nvPr/>
          </p:nvSpPr>
          <p:spPr bwMode="auto">
            <a:xfrm>
              <a:off x="4648200" y="2362200"/>
              <a:ext cx="228600" cy="45720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485" name="Group 23"/>
          <p:cNvGrpSpPr>
            <a:grpSpLocks/>
          </p:cNvGrpSpPr>
          <p:nvPr/>
        </p:nvGrpSpPr>
        <p:grpSpPr bwMode="auto">
          <a:xfrm>
            <a:off x="1595211" y="587149"/>
            <a:ext cx="3016250" cy="2057400"/>
            <a:chOff x="0" y="152400"/>
            <a:chExt cx="3016250" cy="2057400"/>
          </a:xfrm>
        </p:grpSpPr>
        <p:pic>
          <p:nvPicPr>
            <p:cNvPr id="20494" name="Picture 13" descr="J:\SSOM_Neuroscience Course\Images Nolte Neuroanatomy 6th edition 2009\fullsize\M9780323041317-020-f017.jpg"/>
            <p:cNvPicPr>
              <a:picLocks noChangeAspect="1" noChangeArrowheads="1"/>
            </p:cNvPicPr>
            <p:nvPr/>
          </p:nvPicPr>
          <p:blipFill>
            <a:blip r:embed="rId5" cstate="print"/>
            <a:srcRect l="33504" t="75537" r="33852" b="5524"/>
            <a:stretch>
              <a:fillRect/>
            </a:stretch>
          </p:blipFill>
          <p:spPr bwMode="auto">
            <a:xfrm>
              <a:off x="0" y="152400"/>
              <a:ext cx="3016250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95" name="Oval 22"/>
            <p:cNvSpPr>
              <a:spLocks noChangeArrowheads="1"/>
            </p:cNvSpPr>
            <p:nvPr/>
          </p:nvSpPr>
          <p:spPr bwMode="auto">
            <a:xfrm>
              <a:off x="152400" y="1828800"/>
              <a:ext cx="381000" cy="381000"/>
            </a:xfrm>
            <a:prstGeom prst="ellipse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486" name="Group 27"/>
          <p:cNvGrpSpPr>
            <a:grpSpLocks/>
          </p:cNvGrpSpPr>
          <p:nvPr/>
        </p:nvGrpSpPr>
        <p:grpSpPr bwMode="auto">
          <a:xfrm>
            <a:off x="5007392" y="582161"/>
            <a:ext cx="2527300" cy="2047875"/>
            <a:chOff x="3429000" y="85064"/>
            <a:chExt cx="2527738" cy="2048536"/>
          </a:xfrm>
        </p:grpSpPr>
        <p:pic>
          <p:nvPicPr>
            <p:cNvPr id="20491" name="Picture 13" descr="J:\SSOM_Neuroscience Course\Images Nolte Neuroanatomy 6th edition 2009\fullsize\M9780323041317-020-f017.jpg"/>
            <p:cNvPicPr>
              <a:picLocks noChangeAspect="1" noChangeArrowheads="1"/>
            </p:cNvPicPr>
            <p:nvPr/>
          </p:nvPicPr>
          <p:blipFill>
            <a:blip r:embed="rId5" cstate="print"/>
            <a:srcRect t="73170" r="68214" b="3946"/>
            <a:stretch>
              <a:fillRect/>
            </a:stretch>
          </p:blipFill>
          <p:spPr bwMode="auto">
            <a:xfrm>
              <a:off x="3429000" y="152400"/>
              <a:ext cx="2527738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92" name="Oval 24"/>
            <p:cNvSpPr>
              <a:spLocks noChangeArrowheads="1"/>
            </p:cNvSpPr>
            <p:nvPr/>
          </p:nvSpPr>
          <p:spPr bwMode="auto">
            <a:xfrm>
              <a:off x="3657600" y="1905000"/>
              <a:ext cx="228600" cy="228600"/>
            </a:xfrm>
            <a:prstGeom prst="ellipse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493" name="Oval 25"/>
            <p:cNvSpPr>
              <a:spLocks noChangeArrowheads="1"/>
            </p:cNvSpPr>
            <p:nvPr/>
          </p:nvSpPr>
          <p:spPr bwMode="auto">
            <a:xfrm>
              <a:off x="3638103" y="85064"/>
              <a:ext cx="228600" cy="228600"/>
            </a:xfrm>
            <a:prstGeom prst="ellipse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487" name="Group 28"/>
          <p:cNvGrpSpPr>
            <a:grpSpLocks/>
          </p:cNvGrpSpPr>
          <p:nvPr/>
        </p:nvGrpSpPr>
        <p:grpSpPr bwMode="auto">
          <a:xfrm>
            <a:off x="7603825" y="659680"/>
            <a:ext cx="2849563" cy="2209800"/>
            <a:chOff x="6019800" y="152400"/>
            <a:chExt cx="2850276" cy="2209800"/>
          </a:xfrm>
        </p:grpSpPr>
        <p:pic>
          <p:nvPicPr>
            <p:cNvPr id="20489" name="Picture 13" descr="J:\SSOM_Neuroscience Course\Images Nolte Neuroanatomy 6th edition 2009\fullsize\M9780323041317-020-f017.jpg"/>
            <p:cNvPicPr>
              <a:picLocks noChangeAspect="1" noChangeArrowheads="1"/>
            </p:cNvPicPr>
            <p:nvPr/>
          </p:nvPicPr>
          <p:blipFill>
            <a:blip r:embed="rId5" cstate="print"/>
            <a:srcRect l="67867" t="73170" b="3946"/>
            <a:stretch>
              <a:fillRect/>
            </a:stretch>
          </p:blipFill>
          <p:spPr bwMode="auto">
            <a:xfrm>
              <a:off x="6019800" y="152400"/>
              <a:ext cx="2850276" cy="220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90" name="Oval 26"/>
            <p:cNvSpPr>
              <a:spLocks noChangeArrowheads="1"/>
            </p:cNvSpPr>
            <p:nvPr/>
          </p:nvSpPr>
          <p:spPr bwMode="auto">
            <a:xfrm>
              <a:off x="6193466" y="1621466"/>
              <a:ext cx="228600" cy="228600"/>
            </a:xfrm>
            <a:prstGeom prst="ellipse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10287000" y="6487904"/>
            <a:ext cx="3124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800" b="1" i="1" dirty="0">
                <a:solidFill>
                  <a:srgbClr val="000000"/>
                </a:solidFill>
                <a:latin typeface="Times"/>
              </a:rPr>
              <a:t>Nolte J. The Human Brain, 6</a:t>
            </a:r>
            <a:r>
              <a:rPr lang="en-US" sz="800" b="1" i="1" baseline="30000" dirty="0">
                <a:solidFill>
                  <a:srgbClr val="000000"/>
                </a:solidFill>
                <a:latin typeface="Times"/>
              </a:rPr>
              <a:t>th</a:t>
            </a:r>
            <a:r>
              <a:rPr lang="en-US" sz="800" b="1" i="1" dirty="0">
                <a:solidFill>
                  <a:srgbClr val="000000"/>
                </a:solidFill>
                <a:latin typeface="Times"/>
              </a:rPr>
              <a:t> ed., 2009</a:t>
            </a:r>
          </a:p>
        </p:txBody>
      </p:sp>
      <p:sp>
        <p:nvSpPr>
          <p:cNvPr id="20" name="TextBox 24"/>
          <p:cNvSpPr txBox="1">
            <a:spLocks noChangeArrowheads="1"/>
          </p:cNvSpPr>
          <p:nvPr/>
        </p:nvSpPr>
        <p:spPr bwMode="auto">
          <a:xfrm>
            <a:off x="3103336" y="9460"/>
            <a:ext cx="6172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800" b="1" i="1" dirty="0">
                <a:solidFill>
                  <a:srgbClr val="000000"/>
                </a:solidFill>
              </a:rPr>
              <a:t>Cerebellum overview – gross anatomy</a:t>
            </a:r>
          </a:p>
        </p:txBody>
      </p:sp>
      <p:sp>
        <p:nvSpPr>
          <p:cNvPr id="21" name="Rectangle 15"/>
          <p:cNvSpPr>
            <a:spLocks noChangeArrowheads="1"/>
          </p:cNvSpPr>
          <p:nvPr/>
        </p:nvSpPr>
        <p:spPr bwMode="auto">
          <a:xfrm>
            <a:off x="6727488" y="6642556"/>
            <a:ext cx="546451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 b="1" i="1" dirty="0">
                <a:solidFill>
                  <a:srgbClr val="000000"/>
                </a:solidFill>
              </a:rPr>
              <a:t>Muti E, Gruener G, Dockery P. Fitzgerald’s Clinical Neuroanatomy and  Neuroscience, 7</a:t>
            </a:r>
            <a:r>
              <a:rPr lang="en-US" sz="800" b="1" i="1" baseline="30000" dirty="0">
                <a:solidFill>
                  <a:srgbClr val="000000"/>
                </a:solidFill>
              </a:rPr>
              <a:t>th</a:t>
            </a:r>
            <a:r>
              <a:rPr lang="en-US" sz="800" b="1" i="1" dirty="0">
                <a:solidFill>
                  <a:srgbClr val="000000"/>
                </a:solidFill>
              </a:rPr>
              <a:t> ed., W. B. Saunders Elsevier 2016</a:t>
            </a:r>
          </a:p>
        </p:txBody>
      </p:sp>
    </p:spTree>
    <p:extLst>
      <p:ext uri="{BB962C8B-B14F-4D97-AF65-F5344CB8AC3E}">
        <p14:creationId xmlns:p14="http://schemas.microsoft.com/office/powerpoint/2010/main" val="2042329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3" name="Group 14"/>
          <p:cNvGrpSpPr>
            <a:grpSpLocks/>
          </p:cNvGrpSpPr>
          <p:nvPr/>
        </p:nvGrpSpPr>
        <p:grpSpPr bwMode="auto">
          <a:xfrm>
            <a:off x="2133600" y="1066800"/>
            <a:ext cx="6781800" cy="3352800"/>
            <a:chOff x="457200" y="533400"/>
            <a:chExt cx="6096000" cy="3352800"/>
          </a:xfrm>
        </p:grpSpPr>
        <p:sp>
          <p:nvSpPr>
            <p:cNvPr id="18444" name="Right Arrow 3"/>
            <p:cNvSpPr>
              <a:spLocks noChangeArrowheads="1"/>
            </p:cNvSpPr>
            <p:nvPr/>
          </p:nvSpPr>
          <p:spPr bwMode="auto">
            <a:xfrm>
              <a:off x="457200" y="1447800"/>
              <a:ext cx="1600200" cy="1524000"/>
            </a:xfrm>
            <a:prstGeom prst="rightArrow">
              <a:avLst>
                <a:gd name="adj1" fmla="val 50000"/>
                <a:gd name="adj2" fmla="val 50001"/>
              </a:avLst>
            </a:prstGeom>
            <a:solidFill>
              <a:srgbClr val="14037B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600">
                <a:solidFill>
                  <a:srgbClr val="FFFFFF"/>
                </a:solidFill>
              </a:endParaRPr>
            </a:p>
            <a:p>
              <a:pPr eaLnBrk="0" hangingPunct="0"/>
              <a:r>
                <a:rPr lang="en-US" b="1">
                  <a:solidFill>
                    <a:srgbClr val="FFFFFF"/>
                  </a:solidFill>
                </a:rPr>
                <a:t>  Inputs</a:t>
              </a:r>
            </a:p>
          </p:txBody>
        </p:sp>
        <p:sp>
          <p:nvSpPr>
            <p:cNvPr id="6" name="Isosceles Triangle 5"/>
            <p:cNvSpPr/>
            <p:nvPr/>
          </p:nvSpPr>
          <p:spPr bwMode="auto">
            <a:xfrm rot="5400000">
              <a:off x="1866900" y="800100"/>
              <a:ext cx="3352800" cy="2819400"/>
            </a:xfrm>
            <a:prstGeom prst="triangle">
              <a:avLst/>
            </a:prstGeom>
            <a:gradFill flip="none" rotWithShape="1">
              <a:gsLst>
                <a:gs pos="0">
                  <a:srgbClr val="DDEBCF">
                    <a:alpha val="99000"/>
                  </a:srgbClr>
                </a:gs>
                <a:gs pos="71000">
                  <a:srgbClr val="2FF780"/>
                </a:gs>
                <a:gs pos="100000">
                  <a:srgbClr val="14037B">
                    <a:alpha val="92000"/>
                  </a:srgbClr>
                </a:gs>
              </a:gsLst>
              <a:lin ang="5400000" scaled="0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18448" name="Right Arrow 6"/>
            <p:cNvSpPr>
              <a:spLocks noChangeArrowheads="1"/>
            </p:cNvSpPr>
            <p:nvPr/>
          </p:nvSpPr>
          <p:spPr bwMode="auto">
            <a:xfrm>
              <a:off x="4953000" y="2017776"/>
              <a:ext cx="1600200" cy="417576"/>
            </a:xfrm>
            <a:prstGeom prst="rightArrow">
              <a:avLst>
                <a:gd name="adj1" fmla="val 50000"/>
                <a:gd name="adj2" fmla="val 49995"/>
              </a:avLst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10" name="Trapezoid 9"/>
            <p:cNvSpPr/>
            <p:nvPr/>
          </p:nvSpPr>
          <p:spPr bwMode="auto">
            <a:xfrm rot="5400000">
              <a:off x="3696271" y="1638300"/>
              <a:ext cx="1371600" cy="1143000"/>
            </a:xfrm>
            <a:prstGeom prst="trapezoid">
              <a:avLst>
                <a:gd name="adj" fmla="val 45800"/>
              </a:avLst>
            </a:prstGeom>
            <a:gradFill>
              <a:gsLst>
                <a:gs pos="60000">
                  <a:srgbClr val="2FF780"/>
                </a:gs>
                <a:gs pos="50000">
                  <a:srgbClr val="2AFC4D"/>
                </a:gs>
                <a:gs pos="95000">
                  <a:srgbClr val="156B13"/>
                </a:gs>
              </a:gsLst>
              <a:path path="shape">
                <a:fillToRect l="50000" t="50000" r="50000" b="50000"/>
              </a:path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18450" name="TextBox 10"/>
            <p:cNvSpPr txBox="1">
              <a:spLocks noChangeArrowheads="1"/>
            </p:cNvSpPr>
            <p:nvPr/>
          </p:nvSpPr>
          <p:spPr bwMode="auto">
            <a:xfrm>
              <a:off x="2438400" y="1947672"/>
              <a:ext cx="12192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2000" b="1">
                  <a:solidFill>
                    <a:srgbClr val="000000"/>
                  </a:solidFill>
                </a:rPr>
                <a:t>Cerebellar Cortex</a:t>
              </a:r>
            </a:p>
          </p:txBody>
        </p:sp>
        <p:sp>
          <p:nvSpPr>
            <p:cNvPr id="18451" name="TextBox 11"/>
            <p:cNvSpPr txBox="1">
              <a:spLocks noChangeArrowheads="1"/>
            </p:cNvSpPr>
            <p:nvPr/>
          </p:nvSpPr>
          <p:spPr bwMode="auto">
            <a:xfrm>
              <a:off x="3886200" y="1981200"/>
              <a:ext cx="9906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000" b="1">
                  <a:solidFill>
                    <a:srgbClr val="000000"/>
                  </a:solidFill>
                </a:rPr>
                <a:t>Nuclei</a:t>
              </a:r>
            </a:p>
          </p:txBody>
        </p:sp>
        <p:sp>
          <p:nvSpPr>
            <p:cNvPr id="18452" name="TextBox 12"/>
            <p:cNvSpPr txBox="1">
              <a:spLocks noChangeArrowheads="1"/>
            </p:cNvSpPr>
            <p:nvPr/>
          </p:nvSpPr>
          <p:spPr bwMode="auto">
            <a:xfrm>
              <a:off x="5181600" y="2039112"/>
              <a:ext cx="990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800" b="1" i="1">
                  <a:solidFill>
                    <a:srgbClr val="000000"/>
                  </a:solidFill>
                </a:rPr>
                <a:t>Outputs</a:t>
              </a:r>
            </a:p>
          </p:txBody>
        </p:sp>
      </p:grpSp>
      <p:sp>
        <p:nvSpPr>
          <p:cNvPr id="18434" name="TextBox 15"/>
          <p:cNvSpPr txBox="1">
            <a:spLocks noChangeArrowheads="1"/>
          </p:cNvSpPr>
          <p:nvPr/>
        </p:nvSpPr>
        <p:spPr bwMode="auto">
          <a:xfrm>
            <a:off x="1828800" y="4724400"/>
            <a:ext cx="259080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 u="sng">
                <a:solidFill>
                  <a:srgbClr val="000000"/>
                </a:solidFill>
              </a:rPr>
              <a:t>“Afferent”  information</a:t>
            </a:r>
          </a:p>
          <a:p>
            <a:pPr eaLnBrk="0" hangingPunct="0"/>
            <a:r>
              <a:rPr lang="en-US" sz="1600">
                <a:solidFill>
                  <a:srgbClr val="000000"/>
                </a:solidFill>
              </a:rPr>
              <a:t>Vestibular</a:t>
            </a:r>
          </a:p>
          <a:p>
            <a:pPr eaLnBrk="0" hangingPunct="0"/>
            <a:r>
              <a:rPr lang="en-US" sz="1600">
                <a:solidFill>
                  <a:srgbClr val="000000"/>
                </a:solidFill>
              </a:rPr>
              <a:t>Proprioceptive &amp; skin receptor information</a:t>
            </a:r>
          </a:p>
          <a:p>
            <a:pPr eaLnBrk="0" hangingPunct="0"/>
            <a:r>
              <a:rPr lang="en-US" sz="1600">
                <a:solidFill>
                  <a:srgbClr val="000000"/>
                </a:solidFill>
              </a:rPr>
              <a:t>Sensorimotor cortex</a:t>
            </a:r>
          </a:p>
          <a:p>
            <a:pPr eaLnBrk="0" hangingPunct="0"/>
            <a:r>
              <a:rPr lang="en-US" sz="1200">
                <a:solidFill>
                  <a:srgbClr val="000000"/>
                </a:solidFill>
              </a:rPr>
              <a:t>Auditory system</a:t>
            </a:r>
          </a:p>
          <a:p>
            <a:pPr eaLnBrk="0" hangingPunct="0"/>
            <a:r>
              <a:rPr lang="en-US" sz="1200">
                <a:solidFill>
                  <a:srgbClr val="000000"/>
                </a:solidFill>
              </a:rPr>
              <a:t>Visual system</a:t>
            </a:r>
          </a:p>
          <a:p>
            <a:pPr eaLnBrk="0" hangingPunct="0"/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8435" name="TextBox 17"/>
          <p:cNvSpPr txBox="1">
            <a:spLocks noChangeArrowheads="1"/>
          </p:cNvSpPr>
          <p:nvPr/>
        </p:nvSpPr>
        <p:spPr bwMode="auto">
          <a:xfrm>
            <a:off x="7696200" y="4191001"/>
            <a:ext cx="24384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600" b="1" u="sng">
                <a:solidFill>
                  <a:srgbClr val="000000"/>
                </a:solidFill>
              </a:rPr>
              <a:t>Coordination</a:t>
            </a:r>
          </a:p>
          <a:p>
            <a:pPr algn="ctr" eaLnBrk="0" hangingPunct="0"/>
            <a:r>
              <a:rPr lang="en-US" sz="1600">
                <a:solidFill>
                  <a:srgbClr val="000000"/>
                </a:solidFill>
              </a:rPr>
              <a:t>Correction of current movements to match</a:t>
            </a:r>
          </a:p>
          <a:p>
            <a:pPr algn="ctr" eaLnBrk="0" hangingPunct="0"/>
            <a:r>
              <a:rPr lang="en-US" sz="1600">
                <a:solidFill>
                  <a:srgbClr val="000000"/>
                </a:solidFill>
              </a:rPr>
              <a:t>those intended</a:t>
            </a:r>
          </a:p>
        </p:txBody>
      </p:sp>
      <p:grpSp>
        <p:nvGrpSpPr>
          <p:cNvPr id="18436" name="Group 22"/>
          <p:cNvGrpSpPr>
            <a:grpSpLocks/>
          </p:cNvGrpSpPr>
          <p:nvPr/>
        </p:nvGrpSpPr>
        <p:grpSpPr bwMode="auto">
          <a:xfrm>
            <a:off x="4800600" y="4419601"/>
            <a:ext cx="2438400" cy="2062163"/>
            <a:chOff x="3276600" y="4267200"/>
            <a:chExt cx="2438400" cy="2062043"/>
          </a:xfrm>
        </p:grpSpPr>
        <p:sp>
          <p:nvSpPr>
            <p:cNvPr id="18439" name="TextBox 16"/>
            <p:cNvSpPr txBox="1">
              <a:spLocks noChangeArrowheads="1"/>
            </p:cNvSpPr>
            <p:nvPr/>
          </p:nvSpPr>
          <p:spPr bwMode="auto">
            <a:xfrm>
              <a:off x="3276600" y="4267200"/>
              <a:ext cx="2438400" cy="2062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600" b="1" u="sng" dirty="0">
                  <a:solidFill>
                    <a:srgbClr val="000000"/>
                  </a:solidFill>
                </a:rPr>
                <a:t>Information Processing</a:t>
              </a:r>
            </a:p>
            <a:p>
              <a:pPr algn="ctr" eaLnBrk="0" hangingPunct="0"/>
              <a:r>
                <a:rPr lang="en-US" sz="1600" dirty="0">
                  <a:solidFill>
                    <a:srgbClr val="000000"/>
                  </a:solidFill>
                </a:rPr>
                <a:t>Mossy &amp; Climbing fibers</a:t>
              </a:r>
            </a:p>
            <a:p>
              <a:pPr algn="ctr" eaLnBrk="0" hangingPunct="0"/>
              <a:endParaRPr lang="en-US" sz="1600" dirty="0">
                <a:solidFill>
                  <a:srgbClr val="000000"/>
                </a:solidFill>
              </a:endParaRPr>
            </a:p>
            <a:p>
              <a:pPr algn="ctr" eaLnBrk="0" hangingPunct="0"/>
              <a:r>
                <a:rPr lang="en-US" sz="1600" dirty="0">
                  <a:solidFill>
                    <a:srgbClr val="000000"/>
                  </a:solidFill>
                </a:rPr>
                <a:t>Enter the Cerebellar cortex</a:t>
              </a:r>
            </a:p>
            <a:p>
              <a:pPr algn="ctr" eaLnBrk="0" hangingPunct="0"/>
              <a:endParaRPr lang="en-US" sz="1600" dirty="0">
                <a:solidFill>
                  <a:srgbClr val="000000"/>
                </a:solidFill>
              </a:endParaRPr>
            </a:p>
            <a:p>
              <a:pPr algn="ctr" eaLnBrk="0" hangingPunct="0"/>
              <a:r>
                <a:rPr lang="en-US" sz="1600" dirty="0">
                  <a:solidFill>
                    <a:srgbClr val="000000"/>
                  </a:solidFill>
                </a:rPr>
                <a:t>Purkinje cells</a:t>
              </a:r>
            </a:p>
            <a:p>
              <a:pPr algn="ctr" eaLnBrk="0" hangingPunct="0"/>
              <a:endParaRPr lang="en-US" sz="1600" dirty="0">
                <a:solidFill>
                  <a:srgbClr val="000000"/>
                </a:solidFill>
              </a:endParaRPr>
            </a:p>
            <a:p>
              <a:pPr algn="ctr" eaLnBrk="0" hangingPunct="0"/>
              <a:r>
                <a:rPr lang="en-US" sz="1600" dirty="0">
                  <a:solidFill>
                    <a:srgbClr val="000000"/>
                  </a:solidFill>
                </a:rPr>
                <a:t>Deep nuclei</a:t>
              </a:r>
            </a:p>
          </p:txBody>
        </p:sp>
        <p:grpSp>
          <p:nvGrpSpPr>
            <p:cNvPr id="18440" name="Group 21"/>
            <p:cNvGrpSpPr>
              <a:grpSpLocks/>
            </p:cNvGrpSpPr>
            <p:nvPr/>
          </p:nvGrpSpPr>
          <p:grpSpPr bwMode="auto">
            <a:xfrm>
              <a:off x="4307963" y="4811233"/>
              <a:ext cx="241002" cy="1212105"/>
              <a:chOff x="4307963" y="4811233"/>
              <a:chExt cx="241002" cy="1212105"/>
            </a:xfrm>
          </p:grpSpPr>
          <p:sp>
            <p:nvSpPr>
              <p:cNvPr id="18441" name="Down Arrow 18"/>
              <p:cNvSpPr>
                <a:spLocks noChangeArrowheads="1"/>
              </p:cNvSpPr>
              <p:nvPr/>
            </p:nvSpPr>
            <p:spPr bwMode="auto">
              <a:xfrm>
                <a:off x="4320365" y="4811233"/>
                <a:ext cx="228600" cy="228600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442" name="Down Arrow 19"/>
              <p:cNvSpPr>
                <a:spLocks noChangeArrowheads="1"/>
              </p:cNvSpPr>
              <p:nvPr/>
            </p:nvSpPr>
            <p:spPr bwMode="auto">
              <a:xfrm>
                <a:off x="4307963" y="5794738"/>
                <a:ext cx="228600" cy="228600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443" name="Down Arrow 20"/>
              <p:cNvSpPr>
                <a:spLocks noChangeArrowheads="1"/>
              </p:cNvSpPr>
              <p:nvPr/>
            </p:nvSpPr>
            <p:spPr bwMode="auto">
              <a:xfrm>
                <a:off x="4309732" y="5302101"/>
                <a:ext cx="228600" cy="228600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8437" name="TextBox 23"/>
          <p:cNvSpPr txBox="1">
            <a:spLocks noChangeArrowheads="1"/>
          </p:cNvSpPr>
          <p:nvPr/>
        </p:nvSpPr>
        <p:spPr bwMode="auto">
          <a:xfrm>
            <a:off x="8928100" y="2105026"/>
            <a:ext cx="167640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600" b="1" u="sng">
                <a:solidFill>
                  <a:srgbClr val="000000"/>
                </a:solidFill>
              </a:rPr>
              <a:t>Motor Systems</a:t>
            </a:r>
          </a:p>
          <a:p>
            <a:pPr algn="ctr" eaLnBrk="0" hangingPunct="0"/>
            <a:r>
              <a:rPr lang="en-US" sz="1600">
                <a:solidFill>
                  <a:srgbClr val="000000"/>
                </a:solidFill>
              </a:rPr>
              <a:t>Vestibular nuclei</a:t>
            </a:r>
          </a:p>
          <a:p>
            <a:pPr algn="ctr" eaLnBrk="0" hangingPunct="0"/>
            <a:r>
              <a:rPr lang="en-US" sz="1600" b="1" i="1">
                <a:solidFill>
                  <a:srgbClr val="000000"/>
                </a:solidFill>
              </a:rPr>
              <a:t>Thalamus</a:t>
            </a:r>
          </a:p>
          <a:p>
            <a:pPr algn="ctr" eaLnBrk="0" hangingPunct="0"/>
            <a:r>
              <a:rPr lang="en-US" sz="1600">
                <a:solidFill>
                  <a:srgbClr val="000000"/>
                </a:solidFill>
              </a:rPr>
              <a:t>Red nucleus</a:t>
            </a:r>
          </a:p>
          <a:p>
            <a:pPr algn="ctr" eaLnBrk="0" hangingPunct="0"/>
            <a:r>
              <a:rPr lang="en-US" sz="1400">
                <a:solidFill>
                  <a:srgbClr val="000000"/>
                </a:solidFill>
              </a:rPr>
              <a:t>(reticular formation)</a:t>
            </a:r>
          </a:p>
          <a:p>
            <a:pPr algn="ctr" eaLnBrk="0" hangingPunct="0"/>
            <a:r>
              <a:rPr lang="en-US" sz="1200" b="1" i="1" u="sng">
                <a:solidFill>
                  <a:srgbClr val="000000"/>
                </a:solidFill>
              </a:rPr>
              <a:t>No direct </a:t>
            </a:r>
            <a:r>
              <a:rPr lang="en-US" sz="1200" b="1" i="1">
                <a:solidFill>
                  <a:srgbClr val="000000"/>
                </a:solidFill>
              </a:rPr>
              <a:t>connection to the spinal cord</a:t>
            </a:r>
          </a:p>
        </p:txBody>
      </p:sp>
      <p:sp>
        <p:nvSpPr>
          <p:cNvPr id="18438" name="TextBox 24"/>
          <p:cNvSpPr txBox="1">
            <a:spLocks noChangeArrowheads="1"/>
          </p:cNvSpPr>
          <p:nvPr/>
        </p:nvSpPr>
        <p:spPr bwMode="auto">
          <a:xfrm>
            <a:off x="2720165" y="64514"/>
            <a:ext cx="6477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000" b="1" i="1" dirty="0">
                <a:solidFill>
                  <a:srgbClr val="000000"/>
                </a:solidFill>
              </a:rPr>
              <a:t>Cerebellum overview</a:t>
            </a:r>
          </a:p>
        </p:txBody>
      </p:sp>
    </p:spTree>
    <p:extLst>
      <p:ext uri="{BB962C8B-B14F-4D97-AF65-F5344CB8AC3E}">
        <p14:creationId xmlns:p14="http://schemas.microsoft.com/office/powerpoint/2010/main" val="3722729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0"/>
            <a:ext cx="8229600" cy="76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 b="1" i="1" dirty="0">
                <a:solidFill>
                  <a:schemeClr val="tx1"/>
                </a:solidFill>
              </a:rPr>
              <a:t>Inferior Cerebellar Peduncle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8674" name="TextBox 6"/>
          <p:cNvSpPr txBox="1">
            <a:spLocks noChangeArrowheads="1"/>
          </p:cNvSpPr>
          <p:nvPr/>
        </p:nvSpPr>
        <p:spPr bwMode="auto">
          <a:xfrm>
            <a:off x="7848600" y="2133600"/>
            <a:ext cx="2743200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Afferents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Inferior olivary nucleus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Vestibular nuclei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Spinal cord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Trigeminal nuclei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Reticular formation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Cerebellar efferents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Vestibular nuclei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8675" name="Picture 6" descr="C:\Users\GG\Desktop\2340_fiber_labelled.jpg"/>
          <p:cNvPicPr>
            <a:picLocks noChangeAspect="1" noChangeArrowheads="1"/>
          </p:cNvPicPr>
          <p:nvPr/>
        </p:nvPicPr>
        <p:blipFill>
          <a:blip r:embed="rId3" cstate="print"/>
          <a:srcRect t="89285" r="76559" b="3571"/>
          <a:stretch>
            <a:fillRect/>
          </a:stretch>
        </p:blipFill>
        <p:spPr bwMode="auto">
          <a:xfrm>
            <a:off x="10199914" y="6494237"/>
            <a:ext cx="18288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676" name="Curved Connector 9"/>
          <p:cNvCxnSpPr>
            <a:cxnSpLocks noChangeShapeType="1"/>
          </p:cNvCxnSpPr>
          <p:nvPr/>
        </p:nvCxnSpPr>
        <p:spPr bwMode="auto">
          <a:xfrm flipV="1">
            <a:off x="2438400" y="4953000"/>
            <a:ext cx="685800" cy="457200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28677" name="Group 14"/>
          <p:cNvGrpSpPr>
            <a:grpSpLocks/>
          </p:cNvGrpSpPr>
          <p:nvPr/>
        </p:nvGrpSpPr>
        <p:grpSpPr bwMode="auto">
          <a:xfrm>
            <a:off x="990600" y="1066800"/>
            <a:ext cx="5943600" cy="5413376"/>
            <a:chOff x="288" y="672"/>
            <a:chExt cx="3120" cy="3120"/>
          </a:xfrm>
        </p:grpSpPr>
        <p:pic>
          <p:nvPicPr>
            <p:cNvPr id="28678" name="Picture 2" descr="C:\Users\GG\Desktop\2340_fiber.jpg"/>
            <p:cNvPicPr>
              <a:picLocks noChangeAspect="1" noChangeArrowheads="1"/>
            </p:cNvPicPr>
            <p:nvPr/>
          </p:nvPicPr>
          <p:blipFill>
            <a:blip r:embed="rId4" cstate="print"/>
            <a:srcRect l="43472" t="38550" r="22581" b="38405"/>
            <a:stretch>
              <a:fillRect/>
            </a:stretch>
          </p:blipFill>
          <p:spPr bwMode="auto">
            <a:xfrm>
              <a:off x="288" y="672"/>
              <a:ext cx="3120" cy="3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79" name="Arc 10"/>
            <p:cNvSpPr>
              <a:spLocks/>
            </p:cNvSpPr>
            <p:nvPr/>
          </p:nvSpPr>
          <p:spPr bwMode="auto">
            <a:xfrm flipV="1">
              <a:off x="624" y="1488"/>
              <a:ext cx="1440" cy="1824"/>
            </a:xfrm>
            <a:custGeom>
              <a:avLst/>
              <a:gdLst>
                <a:gd name="T0" fmla="*/ 0 w 21600"/>
                <a:gd name="T1" fmla="*/ 0 h 21600"/>
                <a:gd name="T2" fmla="*/ 96 w 21600"/>
                <a:gd name="T3" fmla="*/ 154 h 21600"/>
                <a:gd name="T4" fmla="*/ 0 w 21600"/>
                <a:gd name="T5" fmla="*/ 154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FF3300"/>
              </a:solidFill>
              <a:round/>
              <a:headEnd type="oval" w="med" len="med"/>
              <a:tailEnd type="arrow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endParaRPr>
            </a:p>
          </p:txBody>
        </p:sp>
        <p:sp>
          <p:nvSpPr>
            <p:cNvPr id="28680" name="Arc 11"/>
            <p:cNvSpPr>
              <a:spLocks/>
            </p:cNvSpPr>
            <p:nvPr/>
          </p:nvSpPr>
          <p:spPr bwMode="auto">
            <a:xfrm flipV="1">
              <a:off x="960" y="1632"/>
              <a:ext cx="816" cy="1488"/>
            </a:xfrm>
            <a:custGeom>
              <a:avLst/>
              <a:gdLst>
                <a:gd name="T0" fmla="*/ 0 w 21600"/>
                <a:gd name="T1" fmla="*/ 0 h 21600"/>
                <a:gd name="T2" fmla="*/ 31 w 21600"/>
                <a:gd name="T3" fmla="*/ 103 h 21600"/>
                <a:gd name="T4" fmla="*/ 0 w 21600"/>
                <a:gd name="T5" fmla="*/ 103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 type="oval" w="med" len="med"/>
              <a:tailEnd type="arrow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endParaRPr>
            </a:p>
          </p:txBody>
        </p:sp>
        <p:sp>
          <p:nvSpPr>
            <p:cNvPr id="28681" name="Arc 12"/>
            <p:cNvSpPr>
              <a:spLocks/>
            </p:cNvSpPr>
            <p:nvPr/>
          </p:nvSpPr>
          <p:spPr bwMode="auto">
            <a:xfrm flipV="1">
              <a:off x="1200" y="1920"/>
              <a:ext cx="1104" cy="1008"/>
            </a:xfrm>
            <a:custGeom>
              <a:avLst/>
              <a:gdLst>
                <a:gd name="T0" fmla="*/ 0 w 21600"/>
                <a:gd name="T1" fmla="*/ 0 h 21600"/>
                <a:gd name="T2" fmla="*/ 56 w 21600"/>
                <a:gd name="T3" fmla="*/ 47 h 21600"/>
                <a:gd name="T4" fmla="*/ 0 w 21600"/>
                <a:gd name="T5" fmla="*/ 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 type="oval" w="med" len="med"/>
              <a:tailEnd type="arrow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endParaRPr>
            </a:p>
          </p:txBody>
        </p:sp>
        <p:sp>
          <p:nvSpPr>
            <p:cNvPr id="28682" name="Arc 13"/>
            <p:cNvSpPr>
              <a:spLocks/>
            </p:cNvSpPr>
            <p:nvPr/>
          </p:nvSpPr>
          <p:spPr bwMode="auto">
            <a:xfrm flipV="1">
              <a:off x="1248" y="1872"/>
              <a:ext cx="384" cy="912"/>
            </a:xfrm>
            <a:custGeom>
              <a:avLst/>
              <a:gdLst>
                <a:gd name="T0" fmla="*/ 0 w 21600"/>
                <a:gd name="T1" fmla="*/ 0 h 21600"/>
                <a:gd name="T2" fmla="*/ 7 w 21600"/>
                <a:gd name="T3" fmla="*/ 39 h 21600"/>
                <a:gd name="T4" fmla="*/ 0 w 21600"/>
                <a:gd name="T5" fmla="*/ 39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 type="oval" w="med" len="med"/>
              <a:tailEnd type="arrow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0"/>
            <a:ext cx="8229600" cy="76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 b="1" i="1" dirty="0">
                <a:solidFill>
                  <a:schemeClr val="tx1"/>
                </a:solidFill>
              </a:rPr>
              <a:t>Middle Cerebellar Peduncle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9698" name="TextBox 5"/>
          <p:cNvSpPr txBox="1">
            <a:spLocks noChangeArrowheads="1"/>
          </p:cNvSpPr>
          <p:nvPr/>
        </p:nvSpPr>
        <p:spPr bwMode="auto">
          <a:xfrm>
            <a:off x="8305802" y="2285999"/>
            <a:ext cx="2514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Afferents: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Cerebral cortex</a:t>
            </a:r>
          </a:p>
        </p:txBody>
      </p:sp>
      <p:pic>
        <p:nvPicPr>
          <p:cNvPr id="29699" name="Picture 3" descr="C:\Users\GG\Desktop\2100_fiber.jpg"/>
          <p:cNvPicPr>
            <a:picLocks noChangeAspect="1" noChangeArrowheads="1"/>
          </p:cNvPicPr>
          <p:nvPr/>
        </p:nvPicPr>
        <p:blipFill>
          <a:blip r:embed="rId3" cstate="print"/>
          <a:srcRect t="88074" r="74179" b="1918"/>
          <a:stretch>
            <a:fillRect/>
          </a:stretch>
        </p:blipFill>
        <p:spPr bwMode="auto">
          <a:xfrm>
            <a:off x="9917753" y="6259514"/>
            <a:ext cx="2274247" cy="598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609600" y="762000"/>
            <a:ext cx="6629400" cy="6019800"/>
            <a:chOff x="1676400" y="891608"/>
            <a:chExt cx="5562600" cy="5661592"/>
          </a:xfrm>
        </p:grpSpPr>
        <p:grpSp>
          <p:nvGrpSpPr>
            <p:cNvPr id="2" name="Group 1"/>
            <p:cNvGrpSpPr/>
            <p:nvPr/>
          </p:nvGrpSpPr>
          <p:grpSpPr>
            <a:xfrm>
              <a:off x="1676400" y="891608"/>
              <a:ext cx="5562600" cy="5661592"/>
              <a:chOff x="1676400" y="891608"/>
              <a:chExt cx="5562600" cy="5661592"/>
            </a:xfrm>
          </p:grpSpPr>
          <p:grpSp>
            <p:nvGrpSpPr>
              <p:cNvPr id="29700" name="Group 14"/>
              <p:cNvGrpSpPr>
                <a:grpSpLocks/>
              </p:cNvGrpSpPr>
              <p:nvPr/>
            </p:nvGrpSpPr>
            <p:grpSpPr bwMode="auto">
              <a:xfrm>
                <a:off x="2470104" y="891608"/>
                <a:ext cx="2057400" cy="2209800"/>
                <a:chOff x="5410200" y="3886200"/>
                <a:chExt cx="2057400" cy="2209800"/>
              </a:xfrm>
            </p:grpSpPr>
            <p:grpSp>
              <p:nvGrpSpPr>
                <p:cNvPr id="29710" name="Group 12"/>
                <p:cNvGrpSpPr>
                  <a:grpSpLocks/>
                </p:cNvGrpSpPr>
                <p:nvPr/>
              </p:nvGrpSpPr>
              <p:grpSpPr bwMode="auto">
                <a:xfrm>
                  <a:off x="5410200" y="3886200"/>
                  <a:ext cx="2057400" cy="2209799"/>
                  <a:chOff x="381000" y="838200"/>
                  <a:chExt cx="2057400" cy="2209799"/>
                </a:xfrm>
              </p:grpSpPr>
              <p:pic>
                <p:nvPicPr>
                  <p:cNvPr id="29712" name="Picture 3" descr="C:\Users\GG\Desktop\2100_fiber.jpg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 l="44847" t="14012" r="40289" b="60593"/>
                  <a:stretch>
                    <a:fillRect/>
                  </a:stretch>
                </p:blipFill>
                <p:spPr bwMode="auto">
                  <a:xfrm>
                    <a:off x="381000" y="838200"/>
                    <a:ext cx="1905000" cy="220979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29713" name="Right Triangle 11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1181100" y="1257300"/>
                    <a:ext cx="1066800" cy="1447800"/>
                  </a:xfrm>
                  <a:prstGeom prst="rtTriangle">
                    <a:avLst/>
                  </a:prstGeom>
                  <a:solidFill>
                    <a:schemeClr val="bg1"/>
                  </a:soli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" pitchFamily="18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9711" name="Right Triangle 13"/>
                <p:cNvSpPr>
                  <a:spLocks noChangeArrowheads="1"/>
                </p:cNvSpPr>
                <p:nvPr/>
              </p:nvSpPr>
              <p:spPr bwMode="auto">
                <a:xfrm rot="-5400000">
                  <a:off x="5753100" y="4381500"/>
                  <a:ext cx="1676400" cy="1752600"/>
                </a:xfrm>
                <a:prstGeom prst="rtTriangle">
                  <a:avLst/>
                </a:prstGeom>
                <a:solidFill>
                  <a:schemeClr val="bg1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 pitchFamily="18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701" name="Group 10"/>
              <p:cNvGrpSpPr>
                <a:grpSpLocks/>
              </p:cNvGrpSpPr>
              <p:nvPr/>
            </p:nvGrpSpPr>
            <p:grpSpPr bwMode="auto">
              <a:xfrm>
                <a:off x="1676400" y="2438400"/>
                <a:ext cx="5562600" cy="4114800"/>
                <a:chOff x="381000" y="1295400"/>
                <a:chExt cx="6444344" cy="4876800"/>
              </a:xfrm>
            </p:grpSpPr>
            <p:pic>
              <p:nvPicPr>
                <p:cNvPr id="29707" name="Picture 3" descr="C:\Users\GG\Desktop\2100_fiber.jp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44847" t="14012" r="17101" b="11926"/>
                <a:stretch>
                  <a:fillRect/>
                </a:stretch>
              </p:blipFill>
              <p:spPr bwMode="auto">
                <a:xfrm rot="-5400000">
                  <a:off x="1164773" y="511628"/>
                  <a:ext cx="4876800" cy="644434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9708" name="Right Triangle 8"/>
                <p:cNvSpPr>
                  <a:spLocks noChangeArrowheads="1"/>
                </p:cNvSpPr>
                <p:nvPr/>
              </p:nvSpPr>
              <p:spPr bwMode="auto">
                <a:xfrm>
                  <a:off x="381000" y="3810000"/>
                  <a:ext cx="2362200" cy="2362200"/>
                </a:xfrm>
                <a:prstGeom prst="rtTriangle">
                  <a:avLst/>
                </a:prstGeom>
                <a:solidFill>
                  <a:schemeClr val="bg1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9709" name="Right Triangle 9"/>
                <p:cNvSpPr>
                  <a:spLocks noChangeArrowheads="1"/>
                </p:cNvSpPr>
                <p:nvPr/>
              </p:nvSpPr>
              <p:spPr bwMode="auto">
                <a:xfrm rot="-5400000">
                  <a:off x="4914900" y="4457700"/>
                  <a:ext cx="1752600" cy="1676400"/>
                </a:xfrm>
                <a:prstGeom prst="rtTriangle">
                  <a:avLst/>
                </a:prstGeom>
                <a:solidFill>
                  <a:schemeClr val="bg1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 pitchFamily="1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9702" name="Freeform 15"/>
              <p:cNvSpPr>
                <a:spLocks/>
              </p:cNvSpPr>
              <p:nvPr/>
            </p:nvSpPr>
            <p:spPr bwMode="auto">
              <a:xfrm>
                <a:off x="3581401" y="1447801"/>
                <a:ext cx="2943225" cy="4811713"/>
              </a:xfrm>
              <a:custGeom>
                <a:avLst/>
                <a:gdLst>
                  <a:gd name="T0" fmla="*/ 0 w 2853069"/>
                  <a:gd name="T1" fmla="*/ 104103 h 4678325"/>
                  <a:gd name="T2" fmla="*/ 793804 w 2853069"/>
                  <a:gd name="T3" fmla="*/ 774991 h 4678325"/>
                  <a:gd name="T4" fmla="*/ 735436 w 2853069"/>
                  <a:gd name="T5" fmla="*/ 4754055 h 4678325"/>
                  <a:gd name="T6" fmla="*/ 2789985 w 2853069"/>
                  <a:gd name="T7" fmla="*/ 2787656 h 4678325"/>
                  <a:gd name="T8" fmla="*/ 2789985 w 2853069"/>
                  <a:gd name="T9" fmla="*/ 2776088 h 46783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53069"/>
                  <a:gd name="T16" fmla="*/ 0 h 4678325"/>
                  <a:gd name="T17" fmla="*/ 2853069 w 2853069"/>
                  <a:gd name="T18" fmla="*/ 4678325 h 46783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53069" h="4678325">
                    <a:moveTo>
                      <a:pt x="0" y="95692"/>
                    </a:moveTo>
                    <a:cubicBezTo>
                      <a:pt x="305686" y="47846"/>
                      <a:pt x="611372" y="0"/>
                      <a:pt x="723014" y="712381"/>
                    </a:cubicBezTo>
                    <a:cubicBezTo>
                      <a:pt x="834656" y="1424762"/>
                      <a:pt x="366823" y="4061637"/>
                      <a:pt x="669851" y="4369981"/>
                    </a:cubicBezTo>
                    <a:cubicBezTo>
                      <a:pt x="972879" y="4678325"/>
                      <a:pt x="2229293" y="2865474"/>
                      <a:pt x="2541181" y="2562446"/>
                    </a:cubicBezTo>
                    <a:cubicBezTo>
                      <a:pt x="2853069" y="2259418"/>
                      <a:pt x="2697125" y="2405615"/>
                      <a:pt x="2541181" y="2551813"/>
                    </a:cubicBezTo>
                  </a:path>
                </a:pathLst>
              </a:custGeom>
              <a:noFill/>
              <a:ln w="317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9703" name="Explosion 1 16"/>
            <p:cNvSpPr>
              <a:spLocks noChangeArrowheads="1"/>
            </p:cNvSpPr>
            <p:nvPr/>
          </p:nvSpPr>
          <p:spPr bwMode="auto">
            <a:xfrm>
              <a:off x="3505200" y="1447800"/>
              <a:ext cx="152400" cy="228600"/>
            </a:xfrm>
            <a:prstGeom prst="irregularSeal1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endParaRPr>
            </a:p>
          </p:txBody>
        </p:sp>
        <p:sp>
          <p:nvSpPr>
            <p:cNvPr id="29704" name="Explosion 1 17"/>
            <p:cNvSpPr>
              <a:spLocks noChangeArrowheads="1"/>
            </p:cNvSpPr>
            <p:nvPr/>
          </p:nvSpPr>
          <p:spPr bwMode="auto">
            <a:xfrm>
              <a:off x="4267200" y="5867400"/>
              <a:ext cx="152400" cy="228600"/>
            </a:xfrm>
            <a:prstGeom prst="irregularSeal1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endParaRPr>
            </a:p>
          </p:txBody>
        </p:sp>
        <p:sp>
          <p:nvSpPr>
            <p:cNvPr id="29705" name="Down Arrow 19"/>
            <p:cNvSpPr>
              <a:spLocks noChangeArrowheads="1"/>
            </p:cNvSpPr>
            <p:nvPr/>
          </p:nvSpPr>
          <p:spPr bwMode="auto">
            <a:xfrm rot="-8010632">
              <a:off x="6231732" y="3785395"/>
              <a:ext cx="260350" cy="274637"/>
            </a:xfrm>
            <a:prstGeom prst="downArrow">
              <a:avLst>
                <a:gd name="adj1" fmla="val 50000"/>
                <a:gd name="adj2" fmla="val 49716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endParaRPr>
            </a:p>
          </p:txBody>
        </p:sp>
        <p:sp>
          <p:nvSpPr>
            <p:cNvPr id="29706" name="Rectangle 21"/>
            <p:cNvSpPr>
              <a:spLocks noChangeArrowheads="1"/>
            </p:cNvSpPr>
            <p:nvPr/>
          </p:nvSpPr>
          <p:spPr bwMode="auto">
            <a:xfrm rot="-2702785">
              <a:off x="4110831" y="5795169"/>
              <a:ext cx="268288" cy="10160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4"/>
          <p:cNvSpPr txBox="1">
            <a:spLocks noChangeArrowheads="1"/>
          </p:cNvSpPr>
          <p:nvPr/>
        </p:nvSpPr>
        <p:spPr bwMode="auto">
          <a:xfrm>
            <a:off x="2743200" y="76200"/>
            <a:ext cx="6858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 i="1" dirty="0">
                <a:solidFill>
                  <a:srgbClr val="000000"/>
                </a:solidFill>
              </a:rPr>
              <a:t>“For the detailed minded among you”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62000" y="827314"/>
            <a:ext cx="10439400" cy="6019800"/>
            <a:chOff x="1600200" y="990600"/>
            <a:chExt cx="9677400" cy="5867400"/>
          </a:xfrm>
        </p:grpSpPr>
        <p:pic>
          <p:nvPicPr>
            <p:cNvPr id="31746" name="Picture 7" descr="C:\Documents and Settings\ggruene\Desktop\Cerebellar table.jpe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00200" y="990600"/>
              <a:ext cx="9677400" cy="586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47" name="Rectangle 6"/>
            <p:cNvSpPr>
              <a:spLocks noChangeArrowheads="1"/>
            </p:cNvSpPr>
            <p:nvPr/>
          </p:nvSpPr>
          <p:spPr bwMode="auto">
            <a:xfrm>
              <a:off x="1828800" y="2590800"/>
              <a:ext cx="9296400" cy="4572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8968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335232"/>
            <a:ext cx="4720553" cy="237526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914400"/>
            <a:ext cx="5522729" cy="3219334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 l="7573" t="2779" r="5659" b="5556"/>
          <a:stretch>
            <a:fillRect/>
          </a:stretch>
        </p:blipFill>
        <p:spPr bwMode="auto">
          <a:xfrm>
            <a:off x="1050059" y="760754"/>
            <a:ext cx="4005943" cy="3919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-32657" y="6433495"/>
            <a:ext cx="352532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Castro, Merchut, </a:t>
            </a:r>
            <a:r>
              <a:rPr kumimoji="0" lang="en-US" sz="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Neafsey</a:t>
            </a:r>
            <a:r>
              <a:rPr kumimoji="0" lang="en-US" sz="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, </a:t>
            </a:r>
            <a:r>
              <a:rPr kumimoji="0" lang="en-US" sz="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Wurster</a:t>
            </a:r>
            <a:r>
              <a:rPr kumimoji="0" lang="en-US" sz="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; Neuroscience: An Outline Approach, 2002</a:t>
            </a:r>
          </a:p>
        </p:txBody>
      </p:sp>
      <p:sp>
        <p:nvSpPr>
          <p:cNvPr id="7" name="Rectangle 6"/>
          <p:cNvSpPr/>
          <p:nvPr/>
        </p:nvSpPr>
        <p:spPr>
          <a:xfrm>
            <a:off x="-32657" y="6541217"/>
            <a:ext cx="4953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"/>
                <a:ea typeface="Calibri" panose="020F0502020204030204" pitchFamily="34" charset="0"/>
                <a:cs typeface="Times New Roman" panose="02020603050405020304" pitchFamily="18" charset="0"/>
              </a:rPr>
              <a:t>Grimaldi</a:t>
            </a:r>
            <a:r>
              <a:rPr kumimoji="0" lang="en-US" sz="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"/>
                <a:ea typeface="Calibri" panose="020F0502020204030204" pitchFamily="34" charset="0"/>
                <a:cs typeface="Times New Roman" panose="02020603050405020304" pitchFamily="18" charset="0"/>
              </a:rPr>
              <a:t> G, </a:t>
            </a:r>
            <a:r>
              <a:rPr kumimoji="0" lang="en-US" sz="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"/>
                <a:ea typeface="Calibri" panose="020F0502020204030204" pitchFamily="34" charset="0"/>
                <a:cs typeface="Times New Roman" panose="02020603050405020304" pitchFamily="18" charset="0"/>
              </a:rPr>
              <a:t>Manto</a:t>
            </a:r>
            <a:r>
              <a:rPr kumimoji="0" lang="en-US" sz="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"/>
                <a:ea typeface="Calibri" panose="020F0502020204030204" pitchFamily="34" charset="0"/>
                <a:cs typeface="Times New Roman" panose="02020603050405020304" pitchFamily="18" charset="0"/>
              </a:rPr>
              <a:t> M. Topography of Cerebellar Deficits in Humans. Cerebellum 11:336–351, 2012</a:t>
            </a:r>
          </a:p>
        </p:txBody>
      </p:sp>
      <p:sp>
        <p:nvSpPr>
          <p:cNvPr id="8" name="TextBox 24"/>
          <p:cNvSpPr txBox="1">
            <a:spLocks noChangeArrowheads="1"/>
          </p:cNvSpPr>
          <p:nvPr/>
        </p:nvSpPr>
        <p:spPr bwMode="auto">
          <a:xfrm>
            <a:off x="2514600" y="29121"/>
            <a:ext cx="716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Cerebellum overview – somatotopic anatomy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730005" y="4746060"/>
            <a:ext cx="1524000" cy="1298377"/>
            <a:chOff x="304800" y="3276600"/>
            <a:chExt cx="1524000" cy="1298377"/>
          </a:xfrm>
        </p:grpSpPr>
        <p:sp>
          <p:nvSpPr>
            <p:cNvPr id="2" name="Up Arrow 1"/>
            <p:cNvSpPr/>
            <p:nvPr/>
          </p:nvSpPr>
          <p:spPr bwMode="auto">
            <a:xfrm>
              <a:off x="947057" y="3276600"/>
              <a:ext cx="228600" cy="990600"/>
            </a:xfrm>
            <a:prstGeom prst="up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4800" y="4267200"/>
              <a:ext cx="1524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" pitchFamily="18" charset="0"/>
                  <a:ea typeface="+mn-ea"/>
                  <a:cs typeface="+mn-cs"/>
                </a:rPr>
                <a:t>One to remember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6720" y="6394269"/>
            <a:ext cx="335280" cy="46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529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8400" y="1219200"/>
            <a:ext cx="5257800" cy="4961361"/>
          </a:xfrm>
          <a:prstGeom prst="rect">
            <a:avLst/>
          </a:prstGeom>
        </p:spPr>
      </p:pic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8077200" y="6600385"/>
            <a:ext cx="418576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000" b="1" i="1" dirty="0">
                <a:solidFill>
                  <a:srgbClr val="000000"/>
                </a:solidFill>
              </a:rPr>
              <a:t>Siegel A, </a:t>
            </a:r>
            <a:r>
              <a:rPr lang="en-US" sz="1000" b="1" i="1" dirty="0" err="1">
                <a:solidFill>
                  <a:srgbClr val="000000"/>
                </a:solidFill>
              </a:rPr>
              <a:t>Sparu</a:t>
            </a:r>
            <a:r>
              <a:rPr lang="en-US" sz="1000" b="1" i="1" dirty="0">
                <a:solidFill>
                  <a:srgbClr val="000000"/>
                </a:solidFill>
              </a:rPr>
              <a:t> HN.  Essential Neuroscience, 3</a:t>
            </a:r>
            <a:r>
              <a:rPr lang="en-US" sz="1000" b="1" i="1" baseline="30000" dirty="0">
                <a:solidFill>
                  <a:srgbClr val="000000"/>
                </a:solidFill>
              </a:rPr>
              <a:t>rd</a:t>
            </a:r>
            <a:r>
              <a:rPr lang="en-US" sz="1000" b="1" i="1" dirty="0">
                <a:solidFill>
                  <a:srgbClr val="000000"/>
                </a:solidFill>
              </a:rPr>
              <a:t> Ed., Wolters Kluwer, 2015</a:t>
            </a:r>
          </a:p>
        </p:txBody>
      </p:sp>
      <p:sp>
        <p:nvSpPr>
          <p:cNvPr id="8" name="TextBox 24"/>
          <p:cNvSpPr txBox="1">
            <a:spLocks noChangeArrowheads="1"/>
          </p:cNvSpPr>
          <p:nvPr/>
        </p:nvSpPr>
        <p:spPr bwMode="auto">
          <a:xfrm>
            <a:off x="1504950" y="29121"/>
            <a:ext cx="9086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200" b="1" i="1" dirty="0"/>
              <a:t>Cerebellum overview – Peduncles and deep nuclei</a:t>
            </a:r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8100646" y="6434760"/>
            <a:ext cx="309408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 i="1" dirty="0"/>
              <a:t>Nolte. Essentials of the human brain. Mosby, 2010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38200" y="849972"/>
            <a:ext cx="4285342" cy="5619750"/>
            <a:chOff x="838200" y="849972"/>
            <a:chExt cx="4285342" cy="5619750"/>
          </a:xfrm>
        </p:grpSpPr>
        <p:grpSp>
          <p:nvGrpSpPr>
            <p:cNvPr id="27653" name="Group 7"/>
            <p:cNvGrpSpPr>
              <a:grpSpLocks/>
            </p:cNvGrpSpPr>
            <p:nvPr/>
          </p:nvGrpSpPr>
          <p:grpSpPr bwMode="auto">
            <a:xfrm>
              <a:off x="838200" y="849972"/>
              <a:ext cx="4191000" cy="5619750"/>
              <a:chOff x="1981200" y="152400"/>
              <a:chExt cx="3352800" cy="6152715"/>
            </a:xfrm>
          </p:grpSpPr>
          <p:pic>
            <p:nvPicPr>
              <p:cNvPr id="27654" name="Picture 4" descr="M9780323045704-020-f00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r="50000" b="4167"/>
              <a:stretch>
                <a:fillRect/>
              </a:stretch>
            </p:blipFill>
            <p:spPr bwMode="auto">
              <a:xfrm>
                <a:off x="1981200" y="152400"/>
                <a:ext cx="3352800" cy="61527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655" name="Rectangle 6"/>
              <p:cNvSpPr>
                <a:spLocks noChangeArrowheads="1"/>
              </p:cNvSpPr>
              <p:nvPr/>
            </p:nvSpPr>
            <p:spPr bwMode="auto">
              <a:xfrm>
                <a:off x="1981200" y="5029200"/>
                <a:ext cx="228600" cy="45720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" name="Oval 2"/>
            <p:cNvSpPr/>
            <p:nvPr/>
          </p:nvSpPr>
          <p:spPr bwMode="auto">
            <a:xfrm>
              <a:off x="3124200" y="2209800"/>
              <a:ext cx="762000" cy="381000"/>
            </a:xfrm>
            <a:prstGeom prst="ellipse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4361542" y="4012248"/>
              <a:ext cx="762000" cy="381000"/>
            </a:xfrm>
            <a:prstGeom prst="ellipse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3882571" y="5226471"/>
              <a:ext cx="762000" cy="381000"/>
            </a:xfrm>
            <a:prstGeom prst="ellipse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5504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914400" y="477287"/>
            <a:ext cx="10058400" cy="3102864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 b="1" dirty="0"/>
              <a:t>Basal Ganglia &amp; Cerebellum – a quick overview</a:t>
            </a:r>
            <a:br>
              <a:rPr lang="en-US" sz="3600" b="1" dirty="0"/>
            </a:b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3200" b="1" i="1" dirty="0"/>
              <a:t>MHD-Neuroanatomy – Neuroscience Block</a:t>
            </a:r>
            <a:br>
              <a:rPr lang="en-US" sz="3200" b="1" i="1" dirty="0"/>
            </a:br>
            <a:r>
              <a:rPr lang="en-US" sz="2400" b="1" i="1" dirty="0"/>
              <a:t/>
            </a:r>
            <a:br>
              <a:rPr lang="en-US" sz="2400" b="1" i="1" dirty="0"/>
            </a:br>
            <a:endParaRPr lang="en-US" sz="2800" dirty="0"/>
          </a:p>
        </p:txBody>
      </p:sp>
      <p:sp>
        <p:nvSpPr>
          <p:cNvPr id="117762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048000" y="4098561"/>
            <a:ext cx="6400800" cy="1600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1" hangingPunct="1"/>
            <a:r>
              <a:rPr lang="en-US" sz="2000" b="1" dirty="0">
                <a:solidFill>
                  <a:srgbClr val="000000"/>
                </a:solidFill>
              </a:rPr>
              <a:t>Gregory Gruener, MD, MBA, MHPE</a:t>
            </a:r>
          </a:p>
          <a:p>
            <a:pPr lvl="0" eaLnBrk="1" hangingPunct="1"/>
            <a:r>
              <a:rPr lang="en-US" sz="1600" b="1" dirty="0">
                <a:solidFill>
                  <a:srgbClr val="000000"/>
                </a:solidFill>
              </a:rPr>
              <a:t>Vice Dean for Education, SSOM</a:t>
            </a:r>
          </a:p>
          <a:p>
            <a:pPr lvl="0" eaLnBrk="1" hangingPunct="1"/>
            <a:r>
              <a:rPr lang="en-US" sz="1600" b="1" dirty="0">
                <a:solidFill>
                  <a:srgbClr val="000000"/>
                </a:solidFill>
              </a:rPr>
              <a:t>Professor, Department of Neurology</a:t>
            </a:r>
          </a:p>
          <a:p>
            <a:pPr lvl="0" eaLnBrk="1" hangingPunct="1"/>
            <a:r>
              <a:rPr lang="en-US" sz="1600" b="1" dirty="0">
                <a:solidFill>
                  <a:srgbClr val="000000"/>
                </a:solidFill>
              </a:rPr>
              <a:t>LUHS a member of Trinity Health</a:t>
            </a:r>
          </a:p>
        </p:txBody>
      </p:sp>
      <p:grpSp>
        <p:nvGrpSpPr>
          <p:cNvPr id="117763" name="Group 4"/>
          <p:cNvGrpSpPr>
            <a:grpSpLocks/>
          </p:cNvGrpSpPr>
          <p:nvPr/>
        </p:nvGrpSpPr>
        <p:grpSpPr bwMode="auto">
          <a:xfrm>
            <a:off x="8839200" y="4419600"/>
            <a:ext cx="3273490" cy="2362200"/>
            <a:chOff x="7010400" y="5029200"/>
            <a:chExt cx="2133600" cy="1524000"/>
          </a:xfrm>
        </p:grpSpPr>
        <p:sp>
          <p:nvSpPr>
            <p:cNvPr id="117764" name="Rectangle 5"/>
            <p:cNvSpPr>
              <a:spLocks noChangeArrowheads="1"/>
            </p:cNvSpPr>
            <p:nvPr/>
          </p:nvSpPr>
          <p:spPr bwMode="auto">
            <a:xfrm>
              <a:off x="7010400" y="5029200"/>
              <a:ext cx="2133600" cy="152400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pic>
          <p:nvPicPr>
            <p:cNvPr id="117765" name="Picture 6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55180" y="5824728"/>
              <a:ext cx="1844040" cy="728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5"/>
          <p:cNvSpPr txBox="1">
            <a:spLocks noChangeArrowheads="1"/>
          </p:cNvSpPr>
          <p:nvPr/>
        </p:nvSpPr>
        <p:spPr bwMode="auto">
          <a:xfrm>
            <a:off x="6553200" y="914400"/>
            <a:ext cx="39624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Afferents: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Anterior Spinocerebellar tract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Cerebellar efferents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Originate from the deep cerebellar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nuclei</a:t>
            </a: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1"/>
            <a:ext cx="8229600" cy="669119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 b="1" i="1" dirty="0">
                <a:solidFill>
                  <a:schemeClr val="tx1"/>
                </a:solidFill>
              </a:rPr>
              <a:t>Superior Cerebellar Peduncle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30723" name="Picture 3" descr="C:\Users\GG\Desktop\1800_fiber.jpg"/>
          <p:cNvPicPr>
            <a:picLocks noChangeAspect="1" noChangeArrowheads="1"/>
          </p:cNvPicPr>
          <p:nvPr/>
        </p:nvPicPr>
        <p:blipFill>
          <a:blip r:embed="rId3" cstate="print"/>
          <a:srcRect t="90030" r="76591" b="1761"/>
          <a:stretch>
            <a:fillRect/>
          </a:stretch>
        </p:blipFill>
        <p:spPr bwMode="auto">
          <a:xfrm>
            <a:off x="10591800" y="6477000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24" name="Group 44"/>
          <p:cNvGrpSpPr>
            <a:grpSpLocks/>
          </p:cNvGrpSpPr>
          <p:nvPr/>
        </p:nvGrpSpPr>
        <p:grpSpPr bwMode="auto">
          <a:xfrm>
            <a:off x="228600" y="1205692"/>
            <a:ext cx="4800600" cy="4595814"/>
            <a:chOff x="0" y="967565"/>
            <a:chExt cx="4419600" cy="4442635"/>
          </a:xfrm>
        </p:grpSpPr>
        <p:grpSp>
          <p:nvGrpSpPr>
            <p:cNvPr id="30727" name="Group 28"/>
            <p:cNvGrpSpPr>
              <a:grpSpLocks/>
            </p:cNvGrpSpPr>
            <p:nvPr/>
          </p:nvGrpSpPr>
          <p:grpSpPr bwMode="auto">
            <a:xfrm>
              <a:off x="0" y="990600"/>
              <a:ext cx="4419600" cy="4419600"/>
              <a:chOff x="152400" y="1219200"/>
              <a:chExt cx="4419600" cy="4419600"/>
            </a:xfrm>
          </p:grpSpPr>
          <p:grpSp>
            <p:nvGrpSpPr>
              <p:cNvPr id="30734" name="Group 10"/>
              <p:cNvGrpSpPr>
                <a:grpSpLocks/>
              </p:cNvGrpSpPr>
              <p:nvPr/>
            </p:nvGrpSpPr>
            <p:grpSpPr bwMode="auto">
              <a:xfrm>
                <a:off x="152400" y="1219200"/>
                <a:ext cx="4419600" cy="4419600"/>
                <a:chOff x="228600" y="1600200"/>
                <a:chExt cx="4419600" cy="4419600"/>
              </a:xfrm>
            </p:grpSpPr>
            <p:pic>
              <p:nvPicPr>
                <p:cNvPr id="30738" name="Picture 4" descr="C:\Users\GG\Desktop\1900_fiber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lum bright="10000" contrast="20000"/>
                </a:blip>
                <a:srcRect l="43672" t="28000" r="18401" b="14069"/>
                <a:stretch>
                  <a:fillRect/>
                </a:stretch>
              </p:blipFill>
              <p:spPr bwMode="auto">
                <a:xfrm rot="-5400000">
                  <a:off x="304800" y="1752599"/>
                  <a:ext cx="4114800" cy="4267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0739" name="Right Triangle 7"/>
                <p:cNvSpPr>
                  <a:spLocks noChangeArrowheads="1"/>
                </p:cNvSpPr>
                <p:nvPr/>
              </p:nvSpPr>
              <p:spPr bwMode="auto">
                <a:xfrm>
                  <a:off x="228600" y="4038600"/>
                  <a:ext cx="1143000" cy="1981200"/>
                </a:xfrm>
                <a:prstGeom prst="rtTriangle">
                  <a:avLst/>
                </a:prstGeom>
                <a:solidFill>
                  <a:schemeClr val="bg1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740" name="Right Triangle 8"/>
                <p:cNvSpPr>
                  <a:spLocks noChangeArrowheads="1"/>
                </p:cNvSpPr>
                <p:nvPr/>
              </p:nvSpPr>
              <p:spPr bwMode="auto">
                <a:xfrm rot="5400000">
                  <a:off x="190500" y="1638300"/>
                  <a:ext cx="1066800" cy="990600"/>
                </a:xfrm>
                <a:prstGeom prst="rtTriangle">
                  <a:avLst/>
                </a:prstGeom>
                <a:solidFill>
                  <a:schemeClr val="bg1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741" name="Right Triangle 9"/>
                <p:cNvSpPr>
                  <a:spLocks noChangeArrowheads="1"/>
                </p:cNvSpPr>
                <p:nvPr/>
              </p:nvSpPr>
              <p:spPr bwMode="auto">
                <a:xfrm rot="-5400000">
                  <a:off x="2247900" y="3619500"/>
                  <a:ext cx="2438400" cy="2362200"/>
                </a:xfrm>
                <a:prstGeom prst="rtTriangle">
                  <a:avLst/>
                </a:prstGeom>
                <a:solidFill>
                  <a:schemeClr val="bg1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 pitchFamily="18" charset="0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30735" name="Curved Connector 12"/>
              <p:cNvCxnSpPr>
                <a:cxnSpLocks noChangeShapeType="1"/>
              </p:cNvCxnSpPr>
              <p:nvPr/>
            </p:nvCxnSpPr>
            <p:spPr bwMode="auto">
              <a:xfrm rot="10800000">
                <a:off x="2362200" y="3200400"/>
                <a:ext cx="685800" cy="228600"/>
              </a:xfrm>
              <a:prstGeom prst="curvedConnector3">
                <a:avLst>
                  <a:gd name="adj1" fmla="val 50000"/>
                </a:avLst>
              </a:prstGeom>
              <a:noFill/>
              <a:ln w="38100" algn="ctr">
                <a:solidFill>
                  <a:srgbClr val="FF0000"/>
                </a:solidFill>
                <a:round/>
                <a:headEnd type="oval" w="med" len="med"/>
                <a:tailEnd type="triangle" w="med" len="med"/>
              </a:ln>
            </p:spPr>
          </p:cxnSp>
          <p:cxnSp>
            <p:nvCxnSpPr>
              <p:cNvPr id="30736" name="Curved Connector 19"/>
              <p:cNvCxnSpPr>
                <a:cxnSpLocks noChangeShapeType="1"/>
              </p:cNvCxnSpPr>
              <p:nvPr/>
            </p:nvCxnSpPr>
            <p:spPr bwMode="auto">
              <a:xfrm rot="5400000">
                <a:off x="1943100" y="2857500"/>
                <a:ext cx="838200" cy="304800"/>
              </a:xfrm>
              <a:prstGeom prst="curvedConnector3">
                <a:avLst>
                  <a:gd name="adj1" fmla="val 8139"/>
                </a:avLst>
              </a:prstGeom>
              <a:noFill/>
              <a:ln w="38100" algn="ctr">
                <a:solidFill>
                  <a:srgbClr val="FF0000"/>
                </a:solidFill>
                <a:round/>
                <a:headEnd type="oval" w="med" len="med"/>
                <a:tailEnd type="triangle" w="med" len="med"/>
              </a:ln>
            </p:spPr>
          </p:cxnSp>
          <p:cxnSp>
            <p:nvCxnSpPr>
              <p:cNvPr id="30737" name="Curved Connector 22"/>
              <p:cNvCxnSpPr>
                <a:cxnSpLocks noChangeShapeType="1"/>
              </p:cNvCxnSpPr>
              <p:nvPr/>
            </p:nvCxnSpPr>
            <p:spPr bwMode="auto">
              <a:xfrm rot="10800000">
                <a:off x="2362200" y="3657600"/>
                <a:ext cx="228600" cy="152400"/>
              </a:xfrm>
              <a:prstGeom prst="curvedConnector3">
                <a:avLst>
                  <a:gd name="adj1" fmla="val 77907"/>
                </a:avLst>
              </a:prstGeom>
              <a:noFill/>
              <a:ln w="38100" algn="ctr">
                <a:solidFill>
                  <a:srgbClr val="FF0000"/>
                </a:solidFill>
                <a:round/>
                <a:headEnd type="oval" w="med" len="med"/>
                <a:tailEnd type="triangle" w="med" len="med"/>
              </a:ln>
            </p:spPr>
          </p:cxnSp>
        </p:grpSp>
        <p:cxnSp>
          <p:nvCxnSpPr>
            <p:cNvPr id="30728" name="Straight Connector 30"/>
            <p:cNvCxnSpPr>
              <a:cxnSpLocks noChangeShapeType="1"/>
            </p:cNvCxnSpPr>
            <p:nvPr/>
          </p:nvCxnSpPr>
          <p:spPr bwMode="auto">
            <a:xfrm flipH="1">
              <a:off x="1828800" y="3200400"/>
              <a:ext cx="228600" cy="381000"/>
            </a:xfrm>
            <a:prstGeom prst="line">
              <a:avLst/>
            </a:prstGeom>
            <a:noFill/>
            <a:ln w="38100" algn="ctr">
              <a:solidFill>
                <a:srgbClr val="FFFF00"/>
              </a:solidFill>
              <a:round/>
              <a:headEnd type="oval" w="med" len="med"/>
              <a:tailEnd/>
            </a:ln>
          </p:spPr>
        </p:cxnSp>
        <p:cxnSp>
          <p:nvCxnSpPr>
            <p:cNvPr id="30729" name="Straight Connector 31"/>
            <p:cNvCxnSpPr>
              <a:cxnSpLocks noChangeShapeType="1"/>
            </p:cNvCxnSpPr>
            <p:nvPr/>
          </p:nvCxnSpPr>
          <p:spPr bwMode="auto">
            <a:xfrm flipH="1">
              <a:off x="1905000" y="3048000"/>
              <a:ext cx="304800" cy="685800"/>
            </a:xfrm>
            <a:prstGeom prst="line">
              <a:avLst/>
            </a:prstGeom>
            <a:noFill/>
            <a:ln w="38100" algn="ctr">
              <a:solidFill>
                <a:srgbClr val="FFFF00"/>
              </a:solidFill>
              <a:round/>
              <a:headEnd type="oval" w="med" len="med"/>
              <a:tailEnd/>
            </a:ln>
          </p:spPr>
        </p:cxnSp>
        <p:cxnSp>
          <p:nvCxnSpPr>
            <p:cNvPr id="30730" name="Straight Connector 34"/>
            <p:cNvCxnSpPr>
              <a:cxnSpLocks noChangeShapeType="1"/>
            </p:cNvCxnSpPr>
            <p:nvPr/>
          </p:nvCxnSpPr>
          <p:spPr bwMode="auto">
            <a:xfrm flipH="1">
              <a:off x="1905000" y="3429000"/>
              <a:ext cx="304800" cy="457200"/>
            </a:xfrm>
            <a:prstGeom prst="line">
              <a:avLst/>
            </a:prstGeom>
            <a:noFill/>
            <a:ln w="38100" algn="ctr">
              <a:solidFill>
                <a:srgbClr val="FFFF00"/>
              </a:solidFill>
              <a:round/>
              <a:headEnd type="oval" w="med" len="med"/>
              <a:tailEnd/>
            </a:ln>
          </p:spPr>
        </p:cxnSp>
        <p:sp>
          <p:nvSpPr>
            <p:cNvPr id="30731" name="Freeform 41"/>
            <p:cNvSpPr>
              <a:spLocks/>
            </p:cNvSpPr>
            <p:nvPr/>
          </p:nvSpPr>
          <p:spPr bwMode="auto">
            <a:xfrm>
              <a:off x="1447799" y="967565"/>
              <a:ext cx="359735" cy="3024963"/>
            </a:xfrm>
            <a:custGeom>
              <a:avLst/>
              <a:gdLst>
                <a:gd name="T0" fmla="*/ 336152 w 372140"/>
                <a:gd name="T1" fmla="*/ 3297419 h 2705986"/>
                <a:gd name="T2" fmla="*/ 192087 w 372140"/>
                <a:gd name="T3" fmla="*/ 3520216 h 2705986"/>
                <a:gd name="T4" fmla="*/ 96044 w 372140"/>
                <a:gd name="T5" fmla="*/ 3193447 h 2705986"/>
                <a:gd name="T6" fmla="*/ 0 w 372140"/>
                <a:gd name="T7" fmla="*/ 0 h 2705986"/>
                <a:gd name="T8" fmla="*/ 0 w 372140"/>
                <a:gd name="T9" fmla="*/ 0 h 2705986"/>
                <a:gd name="T10" fmla="*/ 0 w 372140"/>
                <a:gd name="T11" fmla="*/ 0 h 27059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2140"/>
                <a:gd name="T19" fmla="*/ 0 h 2705986"/>
                <a:gd name="T20" fmla="*/ 372140 w 372140"/>
                <a:gd name="T21" fmla="*/ 2705986 h 27059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2140" h="2705986">
                  <a:moveTo>
                    <a:pt x="372140" y="2360428"/>
                  </a:moveTo>
                  <a:cubicBezTo>
                    <a:pt x="314547" y="2446374"/>
                    <a:pt x="256954" y="2532321"/>
                    <a:pt x="212652" y="2519916"/>
                  </a:cubicBezTo>
                  <a:cubicBezTo>
                    <a:pt x="168350" y="2507511"/>
                    <a:pt x="141768" y="2705986"/>
                    <a:pt x="106326" y="2286000"/>
                  </a:cubicBezTo>
                  <a:cubicBezTo>
                    <a:pt x="70884" y="1866014"/>
                    <a:pt x="0" y="0"/>
                    <a:pt x="0" y="0"/>
                  </a:cubicBezTo>
                </a:path>
              </a:pathLst>
            </a:custGeom>
            <a:noFill/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endParaRPr>
            </a:p>
          </p:txBody>
        </p:sp>
        <p:sp>
          <p:nvSpPr>
            <p:cNvPr id="30732" name="Freeform 42"/>
            <p:cNvSpPr>
              <a:spLocks/>
            </p:cNvSpPr>
            <p:nvPr/>
          </p:nvSpPr>
          <p:spPr bwMode="auto">
            <a:xfrm>
              <a:off x="1534633" y="1088066"/>
              <a:ext cx="359735" cy="3024963"/>
            </a:xfrm>
            <a:custGeom>
              <a:avLst/>
              <a:gdLst>
                <a:gd name="T0" fmla="*/ 336152 w 372140"/>
                <a:gd name="T1" fmla="*/ 3297419 h 2705986"/>
                <a:gd name="T2" fmla="*/ 192087 w 372140"/>
                <a:gd name="T3" fmla="*/ 3520216 h 2705986"/>
                <a:gd name="T4" fmla="*/ 96044 w 372140"/>
                <a:gd name="T5" fmla="*/ 3193447 h 2705986"/>
                <a:gd name="T6" fmla="*/ 0 w 372140"/>
                <a:gd name="T7" fmla="*/ 0 h 2705986"/>
                <a:gd name="T8" fmla="*/ 0 w 372140"/>
                <a:gd name="T9" fmla="*/ 0 h 2705986"/>
                <a:gd name="T10" fmla="*/ 0 w 372140"/>
                <a:gd name="T11" fmla="*/ 0 h 27059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2140"/>
                <a:gd name="T19" fmla="*/ 0 h 2705986"/>
                <a:gd name="T20" fmla="*/ 372140 w 372140"/>
                <a:gd name="T21" fmla="*/ 2705986 h 27059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2140" h="2705986">
                  <a:moveTo>
                    <a:pt x="372140" y="2360428"/>
                  </a:moveTo>
                  <a:cubicBezTo>
                    <a:pt x="314547" y="2446374"/>
                    <a:pt x="256954" y="2532321"/>
                    <a:pt x="212652" y="2519916"/>
                  </a:cubicBezTo>
                  <a:cubicBezTo>
                    <a:pt x="168350" y="2507511"/>
                    <a:pt x="141768" y="2705986"/>
                    <a:pt x="106326" y="2286000"/>
                  </a:cubicBezTo>
                  <a:cubicBezTo>
                    <a:pt x="70884" y="1866014"/>
                    <a:pt x="0" y="0"/>
                    <a:pt x="0" y="0"/>
                  </a:cubicBezTo>
                </a:path>
              </a:pathLst>
            </a:custGeom>
            <a:noFill/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endParaRPr>
            </a:p>
          </p:txBody>
        </p:sp>
        <p:sp>
          <p:nvSpPr>
            <p:cNvPr id="30733" name="Freeform 43"/>
            <p:cNvSpPr>
              <a:spLocks/>
            </p:cNvSpPr>
            <p:nvPr/>
          </p:nvSpPr>
          <p:spPr bwMode="auto">
            <a:xfrm>
              <a:off x="1545266" y="1229833"/>
              <a:ext cx="359735" cy="3024963"/>
            </a:xfrm>
            <a:custGeom>
              <a:avLst/>
              <a:gdLst>
                <a:gd name="T0" fmla="*/ 336152 w 372140"/>
                <a:gd name="T1" fmla="*/ 3297419 h 2705986"/>
                <a:gd name="T2" fmla="*/ 192087 w 372140"/>
                <a:gd name="T3" fmla="*/ 3520216 h 2705986"/>
                <a:gd name="T4" fmla="*/ 96044 w 372140"/>
                <a:gd name="T5" fmla="*/ 3193447 h 2705986"/>
                <a:gd name="T6" fmla="*/ 0 w 372140"/>
                <a:gd name="T7" fmla="*/ 0 h 2705986"/>
                <a:gd name="T8" fmla="*/ 0 w 372140"/>
                <a:gd name="T9" fmla="*/ 0 h 2705986"/>
                <a:gd name="T10" fmla="*/ 0 w 372140"/>
                <a:gd name="T11" fmla="*/ 0 h 27059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2140"/>
                <a:gd name="T19" fmla="*/ 0 h 2705986"/>
                <a:gd name="T20" fmla="*/ 372140 w 372140"/>
                <a:gd name="T21" fmla="*/ 2705986 h 27059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2140" h="2705986">
                  <a:moveTo>
                    <a:pt x="372140" y="2360428"/>
                  </a:moveTo>
                  <a:cubicBezTo>
                    <a:pt x="314547" y="2446374"/>
                    <a:pt x="256954" y="2532321"/>
                    <a:pt x="212652" y="2519916"/>
                  </a:cubicBezTo>
                  <a:cubicBezTo>
                    <a:pt x="168350" y="2507511"/>
                    <a:pt x="141768" y="2705986"/>
                    <a:pt x="106326" y="2286000"/>
                  </a:cubicBezTo>
                  <a:cubicBezTo>
                    <a:pt x="70884" y="1866014"/>
                    <a:pt x="0" y="0"/>
                    <a:pt x="0" y="0"/>
                  </a:cubicBezTo>
                </a:path>
              </a:pathLst>
            </a:custGeom>
            <a:noFill/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endParaRPr>
            </a:p>
          </p:txBody>
        </p:sp>
      </p:grpSp>
      <p:pic>
        <p:nvPicPr>
          <p:cNvPr id="30725" name="Picture 3" descr="C:\Users\GG\Desktop\0212_fiber.jpg"/>
          <p:cNvPicPr>
            <a:picLocks noChangeAspect="1" noChangeArrowheads="1"/>
          </p:cNvPicPr>
          <p:nvPr/>
        </p:nvPicPr>
        <p:blipFill>
          <a:blip r:embed="rId5" cstate="print"/>
          <a:srcRect t="92857" r="77380"/>
          <a:stretch>
            <a:fillRect/>
          </a:stretch>
        </p:blipFill>
        <p:spPr bwMode="auto">
          <a:xfrm>
            <a:off x="10668000" y="6160474"/>
            <a:ext cx="144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3" descr="C:\Users\GG\Desktop\0212_fiber.jpg"/>
          <p:cNvPicPr>
            <a:picLocks noChangeAspect="1" noChangeArrowheads="1"/>
          </p:cNvPicPr>
          <p:nvPr/>
        </p:nvPicPr>
        <p:blipFill>
          <a:blip r:embed="rId5" cstate="print"/>
          <a:srcRect l="7143" t="3571" r="5952" b="7143"/>
          <a:stretch>
            <a:fillRect/>
          </a:stretch>
        </p:blipFill>
        <p:spPr bwMode="auto">
          <a:xfrm>
            <a:off x="5194737" y="3026679"/>
            <a:ext cx="5110206" cy="350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053E2B8-6BF0-4313-9F38-EA84178CDC57}"/>
              </a:ext>
            </a:extLst>
          </p:cNvPr>
          <p:cNvGrpSpPr/>
          <p:nvPr/>
        </p:nvGrpSpPr>
        <p:grpSpPr>
          <a:xfrm>
            <a:off x="6015181" y="679921"/>
            <a:ext cx="5641971" cy="6054128"/>
            <a:chOff x="5583469" y="660424"/>
            <a:chExt cx="5641971" cy="6054128"/>
          </a:xfrm>
        </p:grpSpPr>
        <p:grpSp>
          <p:nvGrpSpPr>
            <p:cNvPr id="32772" name="Group 22"/>
            <p:cNvGrpSpPr>
              <a:grpSpLocks/>
            </p:cNvGrpSpPr>
            <p:nvPr/>
          </p:nvGrpSpPr>
          <p:grpSpPr bwMode="auto">
            <a:xfrm>
              <a:off x="5880554" y="660424"/>
              <a:ext cx="5344886" cy="6054128"/>
              <a:chOff x="2329" y="0"/>
              <a:chExt cx="3431" cy="4032"/>
            </a:xfrm>
          </p:grpSpPr>
          <p:grpSp>
            <p:nvGrpSpPr>
              <p:cNvPr id="32773" name="Group 16"/>
              <p:cNvGrpSpPr>
                <a:grpSpLocks/>
              </p:cNvGrpSpPr>
              <p:nvPr/>
            </p:nvGrpSpPr>
            <p:grpSpPr bwMode="auto">
              <a:xfrm>
                <a:off x="2329" y="0"/>
                <a:ext cx="3431" cy="4032"/>
                <a:chOff x="2329" y="0"/>
                <a:chExt cx="3431" cy="4032"/>
              </a:xfrm>
            </p:grpSpPr>
            <p:pic>
              <p:nvPicPr>
                <p:cNvPr id="32775" name="Picture 5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329" y="0"/>
                  <a:ext cx="3431" cy="40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2776" name="Oval 14"/>
                <p:cNvSpPr>
                  <a:spLocks noChangeArrowheads="1"/>
                </p:cNvSpPr>
                <p:nvPr/>
              </p:nvSpPr>
              <p:spPr bwMode="auto">
                <a:xfrm>
                  <a:off x="4800" y="1872"/>
                  <a:ext cx="960" cy="672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777" name="Oval 15"/>
                <p:cNvSpPr>
                  <a:spLocks noChangeArrowheads="1"/>
                </p:cNvSpPr>
                <p:nvPr/>
              </p:nvSpPr>
              <p:spPr bwMode="auto">
                <a:xfrm>
                  <a:off x="4128" y="2976"/>
                  <a:ext cx="576" cy="528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 pitchFamily="1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2774" name="Oval 21"/>
              <p:cNvSpPr>
                <a:spLocks noChangeArrowheads="1"/>
              </p:cNvSpPr>
              <p:nvPr/>
            </p:nvSpPr>
            <p:spPr bwMode="auto">
              <a:xfrm>
                <a:off x="4478" y="1310"/>
                <a:ext cx="432" cy="288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F9EC042B-A120-48C5-97BE-5C52005A8204}"/>
                </a:ext>
              </a:extLst>
            </p:cNvPr>
            <p:cNvSpPr/>
            <p:nvPr/>
          </p:nvSpPr>
          <p:spPr bwMode="auto">
            <a:xfrm>
              <a:off x="5583469" y="5128947"/>
              <a:ext cx="1909619" cy="41910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Medial Vestibulospinal Tracts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(Descending MLF)</a:t>
              </a:r>
              <a:endParaRPr kumimoji="0" 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8A83AD55-4F46-4B03-88ED-18AD07B45F43}"/>
                </a:ext>
              </a:extLst>
            </p:cNvPr>
            <p:cNvSpPr/>
            <p:nvPr/>
          </p:nvSpPr>
          <p:spPr bwMode="auto">
            <a:xfrm>
              <a:off x="7790173" y="4539643"/>
              <a:ext cx="134627" cy="260957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</p:grpSp>
      <p:sp>
        <p:nvSpPr>
          <p:cNvPr id="32769" name="Rectangle 8"/>
          <p:cNvSpPr>
            <a:spLocks noChangeArrowheads="1"/>
          </p:cNvSpPr>
          <p:nvPr/>
        </p:nvSpPr>
        <p:spPr bwMode="auto">
          <a:xfrm>
            <a:off x="-24743" y="6665415"/>
            <a:ext cx="352532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Castro, Merchut, </a:t>
            </a:r>
            <a:r>
              <a:rPr kumimoji="0" lang="en-US" sz="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Neafsey</a:t>
            </a:r>
            <a:r>
              <a:rPr kumimoji="0" lang="en-US" sz="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, </a:t>
            </a:r>
            <a:r>
              <a:rPr kumimoji="0" lang="en-US" sz="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Wurster</a:t>
            </a:r>
            <a:r>
              <a:rPr kumimoji="0" lang="en-US" sz="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; Neuroscience: An Outline Approach, 2002</a:t>
            </a:r>
          </a:p>
        </p:txBody>
      </p:sp>
      <p:pic>
        <p:nvPicPr>
          <p:cNvPr id="32770" name="Picture 4" descr="C:\Users\GG\Desktop\2000_fiber_unlabelled.jpg"/>
          <p:cNvPicPr>
            <a:picLocks noChangeAspect="1" noChangeArrowheads="1"/>
          </p:cNvPicPr>
          <p:nvPr/>
        </p:nvPicPr>
        <p:blipFill>
          <a:blip r:embed="rId4" cstate="print"/>
          <a:srcRect t="95421" r="51599" b="1170"/>
          <a:stretch>
            <a:fillRect/>
          </a:stretch>
        </p:blipFill>
        <p:spPr bwMode="auto">
          <a:xfrm>
            <a:off x="0" y="6513015"/>
            <a:ext cx="29305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771" name="Group 13"/>
          <p:cNvGrpSpPr>
            <a:grpSpLocks/>
          </p:cNvGrpSpPr>
          <p:nvPr/>
        </p:nvGrpSpPr>
        <p:grpSpPr bwMode="auto">
          <a:xfrm>
            <a:off x="1524000" y="1341438"/>
            <a:ext cx="5103334" cy="4144962"/>
            <a:chOff x="0" y="1341470"/>
            <a:chExt cx="5103334" cy="4144930"/>
          </a:xfrm>
        </p:grpSpPr>
        <p:pic>
          <p:nvPicPr>
            <p:cNvPr id="32778" name="Picture 3" descr="C:\Users\GG\Desktop\2000_fiber_unlabelled.jpg"/>
            <p:cNvPicPr>
              <a:picLocks noChangeAspect="1" noChangeArrowheads="1"/>
            </p:cNvPicPr>
            <p:nvPr/>
          </p:nvPicPr>
          <p:blipFill>
            <a:blip r:embed="rId4" cstate="print"/>
            <a:srcRect r="10410" b="6284"/>
            <a:stretch>
              <a:fillRect/>
            </a:stretch>
          </p:blipFill>
          <p:spPr bwMode="auto">
            <a:xfrm>
              <a:off x="0" y="2057400"/>
              <a:ext cx="3810000" cy="342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79" name="Oval 5"/>
            <p:cNvSpPr>
              <a:spLocks noChangeArrowheads="1"/>
            </p:cNvSpPr>
            <p:nvPr/>
          </p:nvSpPr>
          <p:spPr bwMode="auto">
            <a:xfrm>
              <a:off x="2667000" y="2819400"/>
              <a:ext cx="304800" cy="228600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endParaRPr>
            </a:p>
          </p:txBody>
        </p:sp>
        <p:sp>
          <p:nvSpPr>
            <p:cNvPr id="32781" name="Oval 9"/>
            <p:cNvSpPr>
              <a:spLocks noChangeArrowheads="1"/>
            </p:cNvSpPr>
            <p:nvPr/>
          </p:nvSpPr>
          <p:spPr bwMode="auto">
            <a:xfrm rot="-4161055">
              <a:off x="2797398" y="2470440"/>
              <a:ext cx="455709" cy="154606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endParaRPr>
            </a:p>
          </p:txBody>
        </p:sp>
        <p:cxnSp>
          <p:nvCxnSpPr>
            <p:cNvPr id="32782" name="Straight Connector 10"/>
            <p:cNvCxnSpPr>
              <a:cxnSpLocks noChangeShapeType="1"/>
            </p:cNvCxnSpPr>
            <p:nvPr/>
          </p:nvCxnSpPr>
          <p:spPr bwMode="auto">
            <a:xfrm>
              <a:off x="2514600" y="1600200"/>
              <a:ext cx="457200" cy="876300"/>
            </a:xfrm>
            <a:prstGeom prst="line">
              <a:avLst/>
            </a:prstGeom>
            <a:noFill/>
            <a:ln w="25400" algn="ctr">
              <a:solidFill>
                <a:srgbClr val="FF0000"/>
              </a:solidFill>
              <a:prstDash val="sysDash"/>
              <a:round/>
              <a:headEnd/>
              <a:tailEnd/>
            </a:ln>
          </p:spPr>
        </p:cxnSp>
        <p:sp>
          <p:nvSpPr>
            <p:cNvPr id="32783" name="TextBox 12"/>
            <p:cNvSpPr txBox="1">
              <a:spLocks noChangeArrowheads="1"/>
            </p:cNvSpPr>
            <p:nvPr/>
          </p:nvSpPr>
          <p:spPr bwMode="auto">
            <a:xfrm>
              <a:off x="1371600" y="1341470"/>
              <a:ext cx="23622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18" charset="0"/>
                  <a:ea typeface="+mn-ea"/>
                  <a:cs typeface="+mn-cs"/>
                </a:rPr>
                <a:t>Inferior cerebellar peduncle</a:t>
              </a:r>
            </a:p>
          </p:txBody>
        </p:sp>
        <p:cxnSp>
          <p:nvCxnSpPr>
            <p:cNvPr id="32780" name="Straight Connector 7"/>
            <p:cNvCxnSpPr>
              <a:cxnSpLocks noChangeShapeType="1"/>
              <a:stCxn id="32779" idx="6"/>
            </p:cNvCxnSpPr>
            <p:nvPr/>
          </p:nvCxnSpPr>
          <p:spPr bwMode="auto">
            <a:xfrm>
              <a:off x="2971800" y="2933700"/>
              <a:ext cx="2131534" cy="1619795"/>
            </a:xfrm>
            <a:prstGeom prst="line">
              <a:avLst/>
            </a:prstGeom>
            <a:noFill/>
            <a:ln w="25400" algn="ctr">
              <a:solidFill>
                <a:srgbClr val="FF0000"/>
              </a:solidFill>
              <a:prstDash val="sysDash"/>
              <a:round/>
              <a:headEnd/>
              <a:tailEnd/>
            </a:ln>
          </p:spPr>
        </p:cxnSp>
      </p:grpSp>
      <p:sp>
        <p:nvSpPr>
          <p:cNvPr id="17" name="TextBox 24"/>
          <p:cNvSpPr txBox="1">
            <a:spLocks noChangeArrowheads="1"/>
          </p:cNvSpPr>
          <p:nvPr/>
        </p:nvSpPr>
        <p:spPr bwMode="auto">
          <a:xfrm>
            <a:off x="2209800" y="28647"/>
            <a:ext cx="7924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Cerebellum – flocculonodular lobe (input &amp; output)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C8B7B5CC-0C31-4302-ADBE-C807AF1989E7}"/>
              </a:ext>
            </a:extLst>
          </p:cNvPr>
          <p:cNvCxnSpPr>
            <a:cxnSpLocks/>
            <a:endCxn id="7" idx="4"/>
          </p:cNvCxnSpPr>
          <p:nvPr/>
        </p:nvCxnSpPr>
        <p:spPr bwMode="auto">
          <a:xfrm flipV="1">
            <a:off x="8051712" y="4820097"/>
            <a:ext cx="237487" cy="41910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8"/>
          <p:cNvSpPr>
            <a:spLocks noChangeArrowheads="1"/>
          </p:cNvSpPr>
          <p:nvPr/>
        </p:nvSpPr>
        <p:spPr bwMode="auto">
          <a:xfrm>
            <a:off x="8614410" y="6491779"/>
            <a:ext cx="352532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Castro, Merchut, </a:t>
            </a:r>
            <a:r>
              <a:rPr kumimoji="0" lang="en-US" sz="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Neafsey</a:t>
            </a:r>
            <a:r>
              <a:rPr kumimoji="0" lang="en-US" sz="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, </a:t>
            </a:r>
            <a:r>
              <a:rPr kumimoji="0" lang="en-US" sz="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Wurster</a:t>
            </a:r>
            <a:r>
              <a:rPr kumimoji="0" lang="en-US" sz="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; Neuroscience: An Outline Approach, 2002</a:t>
            </a:r>
          </a:p>
        </p:txBody>
      </p:sp>
      <p:sp>
        <p:nvSpPr>
          <p:cNvPr id="33799" name="Text Box 15"/>
          <p:cNvSpPr txBox="1">
            <a:spLocks noChangeArrowheads="1"/>
          </p:cNvSpPr>
          <p:nvPr/>
        </p:nvSpPr>
        <p:spPr bwMode="auto">
          <a:xfrm>
            <a:off x="1905000" y="3352800"/>
            <a:ext cx="1143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(Uncinate fasciculus)</a:t>
            </a:r>
          </a:p>
        </p:txBody>
      </p:sp>
      <p:sp>
        <p:nvSpPr>
          <p:cNvPr id="15" name="TextBox 24"/>
          <p:cNvSpPr txBox="1">
            <a:spLocks noChangeArrowheads="1"/>
          </p:cNvSpPr>
          <p:nvPr/>
        </p:nvSpPr>
        <p:spPr bwMode="auto">
          <a:xfrm>
            <a:off x="3429000" y="9273"/>
            <a:ext cx="5791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Cerebellum – vermis (input &amp; output)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0533FC3-570C-42B0-82F5-88F081FDD3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5200" y="1091112"/>
            <a:ext cx="4876800" cy="515728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AA4D6B6B-0ED3-4230-89D6-25E2DB0C52FA}"/>
              </a:ext>
            </a:extLst>
          </p:cNvPr>
          <p:cNvGrpSpPr/>
          <p:nvPr/>
        </p:nvGrpSpPr>
        <p:grpSpPr>
          <a:xfrm>
            <a:off x="566881" y="811639"/>
            <a:ext cx="6327990" cy="5943600"/>
            <a:chOff x="566881" y="811639"/>
            <a:chExt cx="6327990" cy="59436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74177D40-E49E-4EC4-B04C-86A8916157E2}"/>
                </a:ext>
              </a:extLst>
            </p:cNvPr>
            <p:cNvGrpSpPr/>
            <p:nvPr/>
          </p:nvGrpSpPr>
          <p:grpSpPr>
            <a:xfrm>
              <a:off x="566881" y="811639"/>
              <a:ext cx="6327990" cy="5943600"/>
              <a:chOff x="566881" y="811639"/>
              <a:chExt cx="6327990" cy="594360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xmlns="" id="{42FB8CF3-7B89-4D7D-BB22-11C4A13B45B1}"/>
                  </a:ext>
                </a:extLst>
              </p:cNvPr>
              <p:cNvGrpSpPr/>
              <p:nvPr/>
            </p:nvGrpSpPr>
            <p:grpSpPr>
              <a:xfrm>
                <a:off x="566881" y="811639"/>
                <a:ext cx="6327990" cy="5943600"/>
                <a:chOff x="566881" y="811639"/>
                <a:chExt cx="6327990" cy="5943600"/>
              </a:xfrm>
            </p:grpSpPr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xmlns="" id="{3206F304-9FAC-4FF2-8FE0-DDE5AD19343A}"/>
                    </a:ext>
                  </a:extLst>
                </p:cNvPr>
                <p:cNvGrpSpPr/>
                <p:nvPr/>
              </p:nvGrpSpPr>
              <p:grpSpPr>
                <a:xfrm>
                  <a:off x="566881" y="811639"/>
                  <a:ext cx="5805549" cy="5943600"/>
                  <a:chOff x="1220726" y="628650"/>
                  <a:chExt cx="5805549" cy="5943600"/>
                </a:xfrm>
              </p:grpSpPr>
              <p:grpSp>
                <p:nvGrpSpPr>
                  <p:cNvPr id="33802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504950" y="628650"/>
                    <a:ext cx="5521325" cy="5943600"/>
                    <a:chOff x="-12" y="396"/>
                    <a:chExt cx="3478" cy="3744"/>
                  </a:xfrm>
                </p:grpSpPr>
                <p:pic>
                  <p:nvPicPr>
                    <p:cNvPr id="33804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-12" y="396"/>
                      <a:ext cx="3456" cy="374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sp>
                  <p:nvSpPr>
                    <p:cNvPr id="33805" name="Rectangle 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48" y="576"/>
                      <a:ext cx="768" cy="19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" pitchFamily="18" charset="0"/>
                        <a:ea typeface="+mn-ea"/>
                        <a:cs typeface="+mn-cs"/>
                      </a:endParaRPr>
                    </a:p>
                  </p:txBody>
                </p:sp>
                <p:pic>
                  <p:nvPicPr>
                    <p:cNvPr id="28" name="Picture 2">
                      <a:extLst>
                        <a:ext uri="{FF2B5EF4-FFF2-40B4-BE49-F238E27FC236}">
                          <a16:creationId xmlns:a16="http://schemas.microsoft.com/office/drawing/2014/main" xmlns="" id="{2A8FBF0D-D64E-496A-8715-11228331E01F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0" y="396"/>
                      <a:ext cx="3456" cy="374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33797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5073446" y="1569610"/>
                    <a:ext cx="762000" cy="240139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798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4851044" y="3238500"/>
                    <a:ext cx="762000" cy="457200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801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5454446" y="2788811"/>
                    <a:ext cx="914400" cy="685800"/>
                  </a:xfrm>
                  <a:prstGeom prst="ellipse">
                    <a:avLst/>
                  </a:prstGeom>
                  <a:noFill/>
                  <a:ln w="38100">
                    <a:solidFill>
                      <a:srgbClr val="00589A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" pitchFamily="18" charset="0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4" name="Straight Connector 3"/>
                  <p:cNvCxnSpPr>
                    <a:cxnSpLocks/>
                    <a:stCxn id="33801" idx="5"/>
                  </p:cNvCxnSpPr>
                  <p:nvPr/>
                </p:nvCxnSpPr>
                <p:spPr bwMode="auto">
                  <a:xfrm>
                    <a:off x="6234935" y="3374178"/>
                    <a:ext cx="394465" cy="59037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5400" cap="flat" cmpd="sng" algn="ctr">
                    <a:solidFill>
                      <a:srgbClr val="0000CC"/>
                    </a:solidFill>
                    <a:prstDash val="sysDot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xmlns="" id="{5AE6F559-26DE-4100-9BA1-CBBB983A19D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220726" y="5151011"/>
                    <a:ext cx="1909619" cy="41910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Medial Vestibulospinal Tracts</a:t>
                    </a:r>
                  </a:p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(Descending MLF)</a:t>
                    </a:r>
                    <a:endParaRPr kumimoji="0" lang="en-US" sz="11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0" name="Oval 17">
                    <a:extLst>
                      <a:ext uri="{FF2B5EF4-FFF2-40B4-BE49-F238E27FC236}">
                        <a16:creationId xmlns:a16="http://schemas.microsoft.com/office/drawing/2014/main" xmlns="" id="{11D50182-FFE7-46CE-B08F-EC5619516C1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891982" y="1709139"/>
                    <a:ext cx="1028700" cy="509811"/>
                  </a:xfrm>
                  <a:prstGeom prst="ellipse">
                    <a:avLst/>
                  </a:prstGeom>
                  <a:noFill/>
                  <a:ln w="38100">
                    <a:solidFill>
                      <a:srgbClr val="00589A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xmlns="" id="{29D1317E-E251-4B4E-BB41-C391CC4B77C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256210" y="5151259"/>
                    <a:ext cx="1909619" cy="41910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Medial Vestibulospinal Tracts</a:t>
                    </a:r>
                  </a:p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(Descending MLF)</a:t>
                    </a:r>
                    <a:endParaRPr kumimoji="0" lang="en-US" sz="11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2" name="TextBox 1"/>
                <p:cNvSpPr txBox="1"/>
                <p:nvPr/>
              </p:nvSpPr>
              <p:spPr>
                <a:xfrm>
                  <a:off x="5370871" y="4147540"/>
                  <a:ext cx="15240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" pitchFamily="18" charset="0"/>
                      <a:ea typeface="+mn-ea"/>
                      <a:cs typeface="+mn-cs"/>
                    </a:rPr>
                    <a:t>(</a:t>
                  </a: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" pitchFamily="18" charset="0"/>
                      <a:ea typeface="+mn-ea"/>
                      <a:cs typeface="+mn-cs"/>
                    </a:rPr>
                    <a:t>Interposed nucleus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" pitchFamily="18" charset="0"/>
                      <a:ea typeface="+mn-ea"/>
                      <a:cs typeface="+mn-cs"/>
                    </a:rPr>
                    <a:t>)</a:t>
                  </a:r>
                </a:p>
              </p:txBody>
            </p:sp>
          </p:grp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xmlns="" id="{EA806143-83A8-4451-953C-750827D52C1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667000" y="4953000"/>
                <a:ext cx="228600" cy="45720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xmlns="" id="{92E36778-4157-4A79-AC32-99391567B981}"/>
                  </a:ext>
                </a:extLst>
              </p:cNvPr>
              <p:cNvSpPr/>
              <p:nvPr/>
            </p:nvSpPr>
            <p:spPr bwMode="auto">
              <a:xfrm>
                <a:off x="2819400" y="4800600"/>
                <a:ext cx="152400" cy="228600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4AC77D0D-ADA8-49A6-AB1B-27D0338FCA46}"/>
                </a:ext>
              </a:extLst>
            </p:cNvPr>
            <p:cNvSpPr/>
            <p:nvPr/>
          </p:nvSpPr>
          <p:spPr bwMode="auto">
            <a:xfrm>
              <a:off x="990600" y="1029376"/>
              <a:ext cx="687003" cy="440826"/>
            </a:xfrm>
            <a:prstGeom prst="ellipse">
              <a:avLst/>
            </a:prstGeom>
            <a:noFill/>
            <a:ln w="38100" cap="flat" cmpd="sng" algn="ctr">
              <a:solidFill>
                <a:srgbClr val="00B05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</p:grpSp>
      <p:sp>
        <p:nvSpPr>
          <p:cNvPr id="47" name="Rectangle 20">
            <a:extLst>
              <a:ext uri="{FF2B5EF4-FFF2-40B4-BE49-F238E27FC236}">
                <a16:creationId xmlns:a16="http://schemas.microsoft.com/office/drawing/2014/main" xmlns="" id="{690CB95A-DF05-43CC-AAFE-BB6335BEC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8650" y="6633283"/>
            <a:ext cx="339387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800" b="1" i="1" dirty="0">
                <a:solidFill>
                  <a:srgbClr val="000000"/>
                </a:solidFill>
              </a:rPr>
              <a:t>Siegel A, </a:t>
            </a:r>
            <a:r>
              <a:rPr lang="en-US" sz="800" b="1" i="1" dirty="0" err="1">
                <a:solidFill>
                  <a:srgbClr val="000000"/>
                </a:solidFill>
              </a:rPr>
              <a:t>Sparu</a:t>
            </a:r>
            <a:r>
              <a:rPr lang="en-US" sz="800" b="1" i="1" dirty="0">
                <a:solidFill>
                  <a:srgbClr val="000000"/>
                </a:solidFill>
              </a:rPr>
              <a:t> HN.  Essential Neuroscience, 3</a:t>
            </a:r>
            <a:r>
              <a:rPr lang="en-US" sz="800" b="1" i="1" baseline="30000" dirty="0">
                <a:solidFill>
                  <a:srgbClr val="000000"/>
                </a:solidFill>
              </a:rPr>
              <a:t>rd</a:t>
            </a:r>
            <a:r>
              <a:rPr lang="en-US" sz="800" b="1" i="1" dirty="0">
                <a:solidFill>
                  <a:srgbClr val="000000"/>
                </a:solidFill>
              </a:rPr>
              <a:t> Ed., Wolters Kluwer, 2015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8"/>
          <p:cNvSpPr>
            <a:spLocks noChangeArrowheads="1"/>
          </p:cNvSpPr>
          <p:nvPr/>
        </p:nvSpPr>
        <p:spPr bwMode="auto">
          <a:xfrm>
            <a:off x="8597204" y="6505728"/>
            <a:ext cx="352532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800" b="1" i="1" dirty="0">
                <a:solidFill>
                  <a:srgbClr val="000000"/>
                </a:solidFill>
              </a:rPr>
              <a:t>Castro, </a:t>
            </a:r>
            <a:r>
              <a:rPr lang="en-US" sz="800" b="1" i="1" dirty="0" err="1">
                <a:solidFill>
                  <a:srgbClr val="000000"/>
                </a:solidFill>
              </a:rPr>
              <a:t>Merchut</a:t>
            </a:r>
            <a:r>
              <a:rPr lang="en-US" sz="800" b="1" i="1" dirty="0">
                <a:solidFill>
                  <a:srgbClr val="000000"/>
                </a:solidFill>
              </a:rPr>
              <a:t>, </a:t>
            </a:r>
            <a:r>
              <a:rPr lang="en-US" sz="800" b="1" i="1" dirty="0" err="1">
                <a:solidFill>
                  <a:srgbClr val="000000"/>
                </a:solidFill>
              </a:rPr>
              <a:t>Neafsey</a:t>
            </a:r>
            <a:r>
              <a:rPr lang="en-US" sz="800" b="1" i="1" dirty="0">
                <a:solidFill>
                  <a:srgbClr val="000000"/>
                </a:solidFill>
              </a:rPr>
              <a:t>, Wurster; Neuroscience: An Outline Approach, 2002</a:t>
            </a:r>
          </a:p>
        </p:txBody>
      </p:sp>
      <p:sp>
        <p:nvSpPr>
          <p:cNvPr id="34828" name="Rounded Rectangle 34"/>
          <p:cNvSpPr>
            <a:spLocks noChangeArrowheads="1"/>
          </p:cNvSpPr>
          <p:nvPr/>
        </p:nvSpPr>
        <p:spPr bwMode="auto">
          <a:xfrm rot="5132171">
            <a:off x="9362282" y="4033044"/>
            <a:ext cx="627062" cy="457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rot="10800000" vert="eaVert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34822" name="Rounded Rectangle 38"/>
          <p:cNvSpPr>
            <a:spLocks noChangeArrowheads="1"/>
          </p:cNvSpPr>
          <p:nvPr/>
        </p:nvSpPr>
        <p:spPr bwMode="auto">
          <a:xfrm>
            <a:off x="7239000" y="5649913"/>
            <a:ext cx="304800" cy="4699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TextBox 24"/>
          <p:cNvSpPr txBox="1">
            <a:spLocks noChangeArrowheads="1"/>
          </p:cNvSpPr>
          <p:nvPr/>
        </p:nvSpPr>
        <p:spPr bwMode="auto">
          <a:xfrm>
            <a:off x="2971800" y="0"/>
            <a:ext cx="64517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800" b="1" i="1" dirty="0"/>
              <a:t>Cerebellum – hemisphere (</a:t>
            </a:r>
            <a:r>
              <a:rPr lang="en-US" sz="2800" b="1" i="1" dirty="0">
                <a:solidFill>
                  <a:srgbClr val="7030A0"/>
                </a:solidFill>
              </a:rPr>
              <a:t>input </a:t>
            </a:r>
            <a:r>
              <a:rPr lang="en-US" sz="2800" b="1" i="1" dirty="0"/>
              <a:t>&amp; </a:t>
            </a:r>
            <a:r>
              <a:rPr lang="en-US" sz="2800" b="1" i="1" dirty="0">
                <a:solidFill>
                  <a:srgbClr val="00B050"/>
                </a:solidFill>
              </a:rPr>
              <a:t>output</a:t>
            </a:r>
            <a:r>
              <a:rPr lang="en-US" sz="2800" b="1" i="1" dirty="0"/>
              <a:t>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8BE9ACA-6CA6-4820-9454-E6F36CF7B4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4864" y="1050944"/>
            <a:ext cx="4876800" cy="515728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394418D-828F-4C32-A6D6-ADE9379F4E2F}"/>
              </a:ext>
            </a:extLst>
          </p:cNvPr>
          <p:cNvGrpSpPr/>
          <p:nvPr/>
        </p:nvGrpSpPr>
        <p:grpSpPr>
          <a:xfrm>
            <a:off x="475570" y="620491"/>
            <a:ext cx="6166406" cy="6100681"/>
            <a:chOff x="475570" y="620491"/>
            <a:chExt cx="6166406" cy="610068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62AA970C-D040-482D-80C5-67EEB15B448D}"/>
                </a:ext>
              </a:extLst>
            </p:cNvPr>
            <p:cNvGrpSpPr/>
            <p:nvPr/>
          </p:nvGrpSpPr>
          <p:grpSpPr>
            <a:xfrm>
              <a:off x="475570" y="620491"/>
              <a:ext cx="6166406" cy="6100681"/>
              <a:chOff x="475570" y="620491"/>
              <a:chExt cx="6166406" cy="6100681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475570" y="620491"/>
                <a:ext cx="6166406" cy="6100681"/>
                <a:chOff x="475570" y="620491"/>
                <a:chExt cx="6166406" cy="6100681"/>
              </a:xfrm>
            </p:grpSpPr>
            <p:pic>
              <p:nvPicPr>
                <p:cNvPr id="34818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475570" y="620491"/>
                  <a:ext cx="6166406" cy="61006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0" name="Oval 19"/>
                <p:cNvSpPr/>
                <p:nvPr/>
              </p:nvSpPr>
              <p:spPr bwMode="auto">
                <a:xfrm>
                  <a:off x="2409372" y="1095829"/>
                  <a:ext cx="914400" cy="533400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00B05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/>
                  </a:endParaRPr>
                </a:p>
              </p:txBody>
            </p:sp>
            <p:sp>
              <p:nvSpPr>
                <p:cNvPr id="22" name="Oval 21"/>
                <p:cNvSpPr/>
                <p:nvPr/>
              </p:nvSpPr>
              <p:spPr bwMode="auto">
                <a:xfrm>
                  <a:off x="653142" y="2189667"/>
                  <a:ext cx="762000" cy="657957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7030A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/>
                  </a:endParaRPr>
                </a:p>
              </p:txBody>
            </p:sp>
            <p:sp>
              <p:nvSpPr>
                <p:cNvPr id="23" name="Oval 22"/>
                <p:cNvSpPr/>
                <p:nvPr/>
              </p:nvSpPr>
              <p:spPr bwMode="auto">
                <a:xfrm>
                  <a:off x="1684871" y="1707473"/>
                  <a:ext cx="687003" cy="440826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/>
                  </a:endParaRPr>
                </a:p>
              </p:txBody>
            </p:sp>
          </p:grp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xmlns="" id="{22BA4C65-3EE4-4932-B395-209B79E2AB59}"/>
                  </a:ext>
                </a:extLst>
              </p:cNvPr>
              <p:cNvSpPr/>
              <p:nvPr/>
            </p:nvSpPr>
            <p:spPr bwMode="auto">
              <a:xfrm>
                <a:off x="1448669" y="3084066"/>
                <a:ext cx="624548" cy="400751"/>
              </a:xfrm>
              <a:prstGeom prst="ellipse">
                <a:avLst/>
              </a:prstGeom>
              <a:noFill/>
              <a:ln w="38100" cap="flat" cmpd="sng" algn="ctr">
                <a:solidFill>
                  <a:srgbClr val="7030A0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2D3C9C7B-81C6-4320-ACB3-995CB2E281EB}"/>
                  </a:ext>
                </a:extLst>
              </p:cNvPr>
              <p:cNvSpPr/>
              <p:nvPr/>
            </p:nvSpPr>
            <p:spPr bwMode="auto">
              <a:xfrm>
                <a:off x="3558773" y="3546832"/>
                <a:ext cx="1258208" cy="670560"/>
              </a:xfrm>
              <a:prstGeom prst="ellipse">
                <a:avLst/>
              </a:prstGeom>
              <a:noFill/>
              <a:ln w="38100" cap="flat" cmpd="sng" algn="ctr">
                <a:solidFill>
                  <a:srgbClr val="7030A0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xmlns="" id="{7205AADF-7315-44C5-B7F8-0043CA1048D0}"/>
                  </a:ext>
                </a:extLst>
              </p:cNvPr>
              <p:cNvSpPr/>
              <p:nvPr/>
            </p:nvSpPr>
            <p:spPr bwMode="auto">
              <a:xfrm>
                <a:off x="4422218" y="4592016"/>
                <a:ext cx="1258208" cy="665784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6C542732-B60A-4F93-8C49-3DA0C7589A50}"/>
                </a:ext>
              </a:extLst>
            </p:cNvPr>
            <p:cNvSpPr/>
            <p:nvPr/>
          </p:nvSpPr>
          <p:spPr bwMode="auto">
            <a:xfrm>
              <a:off x="1967239" y="5023376"/>
              <a:ext cx="755703" cy="331199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</p:grpSp>
      <p:sp>
        <p:nvSpPr>
          <p:cNvPr id="35" name="Rectangle 20">
            <a:extLst>
              <a:ext uri="{FF2B5EF4-FFF2-40B4-BE49-F238E27FC236}">
                <a16:creationId xmlns:a16="http://schemas.microsoft.com/office/drawing/2014/main" xmlns="" id="{7B35654A-0FBB-41CF-BD42-28D515A74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8650" y="6633283"/>
            <a:ext cx="339387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800" b="1" i="1" dirty="0">
                <a:solidFill>
                  <a:srgbClr val="000000"/>
                </a:solidFill>
              </a:rPr>
              <a:t>Siegel A, </a:t>
            </a:r>
            <a:r>
              <a:rPr lang="en-US" sz="800" b="1" i="1" dirty="0" err="1">
                <a:solidFill>
                  <a:srgbClr val="000000"/>
                </a:solidFill>
              </a:rPr>
              <a:t>Sparu</a:t>
            </a:r>
            <a:r>
              <a:rPr lang="en-US" sz="800" b="1" i="1" dirty="0">
                <a:solidFill>
                  <a:srgbClr val="000000"/>
                </a:solidFill>
              </a:rPr>
              <a:t> HN.  Essential Neuroscience, 3</a:t>
            </a:r>
            <a:r>
              <a:rPr lang="en-US" sz="800" b="1" i="1" baseline="30000" dirty="0">
                <a:solidFill>
                  <a:srgbClr val="000000"/>
                </a:solidFill>
              </a:rPr>
              <a:t>rd</a:t>
            </a:r>
            <a:r>
              <a:rPr lang="en-US" sz="800" b="1" i="1" dirty="0">
                <a:solidFill>
                  <a:srgbClr val="000000"/>
                </a:solidFill>
              </a:rPr>
              <a:t> Ed., Wolters Kluwer, 2015</a:t>
            </a:r>
          </a:p>
        </p:txBody>
      </p:sp>
    </p:spTree>
    <p:extLst>
      <p:ext uri="{BB962C8B-B14F-4D97-AF65-F5344CB8AC3E}">
        <p14:creationId xmlns:p14="http://schemas.microsoft.com/office/powerpoint/2010/main" val="23687525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Box 4"/>
          <p:cNvSpPr txBox="1">
            <a:spLocks noChangeArrowheads="1"/>
          </p:cNvSpPr>
          <p:nvPr/>
        </p:nvSpPr>
        <p:spPr bwMode="auto">
          <a:xfrm>
            <a:off x="6477000" y="990600"/>
            <a:ext cx="3733800" cy="424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Molecular layer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Mainly axons and dendrites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Basket cells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– axons synapse 	on the Purkinje cell body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Stellate cells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– axons synapse 	on Purkinje cell dendrites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Purkinje cell layer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Purkinje cells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– </a:t>
            </a: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only axons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that leave the cerebellar cortex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Granular layer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Granular cells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– send their axons into the molecular layer as parallel fibers</a:t>
            </a:r>
          </a:p>
        </p:txBody>
      </p:sp>
      <p:sp>
        <p:nvSpPr>
          <p:cNvPr id="36866" name="TextBox 14"/>
          <p:cNvSpPr txBox="1">
            <a:spLocks noChangeArrowheads="1"/>
          </p:cNvSpPr>
          <p:nvPr/>
        </p:nvSpPr>
        <p:spPr bwMode="auto">
          <a:xfrm>
            <a:off x="5334000" y="6248400"/>
            <a:ext cx="1447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White matter</a:t>
            </a:r>
          </a:p>
        </p:txBody>
      </p:sp>
      <p:grpSp>
        <p:nvGrpSpPr>
          <p:cNvPr id="36867" name="Group 14"/>
          <p:cNvGrpSpPr>
            <a:grpSpLocks/>
          </p:cNvGrpSpPr>
          <p:nvPr/>
        </p:nvGrpSpPr>
        <p:grpSpPr bwMode="auto">
          <a:xfrm>
            <a:off x="2133600" y="762000"/>
            <a:ext cx="4419600" cy="5670550"/>
            <a:chOff x="384" y="480"/>
            <a:chExt cx="2784" cy="3572"/>
          </a:xfrm>
        </p:grpSpPr>
        <p:pic>
          <p:nvPicPr>
            <p:cNvPr id="36868" name="Picture 8" descr="C:\Documents and Settings\ggruene\Desktop\hl3-28.jpg"/>
            <p:cNvPicPr>
              <a:picLocks noChangeAspect="1" noChangeArrowheads="1"/>
            </p:cNvPicPr>
            <p:nvPr/>
          </p:nvPicPr>
          <p:blipFill>
            <a:blip r:embed="rId3" cstate="print"/>
            <a:srcRect l="31197" t="26744" r="14664"/>
            <a:stretch>
              <a:fillRect/>
            </a:stretch>
          </p:blipFill>
          <p:spPr bwMode="auto">
            <a:xfrm rot="10800000">
              <a:off x="384" y="480"/>
              <a:ext cx="2304" cy="3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6869" name="Straight Connector 16"/>
            <p:cNvCxnSpPr>
              <a:cxnSpLocks noChangeShapeType="1"/>
            </p:cNvCxnSpPr>
            <p:nvPr/>
          </p:nvCxnSpPr>
          <p:spPr bwMode="auto">
            <a:xfrm>
              <a:off x="2208" y="816"/>
              <a:ext cx="912" cy="0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 type="oval" w="med" len="med"/>
              <a:tailEnd/>
            </a:ln>
          </p:spPr>
        </p:cxnSp>
        <p:cxnSp>
          <p:nvCxnSpPr>
            <p:cNvPr id="36870" name="Straight Connector 18"/>
            <p:cNvCxnSpPr>
              <a:cxnSpLocks noChangeShapeType="1"/>
            </p:cNvCxnSpPr>
            <p:nvPr/>
          </p:nvCxnSpPr>
          <p:spPr bwMode="auto">
            <a:xfrm>
              <a:off x="2016" y="1296"/>
              <a:ext cx="1152" cy="624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 type="oval" w="med" len="med"/>
              <a:tailEnd/>
            </a:ln>
          </p:spPr>
        </p:cxnSp>
        <p:cxnSp>
          <p:nvCxnSpPr>
            <p:cNvPr id="36871" name="Straight Connector 20"/>
            <p:cNvCxnSpPr>
              <a:cxnSpLocks noChangeShapeType="1"/>
            </p:cNvCxnSpPr>
            <p:nvPr/>
          </p:nvCxnSpPr>
          <p:spPr bwMode="auto">
            <a:xfrm>
              <a:off x="2016" y="1680"/>
              <a:ext cx="1152" cy="960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 type="oval" w="med" len="med"/>
              <a:tailEnd/>
            </a:ln>
          </p:spPr>
        </p:cxnSp>
        <p:cxnSp>
          <p:nvCxnSpPr>
            <p:cNvPr id="36872" name="Straight Connector 22"/>
            <p:cNvCxnSpPr>
              <a:cxnSpLocks noChangeShapeType="1"/>
            </p:cNvCxnSpPr>
            <p:nvPr/>
          </p:nvCxnSpPr>
          <p:spPr bwMode="auto">
            <a:xfrm>
              <a:off x="2256" y="3216"/>
              <a:ext cx="144" cy="836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 type="oval" w="med" len="med"/>
              <a:tailEnd/>
            </a:ln>
          </p:spPr>
        </p:cxnSp>
        <p:cxnSp>
          <p:nvCxnSpPr>
            <p:cNvPr id="36873" name="Straight Connector 23"/>
            <p:cNvCxnSpPr>
              <a:cxnSpLocks noChangeShapeType="1"/>
            </p:cNvCxnSpPr>
            <p:nvPr/>
          </p:nvCxnSpPr>
          <p:spPr bwMode="auto">
            <a:xfrm>
              <a:off x="1584" y="3504"/>
              <a:ext cx="816" cy="548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 type="oval" w="med" len="med"/>
              <a:tailEnd/>
            </a:ln>
          </p:spPr>
        </p:cxnSp>
        <p:cxnSp>
          <p:nvCxnSpPr>
            <p:cNvPr id="36874" name="Straight Connector 20"/>
            <p:cNvCxnSpPr>
              <a:cxnSpLocks noChangeShapeType="1"/>
            </p:cNvCxnSpPr>
            <p:nvPr/>
          </p:nvCxnSpPr>
          <p:spPr bwMode="auto">
            <a:xfrm>
              <a:off x="2496" y="2592"/>
              <a:ext cx="672" cy="48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 type="oval" w="med" len="med"/>
              <a:tailEnd/>
            </a:ln>
          </p:spPr>
        </p:cxnSp>
      </p:grpSp>
      <p:sp>
        <p:nvSpPr>
          <p:cNvPr id="12" name="TextBox 24"/>
          <p:cNvSpPr txBox="1">
            <a:spLocks noChangeArrowheads="1"/>
          </p:cNvSpPr>
          <p:nvPr/>
        </p:nvSpPr>
        <p:spPr bwMode="auto">
          <a:xfrm>
            <a:off x="2514600" y="29121"/>
            <a:ext cx="716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Cerebellum overview – microscopic anatomy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10972800" cy="609600"/>
          </a:xfrm>
        </p:spPr>
        <p:txBody>
          <a:bodyPr/>
          <a:lstStyle/>
          <a:p>
            <a:pPr lvl="0"/>
            <a:r>
              <a:rPr lang="en-US" sz="2800" b="1" i="1" kern="1200" dirty="0">
                <a:solidFill>
                  <a:srgbClr val="000000"/>
                </a:solidFill>
                <a:latin typeface="Times" pitchFamily="18" charset="0"/>
                <a:ea typeface="+mn-ea"/>
                <a:cs typeface="+mn-cs"/>
              </a:rPr>
              <a:t>Cerebellum overview – microscopic anatomy</a:t>
            </a:r>
            <a:br>
              <a:rPr lang="en-US" sz="2800" b="1" i="1" kern="1200" dirty="0">
                <a:solidFill>
                  <a:srgbClr val="000000"/>
                </a:solidFill>
                <a:latin typeface="Times" pitchFamily="18" charset="0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471039"/>
            <a:ext cx="223811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Neurobiology of Disease 88 (2016) 96–106</a:t>
            </a:r>
            <a:endParaRPr lang="en-US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609600"/>
            <a:ext cx="7552811" cy="5867400"/>
          </a:xfrm>
          <a:prstGeom prst="rect">
            <a:avLst/>
          </a:prstGeom>
        </p:spPr>
      </p:pic>
      <p:pic>
        <p:nvPicPr>
          <p:cNvPr id="13" name="Picture 2" descr="Cerebellar neuron connections"/>
          <p:cNvPicPr>
            <a:picLocks noChangeAspect="1" noChangeArrowheads="1"/>
          </p:cNvPicPr>
          <p:nvPr/>
        </p:nvPicPr>
        <p:blipFill>
          <a:blip r:embed="rId4" cstate="print"/>
          <a:srcRect l="29311" r="31897" b="3703"/>
          <a:stretch>
            <a:fillRect/>
          </a:stretch>
        </p:blipFill>
        <p:spPr bwMode="auto">
          <a:xfrm>
            <a:off x="8077200" y="595705"/>
            <a:ext cx="3429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0" y="6642556"/>
            <a:ext cx="5867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800" b="1" i="1" dirty="0">
                <a:solidFill>
                  <a:srgbClr val="000000"/>
                </a:solidFill>
                <a:latin typeface="Arial" charset="0"/>
              </a:rPr>
              <a:t>Nolte J and </a:t>
            </a:r>
            <a:r>
              <a:rPr lang="en-US" sz="800" b="1" i="1" dirty="0" err="1">
                <a:solidFill>
                  <a:srgbClr val="000000"/>
                </a:solidFill>
                <a:latin typeface="Arial" charset="0"/>
              </a:rPr>
              <a:t>Sundsten</a:t>
            </a:r>
            <a:r>
              <a:rPr lang="en-US" sz="800" b="1" i="1" dirty="0">
                <a:solidFill>
                  <a:srgbClr val="000000"/>
                </a:solidFill>
                <a:latin typeface="Arial" charset="0"/>
              </a:rPr>
              <a:t>. The Human Brain: An introduction to its functional anatomy. 6</a:t>
            </a:r>
            <a:r>
              <a:rPr lang="en-US" sz="800" b="1" i="1" baseline="30000" dirty="0">
                <a:solidFill>
                  <a:srgbClr val="000000"/>
                </a:solidFill>
                <a:latin typeface="Arial" charset="0"/>
              </a:rPr>
              <a:t>th</a:t>
            </a:r>
            <a:r>
              <a:rPr lang="en-US" sz="800" b="1" i="1" dirty="0">
                <a:solidFill>
                  <a:srgbClr val="000000"/>
                </a:solidFill>
                <a:latin typeface="Arial" charset="0"/>
              </a:rPr>
              <a:t>  edition, 2010; Mosby Elsevier </a:t>
            </a:r>
          </a:p>
        </p:txBody>
      </p:sp>
    </p:spTree>
    <p:extLst>
      <p:ext uri="{BB962C8B-B14F-4D97-AF65-F5344CB8AC3E}">
        <p14:creationId xmlns:p14="http://schemas.microsoft.com/office/powerpoint/2010/main" val="6687450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3" descr="M9780323045704-020-f007"/>
          <p:cNvPicPr>
            <a:picLocks noChangeAspect="1" noChangeArrowheads="1"/>
          </p:cNvPicPr>
          <p:nvPr/>
        </p:nvPicPr>
        <p:blipFill>
          <a:blip r:embed="rId3" cstate="print"/>
          <a:srcRect l="20660" t="96094" r="21664"/>
          <a:stretch>
            <a:fillRect/>
          </a:stretch>
        </p:blipFill>
        <p:spPr bwMode="auto">
          <a:xfrm>
            <a:off x="1524001" y="6615114"/>
            <a:ext cx="3736975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4" descr="M9780323045704-020-f004"/>
          <p:cNvPicPr>
            <a:picLocks noChangeAspect="1" noChangeArrowheads="1"/>
          </p:cNvPicPr>
          <p:nvPr/>
        </p:nvPicPr>
        <p:blipFill>
          <a:blip r:embed="rId4" cstate="print"/>
          <a:srcRect r="3371" b="9212"/>
          <a:stretch>
            <a:fillRect/>
          </a:stretch>
        </p:blipFill>
        <p:spPr bwMode="auto">
          <a:xfrm>
            <a:off x="1524001" y="563227"/>
            <a:ext cx="475297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2" descr="Cerebellar neuron connections"/>
          <p:cNvPicPr>
            <a:picLocks noChangeAspect="1" noChangeArrowheads="1"/>
          </p:cNvPicPr>
          <p:nvPr/>
        </p:nvPicPr>
        <p:blipFill>
          <a:blip r:embed="rId5" cstate="print"/>
          <a:srcRect l="29311" r="31897" b="3703"/>
          <a:stretch>
            <a:fillRect/>
          </a:stretch>
        </p:blipFill>
        <p:spPr bwMode="auto">
          <a:xfrm>
            <a:off x="7010400" y="552341"/>
            <a:ext cx="3429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Rectangle 9"/>
          <p:cNvSpPr>
            <a:spLocks noChangeArrowheads="1"/>
          </p:cNvSpPr>
          <p:nvPr/>
        </p:nvSpPr>
        <p:spPr bwMode="auto">
          <a:xfrm>
            <a:off x="6096000" y="6519864"/>
            <a:ext cx="4572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Nolte J and </a:t>
            </a:r>
            <a:r>
              <a:rPr kumimoji="0" lang="en-US" sz="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Sundsten</a:t>
            </a:r>
            <a:r>
              <a:rPr kumimoji="0" lang="en-US" sz="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The Human Brain: An introduction to its functional anatomy. 6</a:t>
            </a:r>
            <a:r>
              <a:rPr kumimoji="0" lang="en-US" sz="8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edition, 2010; Mosby Elsevier </a:t>
            </a:r>
          </a:p>
        </p:txBody>
      </p:sp>
      <p:sp>
        <p:nvSpPr>
          <p:cNvPr id="6" name="TextBox 24"/>
          <p:cNvSpPr txBox="1">
            <a:spLocks noChangeArrowheads="1"/>
          </p:cNvSpPr>
          <p:nvPr/>
        </p:nvSpPr>
        <p:spPr bwMode="auto">
          <a:xfrm>
            <a:off x="2514600" y="29121"/>
            <a:ext cx="716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Cerebellum overview – microscopic anatomy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 descr="Cerebellum1"/>
          <p:cNvPicPr>
            <a:picLocks noChangeAspect="1" noChangeArrowheads="1"/>
          </p:cNvPicPr>
          <p:nvPr/>
        </p:nvPicPr>
        <p:blipFill>
          <a:blip r:embed="rId3" cstate="print"/>
          <a:srcRect b="1416"/>
          <a:stretch>
            <a:fillRect/>
          </a:stretch>
        </p:blipFill>
        <p:spPr bwMode="auto">
          <a:xfrm>
            <a:off x="421582" y="628541"/>
            <a:ext cx="4115102" cy="5924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9"/>
          <p:cNvSpPr>
            <a:spLocks noChangeArrowheads="1"/>
          </p:cNvSpPr>
          <p:nvPr/>
        </p:nvSpPr>
        <p:spPr bwMode="auto">
          <a:xfrm>
            <a:off x="-18826" y="6629400"/>
            <a:ext cx="5486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Neuroscience. 2nd Ed., Purves D, Augustine GJ, Fitzpatrick D, et al., editors. Sunderland (MA):</a:t>
            </a:r>
            <a:r>
              <a:rPr kumimoji="0" lang="en-US" sz="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Sinauer</a:t>
            </a:r>
            <a:r>
              <a:rPr kumimoji="0" lang="en-US" sz="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 Associates\; 20012</a:t>
            </a:r>
            <a:r>
              <a:rPr kumimoji="0" lang="en-US" sz="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5" name="TextBox 24"/>
          <p:cNvSpPr txBox="1">
            <a:spLocks noChangeArrowheads="1"/>
          </p:cNvSpPr>
          <p:nvPr/>
        </p:nvSpPr>
        <p:spPr bwMode="auto">
          <a:xfrm>
            <a:off x="2514600" y="29121"/>
            <a:ext cx="716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Cerebellum overview – microscopic anatomy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876800" y="704740"/>
            <a:ext cx="7315200" cy="5467459"/>
            <a:chOff x="3581400" y="1155785"/>
            <a:chExt cx="7010400" cy="529288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81400" y="1155785"/>
              <a:ext cx="6492803" cy="529288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191000" y="4017978"/>
              <a:ext cx="571460" cy="400110"/>
            </a:xfrm>
            <a:prstGeom prst="rect">
              <a:avLst/>
            </a:prstGeom>
            <a:solidFill>
              <a:srgbClr val="A1FDA5"/>
            </a:solidFill>
          </p:spPr>
          <p:txBody>
            <a:bodyPr wrap="square" lIns="0" r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18" charset="0"/>
                  <a:ea typeface="+mn-ea"/>
                  <a:cs typeface="+mn-cs"/>
                </a:rPr>
                <a:t>  Granule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18" charset="0"/>
                  <a:ea typeface="+mn-ea"/>
                  <a:cs typeface="+mn-cs"/>
                </a:rPr>
                <a:t>     cells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270786" y="4963723"/>
              <a:ext cx="834614" cy="24622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0" r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18" charset="0"/>
                  <a:ea typeface="+mn-ea"/>
                  <a:cs typeface="+mn-cs"/>
                </a:rPr>
                <a:t>  Mossy fibers    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576380" y="4749776"/>
              <a:ext cx="1015420" cy="24622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0" r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18" charset="0"/>
                  <a:ea typeface="+mn-ea"/>
                  <a:cs typeface="+mn-cs"/>
                </a:rPr>
                <a:t>  Climbing fibers     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573202" y="2883652"/>
              <a:ext cx="571460" cy="400110"/>
            </a:xfrm>
            <a:prstGeom prst="rect">
              <a:avLst/>
            </a:prstGeom>
            <a:solidFill>
              <a:srgbClr val="A1FDA5"/>
            </a:solidFill>
          </p:spPr>
          <p:txBody>
            <a:bodyPr wrap="square" lIns="0" r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18" charset="0"/>
                  <a:ea typeface="+mn-ea"/>
                  <a:cs typeface="+mn-cs"/>
                </a:rPr>
                <a:t>  Purkinje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18" charset="0"/>
                  <a:ea typeface="+mn-ea"/>
                  <a:cs typeface="+mn-cs"/>
                </a:rPr>
                <a:t>     cells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495800" y="2360730"/>
              <a:ext cx="952460" cy="246221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lIns="0" r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18" charset="0"/>
                  <a:ea typeface="+mn-ea"/>
                  <a:cs typeface="+mn-cs"/>
                </a:rPr>
                <a:t>  Parallel fibers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305800" y="5791200"/>
              <a:ext cx="1028660" cy="40011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 lIns="0" r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18" charset="0"/>
                  <a:ea typeface="+mn-ea"/>
                  <a:cs typeface="+mn-cs"/>
                </a:rPr>
                <a:t>  Inferior Olivary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18" charset="0"/>
                  <a:ea typeface="+mn-ea"/>
                  <a:cs typeface="+mn-cs"/>
                </a:rPr>
                <a:t>    nucleus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805199" y="4260309"/>
              <a:ext cx="1028660" cy="40011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 lIns="0" r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18" charset="0"/>
                  <a:ea typeface="+mn-ea"/>
                  <a:cs typeface="+mn-cs"/>
                </a:rPr>
                <a:t>  Deep cerebellar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18" charset="0"/>
                  <a:ea typeface="+mn-ea"/>
                  <a:cs typeface="+mn-cs"/>
                </a:rPr>
                <a:t>    nuclei</a:t>
              </a:r>
            </a:p>
          </p:txBody>
        </p:sp>
        <p:sp>
          <p:nvSpPr>
            <p:cNvPr id="15" name="Up Arrow 14"/>
            <p:cNvSpPr/>
            <p:nvPr/>
          </p:nvSpPr>
          <p:spPr bwMode="auto">
            <a:xfrm>
              <a:off x="5086290" y="5807621"/>
              <a:ext cx="361970" cy="581272"/>
            </a:xfrm>
            <a:prstGeom prst="upArrow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endParaRPr>
            </a:p>
          </p:txBody>
        </p:sp>
        <p:sp>
          <p:nvSpPr>
            <p:cNvPr id="16" name="Up Arrow 15"/>
            <p:cNvSpPr/>
            <p:nvPr/>
          </p:nvSpPr>
          <p:spPr bwMode="auto">
            <a:xfrm rot="10800000">
              <a:off x="7543800" y="5195164"/>
              <a:ext cx="361970" cy="581272"/>
            </a:xfrm>
            <a:prstGeom prst="up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8001000" y="6649292"/>
            <a:ext cx="33528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Times" panose="02020603050405020304" pitchFamily="18" charset="0"/>
              </a:rPr>
              <a:t>Ann N Y </a:t>
            </a:r>
            <a:r>
              <a:rPr kumimoji="0" lang="en-US" sz="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Times" panose="02020603050405020304" pitchFamily="18" charset="0"/>
              </a:rPr>
              <a:t>Acad</a:t>
            </a:r>
            <a:r>
              <a:rPr kumimoji="0" lang="en-US" sz="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Times" panose="02020603050405020304" pitchFamily="18" charset="0"/>
              </a:rPr>
              <a:t> Sci. 2016;1369(1):154–171. </a:t>
            </a:r>
          </a:p>
        </p:txBody>
      </p:sp>
    </p:spTree>
    <p:extLst>
      <p:ext uri="{BB962C8B-B14F-4D97-AF65-F5344CB8AC3E}">
        <p14:creationId xmlns:p14="http://schemas.microsoft.com/office/powerpoint/2010/main" val="879826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132"/>
            <a:ext cx="9144000" cy="762000"/>
          </a:xfrm>
        </p:spPr>
        <p:txBody>
          <a:bodyPr/>
          <a:lstStyle/>
          <a:p>
            <a:pPr eaLnBrk="1" hangingPunct="1"/>
            <a:r>
              <a:rPr lang="en-US" altLang="en-US" sz="3600" b="1" i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Outcomes you want to accomplish</a:t>
            </a:r>
            <a:endParaRPr lang="en-US" sz="3600" b="1" i="1" dirty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19200"/>
            <a:ext cx="11049000" cy="4343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rgbClr val="FFFF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Basal ganglia review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3000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Define and identify the major divisions of the basal ganglia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3000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List the major basal ganglia functional loops and roles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3000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List the components of the basal ganglia functional “circuitry” and associated neurotransmitters 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3000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Describe the direct and indirect motor pathways and relevance/role of the substantia nigra compacta</a:t>
            </a:r>
          </a:p>
        </p:txBody>
      </p:sp>
    </p:spTree>
    <p:extLst>
      <p:ext uri="{BB962C8B-B14F-4D97-AF65-F5344CB8AC3E}">
        <p14:creationId xmlns:p14="http://schemas.microsoft.com/office/powerpoint/2010/main" val="81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2098432" y="0"/>
            <a:ext cx="8001000" cy="762000"/>
          </a:xfrm>
        </p:spPr>
        <p:txBody>
          <a:bodyPr/>
          <a:lstStyle/>
          <a:p>
            <a:pPr eaLnBrk="1" hangingPunct="1"/>
            <a:r>
              <a:rPr lang="en-US" sz="4000" b="1" i="1" dirty="0">
                <a:solidFill>
                  <a:schemeClr val="tx1"/>
                </a:solidFill>
              </a:rPr>
              <a:t>Basal Ganglia Terminology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40775" y="854529"/>
            <a:ext cx="6689351" cy="5638800"/>
            <a:chOff x="2133600" y="990600"/>
            <a:chExt cx="6689351" cy="5638800"/>
          </a:xfrm>
        </p:grpSpPr>
        <p:grpSp>
          <p:nvGrpSpPr>
            <p:cNvPr id="120835" name="Group 2"/>
            <p:cNvGrpSpPr>
              <a:grpSpLocks/>
            </p:cNvGrpSpPr>
            <p:nvPr/>
          </p:nvGrpSpPr>
          <p:grpSpPr bwMode="auto">
            <a:xfrm>
              <a:off x="2280821" y="990600"/>
              <a:ext cx="3381375" cy="5638800"/>
              <a:chOff x="685800" y="990600"/>
              <a:chExt cx="3381375" cy="5638800"/>
            </a:xfrm>
          </p:grpSpPr>
          <p:sp>
            <p:nvSpPr>
              <p:cNvPr id="120848" name="Rectangle 4"/>
              <p:cNvSpPr>
                <a:spLocks noChangeArrowheads="1"/>
              </p:cNvSpPr>
              <p:nvPr/>
            </p:nvSpPr>
            <p:spPr bwMode="auto">
              <a:xfrm>
                <a:off x="762000" y="990600"/>
                <a:ext cx="3276600" cy="457200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200" b="1"/>
                  <a:t>Striatum</a:t>
                </a:r>
              </a:p>
            </p:txBody>
          </p:sp>
          <p:grpSp>
            <p:nvGrpSpPr>
              <p:cNvPr id="120849" name="Group 1"/>
              <p:cNvGrpSpPr>
                <a:grpSpLocks/>
              </p:cNvGrpSpPr>
              <p:nvPr/>
            </p:nvGrpSpPr>
            <p:grpSpPr bwMode="auto">
              <a:xfrm>
                <a:off x="685800" y="1524000"/>
                <a:ext cx="3381375" cy="5105400"/>
                <a:chOff x="685800" y="1524000"/>
                <a:chExt cx="3381375" cy="5105400"/>
              </a:xfrm>
            </p:grpSpPr>
            <p:sp>
              <p:nvSpPr>
                <p:cNvPr id="120850" name="Rectangle 5"/>
                <p:cNvSpPr>
                  <a:spLocks noChangeArrowheads="1"/>
                </p:cNvSpPr>
                <p:nvPr/>
              </p:nvSpPr>
              <p:spPr bwMode="auto">
                <a:xfrm>
                  <a:off x="685800" y="3048000"/>
                  <a:ext cx="3352800" cy="457200"/>
                </a:xfrm>
                <a:prstGeom prst="rect">
                  <a:avLst/>
                </a:prstGeom>
                <a:solidFill>
                  <a:schemeClr val="accent1"/>
                </a:solidFill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2200" b="1"/>
                    <a:t>Globus pallidus (pallidum)</a:t>
                  </a:r>
                </a:p>
              </p:txBody>
            </p:sp>
            <p:sp>
              <p:nvSpPr>
                <p:cNvPr id="120851" name="Rectangle 6"/>
                <p:cNvSpPr>
                  <a:spLocks noChangeArrowheads="1"/>
                </p:cNvSpPr>
                <p:nvPr/>
              </p:nvSpPr>
              <p:spPr bwMode="auto">
                <a:xfrm>
                  <a:off x="714375" y="5257800"/>
                  <a:ext cx="3352800" cy="457200"/>
                </a:xfrm>
                <a:prstGeom prst="rect">
                  <a:avLst/>
                </a:prstGeom>
                <a:solidFill>
                  <a:schemeClr val="accent1"/>
                </a:solidFill>
                <a:ln w="2540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2200" b="1"/>
                    <a:t>Substantia nigra</a:t>
                  </a:r>
                </a:p>
              </p:txBody>
            </p:sp>
            <p:sp>
              <p:nvSpPr>
                <p:cNvPr id="120852" name="Rectangle 7"/>
                <p:cNvSpPr>
                  <a:spLocks noChangeArrowheads="1"/>
                </p:cNvSpPr>
                <p:nvPr/>
              </p:nvSpPr>
              <p:spPr bwMode="auto">
                <a:xfrm>
                  <a:off x="685800" y="4572000"/>
                  <a:ext cx="3352800" cy="533400"/>
                </a:xfrm>
                <a:prstGeom prst="rect">
                  <a:avLst/>
                </a:prstGeom>
                <a:solidFill>
                  <a:schemeClr val="accent1"/>
                </a:solidFill>
                <a:ln w="25400">
                  <a:solidFill>
                    <a:srgbClr val="80008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2200" b="1"/>
                    <a:t>Subthalamic nucleus</a:t>
                  </a:r>
                </a:p>
              </p:txBody>
            </p:sp>
            <p:sp>
              <p:nvSpPr>
                <p:cNvPr id="120853" name="Rectangle 8"/>
                <p:cNvSpPr>
                  <a:spLocks noChangeArrowheads="1"/>
                </p:cNvSpPr>
                <p:nvPr/>
              </p:nvSpPr>
              <p:spPr bwMode="auto">
                <a:xfrm>
                  <a:off x="1676400" y="5791200"/>
                  <a:ext cx="2362200" cy="381000"/>
                </a:xfrm>
                <a:prstGeom prst="rect">
                  <a:avLst/>
                </a:prstGeom>
                <a:solidFill>
                  <a:schemeClr val="accent1"/>
                </a:solidFill>
                <a:ln w="2540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600" b="1"/>
                    <a:t>compact part (SNc)</a:t>
                  </a:r>
                </a:p>
              </p:txBody>
            </p:sp>
            <p:sp>
              <p:nvSpPr>
                <p:cNvPr id="120854" name="Rectangle 9"/>
                <p:cNvSpPr>
                  <a:spLocks noChangeArrowheads="1"/>
                </p:cNvSpPr>
                <p:nvPr/>
              </p:nvSpPr>
              <p:spPr bwMode="auto">
                <a:xfrm>
                  <a:off x="1676400" y="6248400"/>
                  <a:ext cx="2362200" cy="381000"/>
                </a:xfrm>
                <a:prstGeom prst="rect">
                  <a:avLst/>
                </a:prstGeom>
                <a:solidFill>
                  <a:schemeClr val="accent1"/>
                </a:solidFill>
                <a:ln w="2540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600" b="1" i="1">
                      <a:solidFill>
                        <a:srgbClr val="0000CC"/>
                      </a:solidFill>
                    </a:rPr>
                    <a:t>reticular part (SNr)</a:t>
                  </a:r>
                </a:p>
              </p:txBody>
            </p:sp>
            <p:sp>
              <p:nvSpPr>
                <p:cNvPr id="120855" name="Rectangle 10"/>
                <p:cNvSpPr>
                  <a:spLocks noChangeArrowheads="1"/>
                </p:cNvSpPr>
                <p:nvPr/>
              </p:nvSpPr>
              <p:spPr bwMode="auto">
                <a:xfrm>
                  <a:off x="1600200" y="4038600"/>
                  <a:ext cx="2362200" cy="381000"/>
                </a:xfrm>
                <a:prstGeom prst="rect">
                  <a:avLst/>
                </a:prstGeom>
                <a:solidFill>
                  <a:schemeClr val="accent1"/>
                </a:solidFill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600" b="1"/>
                    <a:t>external segment (GPe)</a:t>
                  </a:r>
                </a:p>
              </p:txBody>
            </p:sp>
            <p:sp>
              <p:nvSpPr>
                <p:cNvPr id="120856" name="Rectangle 11"/>
                <p:cNvSpPr>
                  <a:spLocks noChangeArrowheads="1"/>
                </p:cNvSpPr>
                <p:nvPr/>
              </p:nvSpPr>
              <p:spPr bwMode="auto">
                <a:xfrm>
                  <a:off x="1600200" y="3581400"/>
                  <a:ext cx="2362200" cy="381000"/>
                </a:xfrm>
                <a:prstGeom prst="rect">
                  <a:avLst/>
                </a:prstGeom>
                <a:solidFill>
                  <a:schemeClr val="accent1"/>
                </a:solidFill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600" b="1" i="1">
                      <a:solidFill>
                        <a:srgbClr val="0000CC"/>
                      </a:solidFill>
                    </a:rPr>
                    <a:t>internal segment (GPi)</a:t>
                  </a:r>
                </a:p>
              </p:txBody>
            </p:sp>
            <p:sp>
              <p:nvSpPr>
                <p:cNvPr id="120857" name="Rectangle 12"/>
                <p:cNvSpPr>
                  <a:spLocks noChangeArrowheads="1"/>
                </p:cNvSpPr>
                <p:nvPr/>
              </p:nvSpPr>
              <p:spPr bwMode="auto">
                <a:xfrm>
                  <a:off x="1600200" y="1524000"/>
                  <a:ext cx="2362200" cy="381000"/>
                </a:xfrm>
                <a:prstGeom prst="rect">
                  <a:avLst/>
                </a:prstGeom>
                <a:solidFill>
                  <a:schemeClr val="accent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600" b="1"/>
                    <a:t>Caudate nucleus</a:t>
                  </a:r>
                </a:p>
              </p:txBody>
            </p:sp>
            <p:sp>
              <p:nvSpPr>
                <p:cNvPr id="120858" name="Rectangle 13"/>
                <p:cNvSpPr>
                  <a:spLocks noChangeArrowheads="1"/>
                </p:cNvSpPr>
                <p:nvPr/>
              </p:nvSpPr>
              <p:spPr bwMode="auto">
                <a:xfrm>
                  <a:off x="1600200" y="1981200"/>
                  <a:ext cx="2362200" cy="381000"/>
                </a:xfrm>
                <a:prstGeom prst="rect">
                  <a:avLst/>
                </a:prstGeom>
                <a:solidFill>
                  <a:schemeClr val="accent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600" b="1"/>
                    <a:t>Nucleus accumbens</a:t>
                  </a:r>
                </a:p>
              </p:txBody>
            </p:sp>
            <p:sp>
              <p:nvSpPr>
                <p:cNvPr id="120859" name="Rectangle 14"/>
                <p:cNvSpPr>
                  <a:spLocks noChangeArrowheads="1"/>
                </p:cNvSpPr>
                <p:nvPr/>
              </p:nvSpPr>
              <p:spPr bwMode="auto">
                <a:xfrm>
                  <a:off x="1600200" y="2438400"/>
                  <a:ext cx="2362200" cy="381000"/>
                </a:xfrm>
                <a:prstGeom prst="rect">
                  <a:avLst/>
                </a:prstGeom>
                <a:solidFill>
                  <a:schemeClr val="accent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600" b="1"/>
                    <a:t>Putamen</a:t>
                  </a:r>
                </a:p>
              </p:txBody>
            </p:sp>
          </p:grpSp>
        </p:grpSp>
        <p:pic>
          <p:nvPicPr>
            <p:cNvPr id="120836" name="Picture 2" descr="J:\Neuroscience Course\AllImagesFromEssentials of The Human Brain\M9780323045704-019-f001.jpg"/>
            <p:cNvPicPr>
              <a:picLocks noChangeAspect="1" noChangeArrowheads="1"/>
            </p:cNvPicPr>
            <p:nvPr/>
          </p:nvPicPr>
          <p:blipFill>
            <a:blip r:embed="rId3" cstate="print"/>
            <a:srcRect l="62000" b="7813"/>
            <a:stretch>
              <a:fillRect/>
            </a:stretch>
          </p:blipFill>
          <p:spPr bwMode="auto">
            <a:xfrm>
              <a:off x="5927351" y="1209675"/>
              <a:ext cx="2895600" cy="449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0837" name="Rectangle 16"/>
            <p:cNvSpPr>
              <a:spLocks noChangeArrowheads="1"/>
            </p:cNvSpPr>
            <p:nvPr/>
          </p:nvSpPr>
          <p:spPr bwMode="auto">
            <a:xfrm>
              <a:off x="2133600" y="2390775"/>
              <a:ext cx="3581400" cy="2133600"/>
            </a:xfrm>
            <a:prstGeom prst="rect">
              <a:avLst/>
            </a:prstGeom>
            <a:noFill/>
            <a:ln w="3175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38" name="Line 17"/>
            <p:cNvSpPr>
              <a:spLocks noChangeShapeType="1"/>
            </p:cNvSpPr>
            <p:nvPr/>
          </p:nvSpPr>
          <p:spPr bwMode="auto">
            <a:xfrm>
              <a:off x="5715000" y="3276600"/>
              <a:ext cx="990600" cy="1371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0839" name="Group 18"/>
          <p:cNvGrpSpPr>
            <a:grpSpLocks/>
          </p:cNvGrpSpPr>
          <p:nvPr/>
        </p:nvGrpSpPr>
        <p:grpSpPr bwMode="auto">
          <a:xfrm>
            <a:off x="10265442" y="381000"/>
            <a:ext cx="1600200" cy="1143000"/>
            <a:chOff x="2880" y="84"/>
            <a:chExt cx="2256" cy="1536"/>
          </a:xfrm>
        </p:grpSpPr>
        <p:grpSp>
          <p:nvGrpSpPr>
            <p:cNvPr id="120840" name="Group 19"/>
            <p:cNvGrpSpPr>
              <a:grpSpLocks/>
            </p:cNvGrpSpPr>
            <p:nvPr/>
          </p:nvGrpSpPr>
          <p:grpSpPr bwMode="auto">
            <a:xfrm flipH="1">
              <a:off x="2880" y="132"/>
              <a:ext cx="2256" cy="1461"/>
              <a:chOff x="864" y="173"/>
              <a:chExt cx="3888" cy="2872"/>
            </a:xfrm>
          </p:grpSpPr>
          <p:pic>
            <p:nvPicPr>
              <p:cNvPr id="120845" name="Picture 4" descr="C:\Users\Greg\Documents\Academic\Fitzgerald 5e Images\Chapter 33 Basal ganglia\033001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37500" t="2301" r="26042" b="70091"/>
              <a:stretch>
                <a:fillRect/>
              </a:stretch>
            </p:blipFill>
            <p:spPr bwMode="auto">
              <a:xfrm>
                <a:off x="864" y="173"/>
                <a:ext cx="3888" cy="28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0846" name="Rectangle 21"/>
              <p:cNvSpPr>
                <a:spLocks noChangeArrowheads="1"/>
              </p:cNvSpPr>
              <p:nvPr/>
            </p:nvSpPr>
            <p:spPr bwMode="auto">
              <a:xfrm>
                <a:off x="864" y="2832"/>
                <a:ext cx="1584" cy="19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847" name="Rectangle 22"/>
              <p:cNvSpPr>
                <a:spLocks noChangeArrowheads="1"/>
              </p:cNvSpPr>
              <p:nvPr/>
            </p:nvSpPr>
            <p:spPr bwMode="auto">
              <a:xfrm>
                <a:off x="3312" y="2832"/>
                <a:ext cx="1440" cy="19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0841" name="Group 23"/>
            <p:cNvGrpSpPr>
              <a:grpSpLocks/>
            </p:cNvGrpSpPr>
            <p:nvPr/>
          </p:nvGrpSpPr>
          <p:grpSpPr bwMode="auto">
            <a:xfrm>
              <a:off x="3732" y="84"/>
              <a:ext cx="336" cy="1536"/>
              <a:chOff x="3408" y="96"/>
              <a:chExt cx="336" cy="1536"/>
            </a:xfrm>
          </p:grpSpPr>
          <p:sp>
            <p:nvSpPr>
              <p:cNvPr id="120842" name="Line 24"/>
              <p:cNvSpPr>
                <a:spLocks noChangeShapeType="1"/>
              </p:cNvSpPr>
              <p:nvPr/>
            </p:nvSpPr>
            <p:spPr bwMode="auto">
              <a:xfrm>
                <a:off x="3744" y="96"/>
                <a:ext cx="0" cy="15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843" name="Line 25"/>
              <p:cNvSpPr>
                <a:spLocks noChangeShapeType="1"/>
              </p:cNvSpPr>
              <p:nvPr/>
            </p:nvSpPr>
            <p:spPr bwMode="auto">
              <a:xfrm flipH="1">
                <a:off x="3408" y="96"/>
                <a:ext cx="3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844" name="Line 26"/>
              <p:cNvSpPr>
                <a:spLocks noChangeShapeType="1"/>
              </p:cNvSpPr>
              <p:nvPr/>
            </p:nvSpPr>
            <p:spPr bwMode="auto">
              <a:xfrm flipH="1">
                <a:off x="3408" y="1632"/>
                <a:ext cx="3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867" y="1749683"/>
            <a:ext cx="3505200" cy="512464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tle 1"/>
          <p:cNvSpPr>
            <a:spLocks noGrp="1"/>
          </p:cNvSpPr>
          <p:nvPr>
            <p:ph type="title"/>
          </p:nvPr>
        </p:nvSpPr>
        <p:spPr>
          <a:xfrm>
            <a:off x="2019300" y="1"/>
            <a:ext cx="8229600" cy="838200"/>
          </a:xfrm>
        </p:spPr>
        <p:txBody>
          <a:bodyPr/>
          <a:lstStyle/>
          <a:p>
            <a:r>
              <a:rPr lang="en-US" sz="3600" b="1" i="1" dirty="0">
                <a:solidFill>
                  <a:schemeClr val="bg1"/>
                </a:solidFill>
              </a:rPr>
              <a:t>Basal ganglia “circuitry”</a:t>
            </a:r>
          </a:p>
        </p:txBody>
      </p:sp>
      <p:sp>
        <p:nvSpPr>
          <p:cNvPr id="138243" name="Content Placeholder 2"/>
          <p:cNvSpPr>
            <a:spLocks noGrp="1"/>
          </p:cNvSpPr>
          <p:nvPr>
            <p:ph idx="1"/>
          </p:nvPr>
        </p:nvSpPr>
        <p:spPr>
          <a:xfrm>
            <a:off x="723900" y="1066800"/>
            <a:ext cx="10820400" cy="5562600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BG have </a:t>
            </a:r>
            <a:r>
              <a:rPr lang="en-US" sz="2800" b="1" dirty="0">
                <a:solidFill>
                  <a:srgbClr val="FFFF00"/>
                </a:solidFill>
              </a:rPr>
              <a:t>no major outputs to LMNs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Influence LMNs via the cerebral cortex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Input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to striatum from cortex is </a:t>
            </a:r>
            <a:r>
              <a:rPr lang="en-US" sz="2800" b="1" dirty="0">
                <a:solidFill>
                  <a:srgbClr val="FFFF00"/>
                </a:solidFill>
              </a:rPr>
              <a:t>excitatory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Glutamate is the neurotransmitter</a:t>
            </a:r>
          </a:p>
          <a:p>
            <a:r>
              <a:rPr lang="en-US" sz="2800" dirty="0">
                <a:solidFill>
                  <a:schemeClr val="bg1"/>
                </a:solidFill>
              </a:rPr>
              <a:t>Principal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>
                <a:solidFill>
                  <a:srgbClr val="FFFF00"/>
                </a:solidFill>
              </a:rPr>
              <a:t>output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from BG is </a:t>
            </a:r>
            <a:r>
              <a:rPr lang="en-US" sz="2800" b="1" dirty="0">
                <a:solidFill>
                  <a:srgbClr val="FFFF00"/>
                </a:solidFill>
              </a:rPr>
              <a:t>via GPi + SNr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Output to thalamus, GABA is the neurotransmitter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Thalamocortical projections are excitatory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Concerned with motor “intention”</a:t>
            </a:r>
          </a:p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r>
              <a:rPr lang="en-US" sz="2800" i="1" dirty="0">
                <a:solidFill>
                  <a:srgbClr val="FFFF00"/>
                </a:solidFill>
              </a:rPr>
              <a:t>Balance of excitatory &amp; inhibitory inputs to striatum, determine whether thalamus is suppressed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944563"/>
          </a:xfrm>
        </p:spPr>
        <p:txBody>
          <a:bodyPr/>
          <a:lstStyle/>
          <a:p>
            <a:r>
              <a:rPr lang="en-US" sz="4000" b="1" i="1" dirty="0">
                <a:solidFill>
                  <a:schemeClr val="bg1"/>
                </a:solidFill>
              </a:rPr>
              <a:t>BG circuits are parallel loops</a:t>
            </a:r>
          </a:p>
        </p:txBody>
      </p:sp>
      <p:sp>
        <p:nvSpPr>
          <p:cNvPr id="139267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10820400" cy="4525963"/>
          </a:xfrm>
        </p:spPr>
        <p:txBody>
          <a:bodyPr/>
          <a:lstStyle/>
          <a:p>
            <a:r>
              <a:rPr lang="en-US" sz="2800" b="1" i="1" dirty="0">
                <a:solidFill>
                  <a:srgbClr val="FFFF00"/>
                </a:solidFill>
              </a:rPr>
              <a:t>Motor loop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Concerned with learned movements</a:t>
            </a:r>
          </a:p>
          <a:p>
            <a:r>
              <a:rPr lang="en-US" sz="2800" b="1" i="1" dirty="0">
                <a:solidFill>
                  <a:schemeClr val="bg1"/>
                </a:solidFill>
              </a:rPr>
              <a:t>Cognitive loop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Concerned with motor “intention”</a:t>
            </a:r>
          </a:p>
          <a:p>
            <a:r>
              <a:rPr lang="en-US" sz="2800" b="1" i="1" dirty="0">
                <a:solidFill>
                  <a:schemeClr val="bg1"/>
                </a:solidFill>
              </a:rPr>
              <a:t>Limbic loop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Emotional aspects of movements</a:t>
            </a:r>
          </a:p>
          <a:p>
            <a:pPr lvl="1"/>
            <a:endParaRPr lang="en-US" sz="1200" dirty="0">
              <a:solidFill>
                <a:schemeClr val="bg1"/>
              </a:solidFill>
            </a:endParaRPr>
          </a:p>
          <a:p>
            <a:r>
              <a:rPr lang="en-US" sz="2800" i="1" dirty="0">
                <a:solidFill>
                  <a:schemeClr val="bg1"/>
                </a:solidFill>
              </a:rPr>
              <a:t>Oculomotor loop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Concerned with voluntary saccades (fast eye-movements)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/>
          </p:nvPr>
        </p:nvGraphicFramePr>
        <p:xfrm>
          <a:off x="6858000" y="726707"/>
          <a:ext cx="3862316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4147" name="Picture 2"/>
          <p:cNvPicPr>
            <a:picLocks noChangeAspect="1"/>
          </p:cNvPicPr>
          <p:nvPr/>
        </p:nvPicPr>
        <p:blipFill>
          <a:blip r:embed="rId8" cstate="print"/>
          <a:srcRect t="66867" r="31352" b="4837"/>
          <a:stretch>
            <a:fillRect/>
          </a:stretch>
        </p:blipFill>
        <p:spPr bwMode="auto">
          <a:xfrm>
            <a:off x="7467600" y="4124044"/>
            <a:ext cx="4027487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0" y="6471424"/>
            <a:ext cx="269337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Nolte. Essentials of the human brain. Mosby, 2010</a:t>
            </a:r>
          </a:p>
        </p:txBody>
      </p:sp>
      <p:pic>
        <p:nvPicPr>
          <p:cNvPr id="134145" name="Picture 2" descr="J:\Neuroscience Course\AllImagesFromEssentials of The Human Brain\M9780323045704-019-f002.jpg"/>
          <p:cNvPicPr>
            <a:picLocks noChangeAspect="1" noChangeArrowheads="1"/>
          </p:cNvPicPr>
          <p:nvPr/>
        </p:nvPicPr>
        <p:blipFill rotWithShape="1">
          <a:blip r:embed="rId9" cstate="print"/>
          <a:srcRect b="3642"/>
          <a:stretch/>
        </p:blipFill>
        <p:spPr bwMode="auto">
          <a:xfrm>
            <a:off x="2093063" y="1089128"/>
            <a:ext cx="4155337" cy="5355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16"/>
          <p:cNvGrpSpPr>
            <a:grpSpLocks/>
          </p:cNvGrpSpPr>
          <p:nvPr/>
        </p:nvGrpSpPr>
        <p:grpSpPr bwMode="auto">
          <a:xfrm flipH="1">
            <a:off x="741829" y="336653"/>
            <a:ext cx="2000250" cy="1504950"/>
            <a:chOff x="2880" y="84"/>
            <a:chExt cx="2256" cy="1536"/>
          </a:xfrm>
        </p:grpSpPr>
        <p:grpSp>
          <p:nvGrpSpPr>
            <p:cNvPr id="8" name="Group 7"/>
            <p:cNvGrpSpPr>
              <a:grpSpLocks/>
            </p:cNvGrpSpPr>
            <p:nvPr/>
          </p:nvGrpSpPr>
          <p:grpSpPr bwMode="auto">
            <a:xfrm flipH="1">
              <a:off x="2880" y="132"/>
              <a:ext cx="2256" cy="1461"/>
              <a:chOff x="864" y="173"/>
              <a:chExt cx="3888" cy="2872"/>
            </a:xfrm>
          </p:grpSpPr>
          <p:pic>
            <p:nvPicPr>
              <p:cNvPr id="13" name="Picture 4" descr="C:\Users\Greg\Documents\Academic\Fitzgerald 5e Images\Chapter 33 Basal ganglia\033001.jpg"/>
              <p:cNvPicPr>
                <a:picLocks noChangeAspect="1" noChangeArrowheads="1"/>
              </p:cNvPicPr>
              <p:nvPr/>
            </p:nvPicPr>
            <p:blipFill rotWithShape="1">
              <a:blip r:embed="rId10" cstate="print"/>
              <a:srcRect l="38647" t="2301" r="26042" b="70091"/>
              <a:stretch/>
            </p:blipFill>
            <p:spPr bwMode="auto">
              <a:xfrm>
                <a:off x="986" y="173"/>
                <a:ext cx="3766" cy="28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Rectangle 9"/>
              <p:cNvSpPr>
                <a:spLocks noChangeArrowheads="1"/>
              </p:cNvSpPr>
              <p:nvPr/>
            </p:nvSpPr>
            <p:spPr bwMode="auto">
              <a:xfrm>
                <a:off x="864" y="2832"/>
                <a:ext cx="1584" cy="19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5" name="Rectangle 10"/>
              <p:cNvSpPr>
                <a:spLocks noChangeArrowheads="1"/>
              </p:cNvSpPr>
              <p:nvPr/>
            </p:nvSpPr>
            <p:spPr bwMode="auto">
              <a:xfrm>
                <a:off x="3312" y="2832"/>
                <a:ext cx="1440" cy="19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11"/>
            <p:cNvGrpSpPr>
              <a:grpSpLocks/>
            </p:cNvGrpSpPr>
            <p:nvPr/>
          </p:nvGrpSpPr>
          <p:grpSpPr bwMode="auto">
            <a:xfrm>
              <a:off x="3732" y="84"/>
              <a:ext cx="336" cy="1536"/>
              <a:chOff x="3408" y="96"/>
              <a:chExt cx="336" cy="1536"/>
            </a:xfrm>
          </p:grpSpPr>
          <p:sp>
            <p:nvSpPr>
              <p:cNvPr id="10" name="Line 12"/>
              <p:cNvSpPr>
                <a:spLocks noChangeShapeType="1"/>
              </p:cNvSpPr>
              <p:nvPr/>
            </p:nvSpPr>
            <p:spPr bwMode="auto">
              <a:xfrm>
                <a:off x="3744" y="96"/>
                <a:ext cx="0" cy="15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" name="Line 13"/>
              <p:cNvSpPr>
                <a:spLocks noChangeShapeType="1"/>
              </p:cNvSpPr>
              <p:nvPr/>
            </p:nvSpPr>
            <p:spPr bwMode="auto">
              <a:xfrm flipH="1">
                <a:off x="3408" y="96"/>
                <a:ext cx="3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2" name="Line 14"/>
              <p:cNvSpPr>
                <a:spLocks noChangeShapeType="1"/>
              </p:cNvSpPr>
              <p:nvPr/>
            </p:nvSpPr>
            <p:spPr bwMode="auto">
              <a:xfrm flipH="1">
                <a:off x="3408" y="1632"/>
                <a:ext cx="3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1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858278" y="-45640"/>
            <a:ext cx="6739873" cy="685799"/>
          </a:xfrm>
        </p:spPr>
        <p:txBody>
          <a:bodyPr/>
          <a:lstStyle/>
          <a:p>
            <a:r>
              <a:rPr lang="en-US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Basal ganglia “circuitry”</a:t>
            </a: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0" y="6675981"/>
            <a:ext cx="6199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Muti E, Gruener G, Dockery P. Fitzgerald’s Clinical Neuroanatomy and  Neuroscience, 7</a:t>
            </a:r>
            <a:r>
              <a:rPr kumimoji="0" lang="en-US" sz="8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th</a:t>
            </a:r>
            <a:r>
              <a:rPr kumimoji="0" lang="en-US" sz="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 ed., W. B. Saunders Elsevier 2016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J:\Neuroscience Course\AllImagesFromEssentials of The Human Brain\M9780323045704-019-f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538" y="3526373"/>
            <a:ext cx="2209800" cy="2970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8856233" y="6488256"/>
            <a:ext cx="3352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 b="1" i="1" dirty="0" err="1">
                <a:solidFill>
                  <a:schemeClr val="bg1"/>
                </a:solidFill>
                <a:latin typeface="Arial" charset="0"/>
              </a:rPr>
              <a:t>Purves</a:t>
            </a:r>
            <a:r>
              <a:rPr lang="en-US" sz="800" b="1" i="1" dirty="0">
                <a:solidFill>
                  <a:schemeClr val="bg1"/>
                </a:solidFill>
                <a:latin typeface="Arial" charset="0"/>
              </a:rPr>
              <a:t> D, et al. Neuroscience, 5</a:t>
            </a:r>
            <a:r>
              <a:rPr lang="en-US" sz="800" b="1" i="1" baseline="30000" dirty="0">
                <a:solidFill>
                  <a:schemeClr val="bg1"/>
                </a:solidFill>
                <a:latin typeface="Arial" charset="0"/>
              </a:rPr>
              <a:t>th</a:t>
            </a:r>
            <a:r>
              <a:rPr lang="en-US" sz="800" b="1" i="1" dirty="0">
                <a:solidFill>
                  <a:schemeClr val="bg1"/>
                </a:solidFill>
                <a:latin typeface="Arial" charset="0"/>
              </a:rPr>
              <a:t> Ed., </a:t>
            </a:r>
            <a:r>
              <a:rPr lang="en-US" sz="800" b="1" i="1" dirty="0" err="1">
                <a:solidFill>
                  <a:schemeClr val="bg1"/>
                </a:solidFill>
                <a:latin typeface="Arial" charset="0"/>
              </a:rPr>
              <a:t>Sinauer</a:t>
            </a:r>
            <a:r>
              <a:rPr lang="en-US" sz="800" b="1" i="1" dirty="0">
                <a:solidFill>
                  <a:schemeClr val="bg1"/>
                </a:solidFill>
                <a:latin typeface="Arial" charset="0"/>
              </a:rPr>
              <a:t> Associates, 2012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456" y="312868"/>
            <a:ext cx="3241964" cy="2971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8598" y="6648348"/>
            <a:ext cx="66294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Obeso JA, Rodriguez-Oroz MC, tamelou</a:t>
            </a:r>
            <a:r>
              <a:rPr lang="en-US" sz="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M, et al. The expanding universe of disorders of the basal ganglia. Lancet 2014; 384: 523–31  </a:t>
            </a:r>
            <a:endParaRPr lang="en-US" sz="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465ADBB-86DC-466C-A1D5-5B26131A8E03}"/>
              </a:ext>
            </a:extLst>
          </p:cNvPr>
          <p:cNvGrpSpPr/>
          <p:nvPr/>
        </p:nvGrpSpPr>
        <p:grpSpPr>
          <a:xfrm>
            <a:off x="3810000" y="312868"/>
            <a:ext cx="2743200" cy="6151418"/>
            <a:chOff x="3810000" y="312868"/>
            <a:chExt cx="2743200" cy="615141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10000" y="312868"/>
              <a:ext cx="2743200" cy="6151418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CD51CEF1-AD44-480F-A640-5E4174A98D05}"/>
                </a:ext>
              </a:extLst>
            </p:cNvPr>
            <p:cNvSpPr/>
            <p:nvPr/>
          </p:nvSpPr>
          <p:spPr>
            <a:xfrm>
              <a:off x="4038600" y="312868"/>
              <a:ext cx="2286000" cy="296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Motor  Loop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57B93F8-0842-429F-987D-FDBD57B9A914}"/>
              </a:ext>
            </a:extLst>
          </p:cNvPr>
          <p:cNvGrpSpPr/>
          <p:nvPr/>
        </p:nvGrpSpPr>
        <p:grpSpPr>
          <a:xfrm>
            <a:off x="6858000" y="312868"/>
            <a:ext cx="2438400" cy="6134100"/>
            <a:chOff x="6858000" y="312868"/>
            <a:chExt cx="2438400" cy="61341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58000" y="312868"/>
              <a:ext cx="2438400" cy="61341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0707D804-40D7-4D0E-8DA5-A582EDC465A4}"/>
                </a:ext>
              </a:extLst>
            </p:cNvPr>
            <p:cNvSpPr/>
            <p:nvPr/>
          </p:nvSpPr>
          <p:spPr>
            <a:xfrm>
              <a:off x="7010400" y="321818"/>
              <a:ext cx="2286000" cy="296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Cognitive Loop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C8B14EB-4CB0-4732-BB26-6563552B9962}"/>
              </a:ext>
            </a:extLst>
          </p:cNvPr>
          <p:cNvGrpSpPr/>
          <p:nvPr/>
        </p:nvGrpSpPr>
        <p:grpSpPr>
          <a:xfrm>
            <a:off x="9601200" y="312868"/>
            <a:ext cx="2438400" cy="6099048"/>
            <a:chOff x="9601200" y="312868"/>
            <a:chExt cx="2438400" cy="609904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01200" y="312868"/>
              <a:ext cx="2438400" cy="6099048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5277898F-3C21-4282-9E94-70AEC98395B3}"/>
                </a:ext>
              </a:extLst>
            </p:cNvPr>
            <p:cNvSpPr/>
            <p:nvPr/>
          </p:nvSpPr>
          <p:spPr>
            <a:xfrm>
              <a:off x="9753600" y="321818"/>
              <a:ext cx="2286000" cy="296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Limbic Loop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8792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79388"/>
            <a:ext cx="8229600" cy="715962"/>
          </a:xfrm>
        </p:spPr>
        <p:txBody>
          <a:bodyPr/>
          <a:lstStyle/>
          <a:p>
            <a:r>
              <a:rPr lang="en-US" sz="4000" b="1" i="1" dirty="0"/>
              <a:t>BG - Direct Pathway</a:t>
            </a:r>
          </a:p>
        </p:txBody>
      </p:sp>
      <p:pic>
        <p:nvPicPr>
          <p:cNvPr id="142339" name="Picture 4" descr="BasalGanglia1"/>
          <p:cNvPicPr>
            <a:picLocks noChangeAspect="1" noChangeArrowheads="1"/>
          </p:cNvPicPr>
          <p:nvPr/>
        </p:nvPicPr>
        <p:blipFill>
          <a:blip r:embed="rId3" cstate="print"/>
          <a:srcRect l="4137" t="4388" r="38261" b="58113"/>
          <a:stretch>
            <a:fillRect/>
          </a:stretch>
        </p:blipFill>
        <p:spPr bwMode="auto">
          <a:xfrm>
            <a:off x="838200" y="990600"/>
            <a:ext cx="10570698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0" name="Text Box 10"/>
          <p:cNvSpPr txBox="1">
            <a:spLocks noChangeArrowheads="1"/>
          </p:cNvSpPr>
          <p:nvPr/>
        </p:nvSpPr>
        <p:spPr bwMode="auto">
          <a:xfrm>
            <a:off x="8510954" y="6627812"/>
            <a:ext cx="36576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 i="1" dirty="0">
                <a:latin typeface="Arial" charset="0"/>
              </a:rPr>
              <a:t>Purves D, et al. Neuroscience, 5</a:t>
            </a:r>
            <a:r>
              <a:rPr lang="en-US" sz="900" b="1" i="1" baseline="30000" dirty="0">
                <a:latin typeface="Arial" charset="0"/>
              </a:rPr>
              <a:t>th</a:t>
            </a:r>
            <a:r>
              <a:rPr lang="en-US" sz="900" b="1" i="1" dirty="0">
                <a:latin typeface="Arial" charset="0"/>
              </a:rPr>
              <a:t> Ed., </a:t>
            </a:r>
            <a:r>
              <a:rPr lang="en-US" sz="900" b="1" i="1" dirty="0" err="1">
                <a:latin typeface="Arial" charset="0"/>
              </a:rPr>
              <a:t>Sinauer</a:t>
            </a:r>
            <a:r>
              <a:rPr lang="en-US" sz="900" b="1" i="1" dirty="0">
                <a:latin typeface="Arial" charset="0"/>
              </a:rPr>
              <a:t> Associates, 2012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1069</Words>
  <Application>Microsoft Office PowerPoint</Application>
  <PresentationFormat>Widescreen</PresentationFormat>
  <Paragraphs>210</Paragraphs>
  <Slides>27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Calibri</vt:lpstr>
      <vt:lpstr>Time New Roman</vt:lpstr>
      <vt:lpstr>Times</vt:lpstr>
      <vt:lpstr>Times New Roman</vt:lpstr>
      <vt:lpstr>Wingdings</vt:lpstr>
      <vt:lpstr>Blank Presentation</vt:lpstr>
      <vt:lpstr>1_Default Design</vt:lpstr>
      <vt:lpstr>2_Default Design</vt:lpstr>
      <vt:lpstr>6_Default Design</vt:lpstr>
      <vt:lpstr>PowerPoint Presentation</vt:lpstr>
      <vt:lpstr>Basal Ganglia &amp; Cerebellum – a quick overview   MHD-Neuroanatomy – Neuroscience Block  </vt:lpstr>
      <vt:lpstr>Outcomes you want to accomplish</vt:lpstr>
      <vt:lpstr>Basal Ganglia Terminology</vt:lpstr>
      <vt:lpstr>Basal ganglia “circuitry”</vt:lpstr>
      <vt:lpstr>BG circuits are parallel loops</vt:lpstr>
      <vt:lpstr>Basal ganglia “circuitry”</vt:lpstr>
      <vt:lpstr>PowerPoint Presentation</vt:lpstr>
      <vt:lpstr>BG - Direct Pathway</vt:lpstr>
      <vt:lpstr>BG – Direct &amp; Indirect Pathway</vt:lpstr>
      <vt:lpstr>Parkinson Disease</vt:lpstr>
      <vt:lpstr>Outcomes you want to accomplish</vt:lpstr>
      <vt:lpstr>PowerPoint Presentation</vt:lpstr>
      <vt:lpstr>PowerPoint Presentation</vt:lpstr>
      <vt:lpstr>Inferior Cerebellar Peduncle</vt:lpstr>
      <vt:lpstr>Middle Cerebellar Peduncle</vt:lpstr>
      <vt:lpstr>PowerPoint Presentation</vt:lpstr>
      <vt:lpstr>PowerPoint Presentation</vt:lpstr>
      <vt:lpstr>PowerPoint Presentation</vt:lpstr>
      <vt:lpstr>Superior Cerebellar Peduncle</vt:lpstr>
      <vt:lpstr>PowerPoint Presentation</vt:lpstr>
      <vt:lpstr>PowerPoint Presentation</vt:lpstr>
      <vt:lpstr>PowerPoint Presentation</vt:lpstr>
      <vt:lpstr>PowerPoint Presentation</vt:lpstr>
      <vt:lpstr>Cerebellum overview – microscopic anatomy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2018-12-28T20:17:47Z</dcterms:created>
  <dcterms:modified xsi:type="dcterms:W3CDTF">2019-01-02T20:04:21Z</dcterms:modified>
</cp:coreProperties>
</file>