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09" r:id="rId2"/>
    <p:sldId id="311" r:id="rId3"/>
    <p:sldId id="310" r:id="rId4"/>
    <p:sldId id="312" r:id="rId5"/>
    <p:sldId id="313" r:id="rId6"/>
    <p:sldId id="314" r:id="rId7"/>
    <p:sldId id="322" r:id="rId8"/>
    <p:sldId id="258" r:id="rId9"/>
    <p:sldId id="259" r:id="rId10"/>
    <p:sldId id="323" r:id="rId11"/>
    <p:sldId id="260" r:id="rId12"/>
    <p:sldId id="261" r:id="rId13"/>
    <p:sldId id="263" r:id="rId14"/>
    <p:sldId id="264" r:id="rId15"/>
    <p:sldId id="324" r:id="rId16"/>
    <p:sldId id="325" r:id="rId17"/>
    <p:sldId id="265" r:id="rId18"/>
    <p:sldId id="266" r:id="rId19"/>
    <p:sldId id="267" r:id="rId20"/>
    <p:sldId id="277" r:id="rId21"/>
    <p:sldId id="278" r:id="rId22"/>
    <p:sldId id="279" r:id="rId23"/>
    <p:sldId id="280" r:id="rId24"/>
    <p:sldId id="281" r:id="rId25"/>
    <p:sldId id="282" r:id="rId26"/>
    <p:sldId id="283" r:id="rId27"/>
    <p:sldId id="284" r:id="rId28"/>
    <p:sldId id="285" r:id="rId29"/>
    <p:sldId id="286" r:id="rId30"/>
    <p:sldId id="32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8" r:id="rId52"/>
    <p:sldId id="321" r:id="rId53"/>
    <p:sldId id="327" r:id="rId54"/>
    <p:sldId id="328" r:id="rId55"/>
    <p:sldId id="329" r:id="rId56"/>
    <p:sldId id="330" r:id="rId57"/>
    <p:sldId id="331" r:id="rId58"/>
    <p:sldId id="332" r:id="rId59"/>
    <p:sldId id="333" r:id="rId60"/>
    <p:sldId id="334" r:id="rId61"/>
    <p:sldId id="33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1" autoAdjust="0"/>
    <p:restoredTop sz="94660"/>
  </p:normalViewPr>
  <p:slideViewPr>
    <p:cSldViewPr>
      <p:cViewPr varScale="1">
        <p:scale>
          <a:sx n="110" d="100"/>
          <a:sy n="110" d="100"/>
        </p:scale>
        <p:origin x="201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5F8898-DD6E-4CDA-B174-9377DD43994A}" type="datetimeFigureOut">
              <a:rPr lang="en-US" smtClean="0"/>
              <a:t>10/25/2017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4FBBB5-0D59-4B44-8237-8923E2630153}" type="slidenum">
              <a:rPr lang="en-US" smtClean="0"/>
              <a:t>‹#›</a:t>
            </a:fld>
            <a:endParaRPr lang="en-US"/>
          </a:p>
        </p:txBody>
      </p:sp>
    </p:spTree>
    <p:extLst>
      <p:ext uri="{BB962C8B-B14F-4D97-AF65-F5344CB8AC3E}">
        <p14:creationId xmlns:p14="http://schemas.microsoft.com/office/powerpoint/2010/main" val="2202772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4FBBB5-0D59-4B44-8237-8923E2630153}" type="slidenum">
              <a:rPr lang="en-US" smtClean="0"/>
              <a:t>2</a:t>
            </a:fld>
            <a:endParaRPr lang="en-US"/>
          </a:p>
        </p:txBody>
      </p:sp>
    </p:spTree>
    <p:extLst>
      <p:ext uri="{BB962C8B-B14F-4D97-AF65-F5344CB8AC3E}">
        <p14:creationId xmlns:p14="http://schemas.microsoft.com/office/powerpoint/2010/main" val="291179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918959-9F34-4FC6-B8C9-0122843F4702}"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18959-9F34-4FC6-B8C9-0122843F4702}"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18959-9F34-4FC6-B8C9-0122843F4702}"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88C1EF58-3355-475F-A04F-0CE4BD26640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2667000"/>
            <a:ext cx="9144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22313" y="3321284"/>
            <a:ext cx="77724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smtClean="0"/>
              <a:t>Headline goes here</a:t>
            </a:r>
            <a:endParaRPr lang="en-US" dirty="0"/>
          </a:p>
        </p:txBody>
      </p:sp>
      <p:sp>
        <p:nvSpPr>
          <p:cNvPr id="3" name="Text Placeholder 2"/>
          <p:cNvSpPr>
            <a:spLocks noGrp="1"/>
          </p:cNvSpPr>
          <p:nvPr>
            <p:ph type="body" idx="1" hasCustomPrompt="1"/>
          </p:nvPr>
        </p:nvSpPr>
        <p:spPr>
          <a:xfrm>
            <a:off x="722313" y="2826668"/>
            <a:ext cx="77724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1</a:t>
            </a:r>
          </a:p>
        </p:txBody>
      </p:sp>
      <p:sp>
        <p:nvSpPr>
          <p:cNvPr id="14" name="Footer Placeholder 4"/>
          <p:cNvSpPr>
            <a:spLocks noGrp="1"/>
          </p:cNvSpPr>
          <p:nvPr>
            <p:ph type="ftr" sz="quarter" idx="11"/>
          </p:nvPr>
        </p:nvSpPr>
        <p:spPr>
          <a:xfrm>
            <a:off x="761999" y="5072529"/>
            <a:ext cx="7732713" cy="365125"/>
          </a:xfrm>
        </p:spPr>
        <p:txBody>
          <a:bodyPr lIns="0" tIns="137160" bIns="0"/>
          <a:lstStyle>
            <a:lvl1pPr>
              <a:defRPr sz="1600">
                <a:latin typeface="Myriad Pro" pitchFamily="34" charset="0"/>
                <a:cs typeface="Myriad Pro" pitchFamily="34" charset="0"/>
              </a:defRPr>
            </a:lvl1pPr>
          </a:lstStyle>
          <a:p>
            <a:pPr algn="l"/>
            <a:r>
              <a:rPr lang="en-US" i="1" dirty="0" smtClean="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722313" y="3984112"/>
            <a:ext cx="77724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smtClean="0"/>
              <a:t>Support headline goes here, if desired</a:t>
            </a:r>
            <a:endParaRPr lang="en-US" dirty="0"/>
          </a:p>
        </p:txBody>
      </p:sp>
    </p:spTree>
    <p:extLst>
      <p:ext uri="{BB962C8B-B14F-4D97-AF65-F5344CB8AC3E}">
        <p14:creationId xmlns:p14="http://schemas.microsoft.com/office/powerpoint/2010/main" val="40626897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918959-9F34-4FC6-B8C9-0122843F4702}"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918959-9F34-4FC6-B8C9-0122843F4702}" type="datetimeFigureOut">
              <a:rPr lang="en-US" smtClean="0"/>
              <a:t>10/25/2017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918959-9F34-4FC6-B8C9-0122843F4702}"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918959-9F34-4FC6-B8C9-0122843F4702}" type="datetimeFigureOut">
              <a:rPr lang="en-US" smtClean="0"/>
              <a:t>10/25/2017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918959-9F34-4FC6-B8C9-0122843F4702}" type="datetimeFigureOut">
              <a:rPr lang="en-US" smtClean="0"/>
              <a:t>10/25/2017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18959-9F34-4FC6-B8C9-0122843F4702}" type="datetimeFigureOut">
              <a:rPr lang="en-US" smtClean="0"/>
              <a:t>10/25/2017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18959-9F34-4FC6-B8C9-0122843F4702}"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918959-9F34-4FC6-B8C9-0122843F4702}" type="datetimeFigureOut">
              <a:rPr lang="en-US" smtClean="0"/>
              <a:t>10/25/2017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7FAC1-BE8A-458D-9EC2-6129BC2A8A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18959-9F34-4FC6-B8C9-0122843F4702}" type="datetimeFigureOut">
              <a:rPr lang="en-US" smtClean="0"/>
              <a:t>10/25/2017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7FAC1-BE8A-458D-9EC2-6129BC2A8A2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 </a:t>
            </a:r>
            <a:r>
              <a:rPr lang="en-US" dirty="0" err="1" smtClean="0"/>
              <a:t>PAthology</a:t>
            </a:r>
            <a:endParaRPr lang="en-US" dirty="0"/>
          </a:p>
        </p:txBody>
      </p:sp>
      <p:sp>
        <p:nvSpPr>
          <p:cNvPr id="3" name="Text Placeholder 2"/>
          <p:cNvSpPr>
            <a:spLocks noGrp="1"/>
          </p:cNvSpPr>
          <p:nvPr>
            <p:ph type="body" idx="1"/>
          </p:nvPr>
        </p:nvSpPr>
        <p:spPr/>
        <p:txBody>
          <a:bodyPr/>
          <a:lstStyle/>
          <a:p>
            <a:r>
              <a:rPr lang="en-US" dirty="0" smtClean="0"/>
              <a:t>MHD I</a:t>
            </a:r>
            <a:endParaRPr lang="en-US" dirty="0"/>
          </a:p>
        </p:txBody>
      </p:sp>
      <p:sp>
        <p:nvSpPr>
          <p:cNvPr id="4" name="Text Placeholder 3"/>
          <p:cNvSpPr>
            <a:spLocks noGrp="1"/>
          </p:cNvSpPr>
          <p:nvPr>
            <p:ph type="body" sz="quarter" idx="12"/>
          </p:nvPr>
        </p:nvSpPr>
        <p:spPr/>
        <p:txBody>
          <a:bodyPr/>
          <a:lstStyle/>
          <a:p>
            <a:r>
              <a:rPr lang="en-US" b="1" dirty="0" smtClean="0">
                <a:latin typeface="Myriad Pro" charset="0"/>
              </a:rPr>
              <a:t>10/31/2017</a:t>
            </a:r>
            <a:endParaRPr lang="en-US" b="1" dirty="0">
              <a:latin typeface="Myriad Pro" charset="0"/>
            </a:endParaRPr>
          </a:p>
        </p:txBody>
      </p:sp>
    </p:spTree>
    <p:extLst>
      <p:ext uri="{BB962C8B-B14F-4D97-AF65-F5344CB8AC3E}">
        <p14:creationId xmlns:p14="http://schemas.microsoft.com/office/powerpoint/2010/main" val="4028110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p:txBody>
          <a:bodyPr/>
          <a:lstStyle/>
          <a:p>
            <a:pPr marL="0" indent="0">
              <a:buNone/>
            </a:pPr>
            <a:r>
              <a:rPr lang="en-US" dirty="0" smtClean="0"/>
              <a:t>Develop a differential diagnosis based on the history and physical exam</a:t>
            </a:r>
            <a:endParaRPr lang="en-US" dirty="0"/>
          </a:p>
        </p:txBody>
      </p:sp>
      <p:sp>
        <p:nvSpPr>
          <p:cNvPr id="4" name="Rectangle 3"/>
          <p:cNvSpPr/>
          <p:nvPr/>
        </p:nvSpPr>
        <p:spPr>
          <a:xfrm>
            <a:off x="0" y="0"/>
            <a:ext cx="9144000" cy="381000"/>
          </a:xfrm>
          <a:prstGeom prst="rect">
            <a:avLst/>
          </a:prstGeom>
          <a:solidFill>
            <a:srgbClr val="550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95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a:lnSpc>
                <a:spcPct val="80000"/>
              </a:lnSpc>
              <a:buFontTx/>
              <a:buNone/>
              <a:defRPr/>
            </a:pPr>
            <a:r>
              <a:rPr lang="en-US" sz="3300" u="sng" dirty="0" smtClean="0"/>
              <a:t>UA w/Micro</a:t>
            </a:r>
            <a:r>
              <a:rPr lang="en-US" sz="3300" dirty="0" smtClean="0"/>
              <a:t> </a:t>
            </a:r>
          </a:p>
          <a:p>
            <a:pPr>
              <a:lnSpc>
                <a:spcPct val="80000"/>
              </a:lnSpc>
              <a:buFontTx/>
              <a:buNone/>
              <a:defRPr/>
            </a:pPr>
            <a:r>
              <a:rPr lang="en-US" sz="3300" dirty="0" smtClean="0"/>
              <a:t>	Color 		Amber 	 [YELLOW] </a:t>
            </a:r>
          </a:p>
          <a:p>
            <a:pPr>
              <a:lnSpc>
                <a:spcPct val="80000"/>
              </a:lnSpc>
              <a:buFontTx/>
              <a:buNone/>
              <a:defRPr/>
            </a:pPr>
            <a:r>
              <a:rPr lang="en-US" sz="3300" dirty="0" smtClean="0"/>
              <a:t>	pH 			6.0 	 [4.5-8.0]</a:t>
            </a:r>
          </a:p>
          <a:p>
            <a:pPr>
              <a:lnSpc>
                <a:spcPct val="80000"/>
              </a:lnSpc>
              <a:buFontTx/>
              <a:buNone/>
              <a:defRPr/>
            </a:pPr>
            <a:r>
              <a:rPr lang="en-US" sz="3300" dirty="0" smtClean="0"/>
              <a:t>	Spec Gravity 		1.030 	 [1.003-1.035]  </a:t>
            </a:r>
            <a:endParaRPr lang="de-DE" sz="3300" dirty="0" smtClean="0"/>
          </a:p>
          <a:p>
            <a:pPr>
              <a:lnSpc>
                <a:spcPct val="80000"/>
              </a:lnSpc>
              <a:buFontTx/>
              <a:buNone/>
              <a:defRPr/>
            </a:pPr>
            <a:r>
              <a:rPr lang="de-DE" sz="3300" dirty="0" smtClean="0"/>
              <a:t>	Protein 		Neg	 [NEG] </a:t>
            </a:r>
          </a:p>
          <a:p>
            <a:pPr>
              <a:lnSpc>
                <a:spcPct val="80000"/>
              </a:lnSpc>
              <a:buFontTx/>
              <a:buNone/>
              <a:defRPr/>
            </a:pPr>
            <a:r>
              <a:rPr lang="de-DE" sz="3300" dirty="0" smtClean="0"/>
              <a:t>	Blood 		Trace	 [NEG] </a:t>
            </a:r>
          </a:p>
          <a:p>
            <a:pPr>
              <a:lnSpc>
                <a:spcPct val="80000"/>
              </a:lnSpc>
              <a:buFontTx/>
              <a:buNone/>
              <a:defRPr/>
            </a:pPr>
            <a:r>
              <a:rPr lang="de-DE" sz="3300" dirty="0" smtClean="0"/>
              <a:t>	Glucose		Neg	 [NEG] </a:t>
            </a:r>
          </a:p>
          <a:p>
            <a:pPr>
              <a:lnSpc>
                <a:spcPct val="80000"/>
              </a:lnSpc>
              <a:buFontTx/>
              <a:buNone/>
              <a:defRPr/>
            </a:pPr>
            <a:r>
              <a:rPr lang="de-DE" sz="3300" dirty="0" smtClean="0"/>
              <a:t>	Ketones 		NEG	 [NEG] </a:t>
            </a:r>
          </a:p>
          <a:p>
            <a:pPr>
              <a:lnSpc>
                <a:spcPct val="80000"/>
              </a:lnSpc>
              <a:buFontTx/>
              <a:buNone/>
              <a:defRPr/>
            </a:pPr>
            <a:r>
              <a:rPr lang="de-DE" sz="3300" dirty="0" smtClean="0"/>
              <a:t>	Bilirubin		NEG	 [NEG] </a:t>
            </a:r>
          </a:p>
          <a:p>
            <a:pPr>
              <a:lnSpc>
                <a:spcPct val="80000"/>
              </a:lnSpc>
              <a:buFontTx/>
              <a:buNone/>
              <a:defRPr/>
            </a:pPr>
            <a:r>
              <a:rPr lang="de-DE" sz="3300" dirty="0" smtClean="0"/>
              <a:t>	Urobilinogen 		0.2 	 [0.2-1.0] eu/dl </a:t>
            </a:r>
          </a:p>
          <a:p>
            <a:pPr>
              <a:lnSpc>
                <a:spcPct val="80000"/>
              </a:lnSpc>
              <a:buFontTx/>
              <a:buNone/>
              <a:defRPr/>
            </a:pPr>
            <a:r>
              <a:rPr lang="de-DE" sz="3300" dirty="0" smtClean="0"/>
              <a:t>	Nitrite	 	POS 	 [NEG] </a:t>
            </a:r>
            <a:endParaRPr lang="en-US" sz="3300" dirty="0" smtClean="0"/>
          </a:p>
          <a:p>
            <a:pPr>
              <a:lnSpc>
                <a:spcPct val="80000"/>
              </a:lnSpc>
              <a:buFontTx/>
              <a:buNone/>
              <a:defRPr/>
            </a:pPr>
            <a:r>
              <a:rPr lang="en-US" sz="3300" dirty="0" smtClean="0"/>
              <a:t>	Leukocyte esterase	POS	 [NEG] </a:t>
            </a:r>
          </a:p>
          <a:p>
            <a:pPr>
              <a:lnSpc>
                <a:spcPct val="80000"/>
              </a:lnSpc>
              <a:buFontTx/>
              <a:buNone/>
              <a:defRPr/>
            </a:pPr>
            <a:r>
              <a:rPr lang="en-US" sz="3300" dirty="0" smtClean="0"/>
              <a:t>	RBC 			2-5	 [0-2] /</a:t>
            </a:r>
            <a:r>
              <a:rPr lang="en-US" sz="3300" dirty="0" err="1" smtClean="0"/>
              <a:t>hpf</a:t>
            </a:r>
            <a:r>
              <a:rPr lang="en-US" sz="3300" dirty="0" smtClean="0"/>
              <a:t> </a:t>
            </a:r>
          </a:p>
          <a:p>
            <a:pPr>
              <a:lnSpc>
                <a:spcPct val="80000"/>
              </a:lnSpc>
              <a:buFontTx/>
              <a:buNone/>
              <a:defRPr/>
            </a:pPr>
            <a:r>
              <a:rPr lang="en-US" sz="3300" dirty="0" smtClean="0"/>
              <a:t>	WBC 		&gt;150	 [0-5] /</a:t>
            </a:r>
            <a:r>
              <a:rPr lang="en-US" sz="3300" dirty="0" err="1" smtClean="0"/>
              <a:t>hpf</a:t>
            </a:r>
            <a:endParaRPr lang="en-US" sz="3300" dirty="0" smtClean="0"/>
          </a:p>
          <a:p>
            <a:pPr marL="0" indent="0">
              <a:buFontTx/>
              <a:buNone/>
              <a:defRPr/>
            </a:pPr>
            <a:r>
              <a:rPr lang="en-US" b="1" dirty="0"/>
              <a:t> </a:t>
            </a:r>
            <a:r>
              <a:rPr lang="en-US" b="1" dirty="0" smtClean="0"/>
              <a:t>     </a:t>
            </a:r>
            <a:r>
              <a:rPr lang="en-US" dirty="0" smtClean="0"/>
              <a:t>WBC cast		few</a:t>
            </a:r>
            <a:r>
              <a:rPr lang="en-US" b="1" dirty="0" smtClean="0">
                <a:solidFill>
                  <a:schemeClr val="tx2"/>
                </a:solidFill>
              </a:rPr>
              <a:t/>
            </a:r>
            <a:br>
              <a:rPr lang="en-US" b="1" dirty="0" smtClean="0">
                <a:solidFill>
                  <a:schemeClr val="tx2"/>
                </a:solidFill>
              </a:rPr>
            </a:br>
            <a:endParaRPr lang="en-US" dirty="0"/>
          </a:p>
        </p:txBody>
      </p:sp>
      <p:sp>
        <p:nvSpPr>
          <p:cNvPr id="6147" name="Title 1"/>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2 - Urinalysis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170"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dirty="0" smtClean="0"/>
              <a:t>What is your diagnosis? </a:t>
            </a:r>
          </a:p>
          <a:p>
            <a:pPr marL="0" indent="0">
              <a:buFontTx/>
              <a:buNone/>
            </a:pPr>
            <a:r>
              <a:rPr lang="en-US" altLang="en-US" dirty="0" smtClean="0"/>
              <a:t>What is your rationale?  </a:t>
            </a:r>
            <a:r>
              <a:rPr lang="en-US" altLang="en-US" dirty="0"/>
              <a:t> </a:t>
            </a:r>
            <a:r>
              <a:rPr lang="en-US" altLang="en-US" dirty="0" smtClean="0"/>
              <a:t>Correlate with the findings on the urinalysis.</a:t>
            </a:r>
          </a:p>
          <a:p>
            <a:pPr marL="0" indent="0" algn="ctr">
              <a:buFontTx/>
              <a:buNone/>
            </a:pPr>
            <a:endParaRPr lang="en-US" altLang="en-US" dirty="0" smtClean="0"/>
          </a:p>
          <a:p>
            <a:pPr marL="0" indent="0" algn="ctr">
              <a:buFontTx/>
              <a:buNone/>
            </a:pPr>
            <a:endParaRPr lang="en-US" altLang="en-US" dirty="0" smtClean="0"/>
          </a:p>
        </p:txBody>
      </p:sp>
      <p:sp>
        <p:nvSpPr>
          <p:cNvPr id="7171" name="Title 1"/>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a:t>
            </a:r>
            <a:r>
              <a:rPr lang="en-US" altLang="en-US" dirty="0"/>
              <a:t>2</a:t>
            </a:r>
            <a:endParaRPr lang="en-US" alt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Autofit/>
          </a:bodyPr>
          <a:lstStyle/>
          <a:p>
            <a:r>
              <a:rPr lang="en-US" altLang="en-US" dirty="0" smtClean="0"/>
              <a:t>Case 2 - Normal A. Our patient B</a:t>
            </a:r>
            <a:br>
              <a:rPr lang="en-US" altLang="en-US" dirty="0" smtClean="0"/>
            </a:br>
            <a:r>
              <a:rPr lang="en-US" altLang="en-US" dirty="0" smtClean="0"/>
              <a:t>Describe the histologic  findings on 20x. Compare A and B</a:t>
            </a:r>
          </a:p>
        </p:txBody>
      </p:sp>
      <p:pic>
        <p:nvPicPr>
          <p:cNvPr id="9219" name="Picture 2"/>
          <p:cNvPicPr>
            <a:picLocks noGrp="1" noChangeAspect="1" noChangeArrowheads="1"/>
          </p:cNvPicPr>
          <p:nvPr>
            <p:ph idx="1"/>
          </p:nvPr>
        </p:nvPicPr>
        <p:blipFill>
          <a:blip r:embed="rId3" cstate="print"/>
          <a:srcRect/>
          <a:stretch>
            <a:fillRect/>
          </a:stretch>
        </p:blipFill>
        <p:spPr bwMode="auto">
          <a:xfrm>
            <a:off x="381000" y="2851150"/>
            <a:ext cx="4114800" cy="3702050"/>
          </a:xfrm>
          <a:noFill/>
          <a:ln>
            <a:solidFill>
              <a:schemeClr val="tx1"/>
            </a:solid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4724400" y="2514600"/>
            <a:ext cx="4114800" cy="4267200"/>
          </a:xfrm>
          <a:prstGeom prst="rect">
            <a:avLst/>
          </a:prstGeom>
          <a:noFill/>
          <a:ln w="9525">
            <a:noFill/>
            <a:miter lim="800000"/>
            <a:headEnd/>
            <a:tailEnd/>
          </a:ln>
        </p:spPr>
      </p:pic>
      <p:sp>
        <p:nvSpPr>
          <p:cNvPr id="7" name="Rectangle 5"/>
          <p:cNvSpPr>
            <a:spLocks noChangeArrowheads="1"/>
          </p:cNvSpPr>
          <p:nvPr/>
        </p:nvSpPr>
        <p:spPr bwMode="auto">
          <a:xfrm>
            <a:off x="444285" y="6107668"/>
            <a:ext cx="317715" cy="369332"/>
          </a:xfrm>
          <a:prstGeom prst="rect">
            <a:avLst/>
          </a:prstGeom>
          <a:solidFill>
            <a:schemeClr val="bg1"/>
          </a:solidFill>
          <a:ln w="9525">
            <a:solidFill>
              <a:schemeClr val="tx1"/>
            </a:solidFill>
            <a:miter lim="800000"/>
            <a:headEnd/>
            <a:tailEnd/>
          </a:ln>
        </p:spPr>
        <p:txBody>
          <a:bodyPr wrap="none">
            <a:spAutoFit/>
          </a:bodyPr>
          <a:lstStyle/>
          <a:p>
            <a:pPr algn="ctr"/>
            <a:r>
              <a:rPr lang="en-US" altLang="en-US" dirty="0"/>
              <a:t>A</a:t>
            </a:r>
          </a:p>
        </p:txBody>
      </p:sp>
      <p:sp>
        <p:nvSpPr>
          <p:cNvPr id="8" name="Rectangle 6"/>
          <p:cNvSpPr>
            <a:spLocks noChangeArrowheads="1"/>
          </p:cNvSpPr>
          <p:nvPr/>
        </p:nvSpPr>
        <p:spPr bwMode="auto">
          <a:xfrm>
            <a:off x="4800600" y="6336268"/>
            <a:ext cx="309700" cy="369332"/>
          </a:xfrm>
          <a:prstGeom prst="rect">
            <a:avLst/>
          </a:prstGeom>
          <a:solidFill>
            <a:schemeClr val="bg1"/>
          </a:solidFill>
          <a:ln w="9525">
            <a:solidFill>
              <a:schemeClr val="tx1"/>
            </a:solidFill>
            <a:miter lim="800000"/>
            <a:headEnd/>
            <a:tailEnd/>
          </a:ln>
        </p:spPr>
        <p:txBody>
          <a:bodyPr wrap="none">
            <a:spAutoFit/>
          </a:bodyPr>
          <a:lstStyle/>
          <a:p>
            <a:pPr algn="ctr"/>
            <a:r>
              <a:rPr lang="en-US" altLang="en-US" dirty="0"/>
              <a:t>B</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219200" y="1839057"/>
            <a:ext cx="6629400" cy="4822093"/>
          </a:xfrm>
          <a:prstGeom prst="rect">
            <a:avLst/>
          </a:prstGeom>
          <a:noFill/>
          <a:ln w="9525">
            <a:solidFill>
              <a:schemeClr val="tx1"/>
            </a:solidFill>
            <a:miter lim="800000"/>
            <a:headEnd/>
            <a:tailEnd/>
          </a:ln>
        </p:spPr>
      </p:pic>
      <p:sp>
        <p:nvSpPr>
          <p:cNvPr id="7" name="Title 1"/>
          <p:cNvSpPr txBox="1">
            <a:spLocks/>
          </p:cNvSpPr>
          <p:nvPr/>
        </p:nvSpPr>
        <p:spPr>
          <a:xfrm>
            <a:off x="457200" y="381000"/>
            <a:ext cx="8229600" cy="1143000"/>
          </a:xfrm>
          <a:prstGeom prst="rect">
            <a:avLst/>
          </a:prstGeom>
        </p:spPr>
        <p:txBody>
          <a:bodyPr/>
          <a:lstStyle/>
          <a:p>
            <a:pPr algn="ctr">
              <a:defRPr/>
            </a:pPr>
            <a:endParaRPr lang="en-US" sz="4400" kern="0" dirty="0">
              <a:solidFill>
                <a:schemeClr val="tx2"/>
              </a:solidFill>
              <a:latin typeface="+mj-lt"/>
              <a:ea typeface="+mj-ea"/>
              <a:cs typeface="+mj-cs"/>
            </a:endParaRPr>
          </a:p>
        </p:txBody>
      </p:sp>
      <p:sp>
        <p:nvSpPr>
          <p:cNvPr id="10244" name="TextBox 8"/>
          <p:cNvSpPr txBox="1">
            <a:spLocks noChangeArrowheads="1"/>
          </p:cNvSpPr>
          <p:nvPr/>
        </p:nvSpPr>
        <p:spPr bwMode="auto">
          <a:xfrm>
            <a:off x="4296896" y="6353175"/>
            <a:ext cx="720069" cy="276999"/>
          </a:xfrm>
          <a:prstGeom prst="rect">
            <a:avLst/>
          </a:prstGeom>
          <a:solidFill>
            <a:schemeClr val="bg1"/>
          </a:solidFill>
          <a:ln w="9525">
            <a:solidFill>
              <a:schemeClr val="tx1"/>
            </a:solidFill>
            <a:miter lim="800000"/>
            <a:headEnd/>
            <a:tailEnd/>
          </a:ln>
        </p:spPr>
        <p:txBody>
          <a:bodyPr wrap="none">
            <a:spAutoFit/>
          </a:bodyPr>
          <a:lstStyle/>
          <a:p>
            <a:pPr algn="ctr"/>
            <a:r>
              <a:rPr lang="en-US" altLang="en-US" sz="1200" dirty="0"/>
              <a:t>H&amp;E 40x</a:t>
            </a:r>
          </a:p>
        </p:txBody>
      </p:sp>
      <p:sp>
        <p:nvSpPr>
          <p:cNvPr id="10245" name="Title 2"/>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r>
              <a:rPr lang="en-US" altLang="en-US" dirty="0" smtClean="0"/>
              <a:t>Case 2 - Patient histology. Describe the findings on the 40x image.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Content Placeholder 2"/>
          <p:cNvSpPr>
            <a:spLocks noGrp="1"/>
          </p:cNvSpPr>
          <p:nvPr>
            <p:ph idx="1"/>
          </p:nvPr>
        </p:nvSpPr>
        <p:spPr/>
        <p:txBody>
          <a:bodyPr/>
          <a:lstStyle/>
          <a:p>
            <a:pPr marL="0" indent="0">
              <a:buNone/>
            </a:pPr>
            <a:r>
              <a:rPr lang="en-US" dirty="0" smtClean="0"/>
              <a:t>Summarize how urine microscopy (examination of urine sediment under the microscope) is performed.</a:t>
            </a:r>
          </a:p>
        </p:txBody>
      </p:sp>
      <p:sp>
        <p:nvSpPr>
          <p:cNvPr id="4" name="Rectangle 3"/>
          <p:cNvSpPr/>
          <p:nvPr/>
        </p:nvSpPr>
        <p:spPr>
          <a:xfrm>
            <a:off x="0" y="0"/>
            <a:ext cx="9144000" cy="381000"/>
          </a:xfrm>
          <a:prstGeom prst="rect">
            <a:avLst/>
          </a:prstGeom>
          <a:solidFill>
            <a:srgbClr val="550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191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2426" y="1143000"/>
            <a:ext cx="8229600" cy="1143000"/>
          </a:xfrm>
        </p:spPr>
        <p:txBody>
          <a:bodyPr>
            <a:normAutofit fontScale="90000"/>
          </a:bodyPr>
          <a:lstStyle/>
          <a:p>
            <a:pPr algn="l"/>
            <a:r>
              <a:rPr lang="en-US" sz="3600" dirty="0" smtClean="0"/>
              <a:t>Case 2 – Which  slide below represents red blood cells on microscopy? Which represents white blood cells</a:t>
            </a:r>
            <a:r>
              <a:rPr lang="en-US" dirty="0" smtClean="0"/>
              <a:t>?</a:t>
            </a:r>
            <a:endParaRPr lang="en-US" dirty="0"/>
          </a:p>
        </p:txBody>
      </p:sp>
      <p:pic>
        <p:nvPicPr>
          <p:cNvPr id="2050" name="Picture 2" descr="http://library.med.utah.edu/WebPath/jpeg2/URIN065.jpg"/>
          <p:cNvPicPr>
            <a:picLocks noChangeAspect="1" noChangeArrowheads="1"/>
          </p:cNvPicPr>
          <p:nvPr/>
        </p:nvPicPr>
        <p:blipFill rotWithShape="1">
          <a:blip r:embed="rId2">
            <a:extLst>
              <a:ext uri="{28A0092B-C50C-407E-A947-70E740481C1C}">
                <a14:useLocalDpi xmlns:a14="http://schemas.microsoft.com/office/drawing/2010/main" val="0"/>
              </a:ext>
            </a:extLst>
          </a:blip>
          <a:srcRect l="34369" b="58492"/>
          <a:stretch/>
        </p:blipFill>
        <p:spPr bwMode="auto">
          <a:xfrm>
            <a:off x="4807226" y="2902226"/>
            <a:ext cx="4183830" cy="17559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ibrary.med.utah.edu/WebPath/jpeg2/URIN0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02226"/>
            <a:ext cx="4046828" cy="17791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68658" y="2571786"/>
            <a:ext cx="324128" cy="369332"/>
          </a:xfrm>
          <a:prstGeom prst="rect">
            <a:avLst/>
          </a:prstGeom>
          <a:noFill/>
        </p:spPr>
        <p:txBody>
          <a:bodyPr wrap="none" rtlCol="0">
            <a:spAutoFit/>
          </a:bodyPr>
          <a:lstStyle/>
          <a:p>
            <a:r>
              <a:rPr lang="en-US" b="1" dirty="0" smtClean="0"/>
              <a:t>A</a:t>
            </a:r>
            <a:endParaRPr lang="en-US" b="1" dirty="0"/>
          </a:p>
        </p:txBody>
      </p:sp>
      <p:sp>
        <p:nvSpPr>
          <p:cNvPr id="5" name="TextBox 4"/>
          <p:cNvSpPr txBox="1"/>
          <p:nvPr/>
        </p:nvSpPr>
        <p:spPr>
          <a:xfrm>
            <a:off x="6645565" y="2573515"/>
            <a:ext cx="314510" cy="369332"/>
          </a:xfrm>
          <a:prstGeom prst="rect">
            <a:avLst/>
          </a:prstGeom>
          <a:noFill/>
        </p:spPr>
        <p:txBody>
          <a:bodyPr wrap="none" rtlCol="0">
            <a:spAutoFit/>
          </a:bodyPr>
          <a:lstStyle/>
          <a:p>
            <a:r>
              <a:rPr lang="en-US" b="1" dirty="0"/>
              <a:t>B</a:t>
            </a:r>
          </a:p>
        </p:txBody>
      </p:sp>
      <p:sp>
        <p:nvSpPr>
          <p:cNvPr id="11" name="Rectangle 10"/>
          <p:cNvSpPr/>
          <p:nvPr/>
        </p:nvSpPr>
        <p:spPr>
          <a:xfrm>
            <a:off x="0" y="0"/>
            <a:ext cx="9144000" cy="381000"/>
          </a:xfrm>
          <a:prstGeom prst="rect">
            <a:avLst/>
          </a:prstGeom>
          <a:solidFill>
            <a:srgbClr val="550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084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Autofit/>
          </a:bodyPr>
          <a:lstStyle/>
          <a:p>
            <a:r>
              <a:rPr lang="en-US" altLang="en-US" sz="3200" dirty="0" smtClean="0"/>
              <a:t>Case 2 – What is the finding on our patient’s urine microscopy?</a:t>
            </a:r>
          </a:p>
        </p:txBody>
      </p:sp>
      <p:pic>
        <p:nvPicPr>
          <p:cNvPr id="5" name="Content Placeholder 4"/>
          <p:cNvPicPr>
            <a:picLocks noGrp="1" noChangeAspect="1"/>
          </p:cNvPicPr>
          <p:nvPr>
            <p:ph idx="4294967295"/>
          </p:nvPr>
        </p:nvPicPr>
        <p:blipFill rotWithShape="1">
          <a:blip r:embed="rId3"/>
          <a:srcRect l="46267" t="32609" r="21522" b="14131"/>
          <a:stretch/>
        </p:blipFill>
        <p:spPr>
          <a:xfrm>
            <a:off x="1676400" y="1676400"/>
            <a:ext cx="5791200" cy="471569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2</a:t>
            </a:r>
          </a:p>
        </p:txBody>
      </p:sp>
      <p:sp>
        <p:nvSpPr>
          <p:cNvPr id="12291"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dirty="0" smtClean="0"/>
              <a:t>Correlate the urine microscopy findings with the histologic findings. </a:t>
            </a:r>
          </a:p>
          <a:p>
            <a:pPr marL="0" indent="0">
              <a:buFontTx/>
              <a:buNone/>
            </a:pPr>
            <a:endParaRPr lang="en-US" altLang="en-US" dirty="0" smtClean="0"/>
          </a:p>
          <a:p>
            <a:pPr marL="0" indent="0">
              <a:buFontTx/>
              <a:buNone/>
            </a:pPr>
            <a:endParaRPr lang="en-US" altLang="en-US" dirty="0" smtClean="0"/>
          </a:p>
          <a:p>
            <a:pPr marL="0" indent="0">
              <a:buFontTx/>
              <a:buNone/>
            </a:pPr>
            <a:r>
              <a:rPr lang="en-US" altLang="en-US" dirty="0" smtClean="0"/>
              <a:t>Do these findings support your clinical diagnosis?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2</a:t>
            </a:r>
          </a:p>
        </p:txBody>
      </p:sp>
      <p:sp>
        <p:nvSpPr>
          <p:cNvPr id="13315"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dirty="0" smtClean="0"/>
              <a:t>The patient states that she has never felt this “lousy” before.  She wants to know how and why she got this. She wants to know if there are any potential complications that could develop.</a:t>
            </a:r>
          </a:p>
          <a:p>
            <a:pPr marL="0" indent="0">
              <a:buFontTx/>
              <a:buNone/>
            </a:pPr>
            <a:r>
              <a:rPr lang="en-US" altLang="en-US" dirty="0" smtClean="0"/>
              <a:t>How would you answer her questions?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normAutofit fontScale="90000"/>
          </a:bodyPr>
          <a:lstStyle/>
          <a:p>
            <a:r>
              <a:rPr lang="en-US" sz="3100" dirty="0" smtClean="0"/>
              <a:t>Case 1 – Summarize the normal gross kidney findings. Describe the </a:t>
            </a:r>
            <a:r>
              <a:rPr lang="en-US" sz="3100" smtClean="0"/>
              <a:t>external surface.  </a:t>
            </a:r>
            <a:r>
              <a:rPr lang="en-US" sz="3100" dirty="0" smtClean="0"/>
              <a:t>Identify the renal cortex, medulla, major calyx, minor calyx</a:t>
            </a:r>
            <a:endParaRPr lang="en-US" sz="3100" dirty="0"/>
          </a:p>
        </p:txBody>
      </p:sp>
      <p:pic>
        <p:nvPicPr>
          <p:cNvPr id="2055" name="Picture 7" descr="http://library.med.utah.edu/WebPath/jpeg1/RENAL1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56033" y="2509202"/>
            <a:ext cx="4852397" cy="31867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46852" t="29348" r="33821" b="22826"/>
          <a:stretch/>
        </p:blipFill>
        <p:spPr>
          <a:xfrm>
            <a:off x="914400" y="1828800"/>
            <a:ext cx="3581400" cy="4775198"/>
          </a:xfrm>
          <a:prstGeom prst="rect">
            <a:avLst/>
          </a:prstGeom>
        </p:spPr>
      </p:pic>
    </p:spTree>
    <p:extLst>
      <p:ext uri="{BB962C8B-B14F-4D97-AF65-F5344CB8AC3E}">
        <p14:creationId xmlns:p14="http://schemas.microsoft.com/office/powerpoint/2010/main" val="2639468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FontTx/>
              <a:buNone/>
              <a:defRPr/>
            </a:pPr>
            <a:r>
              <a:rPr lang="en-US" b="1" u="sng" dirty="0" smtClean="0"/>
              <a:t>CHIEF COMPLAINT</a:t>
            </a:r>
            <a:r>
              <a:rPr lang="en-US" dirty="0" smtClean="0"/>
              <a:t>: “I’m here for my check-up.”</a:t>
            </a:r>
          </a:p>
          <a:p>
            <a:pPr marL="0" indent="0">
              <a:buFontTx/>
              <a:buNone/>
              <a:defRPr/>
            </a:pPr>
            <a:r>
              <a:rPr lang="en-US" b="1" u="sng" dirty="0" smtClean="0"/>
              <a:t>HISTORY</a:t>
            </a:r>
            <a:r>
              <a:rPr lang="en-US" dirty="0" smtClean="0"/>
              <a:t>: The patient is a 69-year-old man with a history of hypertension, diabetes mellitus type 2, and coronary artery disease.  He has known proteinuria and chronic kidney disease. He has no specific issues of concern during the visit.</a:t>
            </a:r>
          </a:p>
          <a:p>
            <a:pPr marL="0" indent="0">
              <a:buFontTx/>
              <a:buNone/>
              <a:defRPr/>
            </a:pPr>
            <a:r>
              <a:rPr lang="en-US" b="1" u="sng" dirty="0" smtClean="0"/>
              <a:t>PHYSICAL EXAMINATION</a:t>
            </a:r>
            <a:r>
              <a:rPr lang="en-US" dirty="0" smtClean="0"/>
              <a:t>: BP 150/72; Pulse 60.  Heart, lung, and abdominal exams are unremarkable.  He has decreased sensation and proprioception of his feet.</a:t>
            </a:r>
          </a:p>
          <a:p>
            <a:pPr>
              <a:defRPr/>
            </a:pPr>
            <a:endParaRPr lang="en-US" dirty="0"/>
          </a:p>
        </p:txBody>
      </p:sp>
      <p:sp>
        <p:nvSpPr>
          <p:cNvPr id="23555" name="Title 3"/>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3</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dirty="0" smtClean="0"/>
              <a:t>Case </a:t>
            </a:r>
            <a:r>
              <a:rPr lang="en-US" altLang="en-US" dirty="0"/>
              <a:t>3</a:t>
            </a:r>
            <a:r>
              <a:rPr lang="en-US" altLang="en-US" dirty="0" smtClean="0"/>
              <a:t> - Laboratory</a:t>
            </a:r>
          </a:p>
        </p:txBody>
      </p:sp>
      <p:sp>
        <p:nvSpPr>
          <p:cNvPr id="24579"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FontTx/>
              <a:buNone/>
            </a:pPr>
            <a:r>
              <a:rPr lang="en-US" altLang="en-US" sz="3600" smtClean="0"/>
              <a:t>BUN                      36 mg/dl</a:t>
            </a:r>
          </a:p>
          <a:p>
            <a:pPr marL="0" indent="0" eaLnBrk="1" hangingPunct="1">
              <a:buFontTx/>
              <a:buNone/>
            </a:pPr>
            <a:r>
              <a:rPr lang="en-US" altLang="en-US" sz="3600" smtClean="0"/>
              <a:t>Creatinine            2.7 mg/dl</a:t>
            </a:r>
          </a:p>
          <a:p>
            <a:pPr marL="0" indent="0" eaLnBrk="1" hangingPunct="1">
              <a:buFontTx/>
              <a:buNone/>
            </a:pPr>
            <a:endParaRPr lang="en-US" altLang="en-US" sz="3600" smtClean="0"/>
          </a:p>
          <a:p>
            <a:pPr marL="0" indent="0" eaLnBrk="1" hangingPunct="1">
              <a:buFontTx/>
              <a:buNone/>
            </a:pPr>
            <a:r>
              <a:rPr lang="en-US" altLang="en-US" sz="3600" smtClean="0"/>
              <a:t>Urinalysis           3+ protein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5602"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altLang="en-US" dirty="0" smtClean="0"/>
              <a:t>Case 3</a:t>
            </a:r>
          </a:p>
        </p:txBody>
      </p:sp>
      <p:sp>
        <p:nvSpPr>
          <p:cNvPr id="25603"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smtClean="0"/>
              <a:t>Name the most common macrovascular diseases which occur as a result of diabetes mellitus.</a:t>
            </a:r>
          </a:p>
          <a:p>
            <a:pPr marL="0" indent="0">
              <a:buFontTx/>
              <a:buNone/>
            </a:pPr>
            <a:endParaRPr lang="en-US" altLang="en-US" smtClean="0"/>
          </a:p>
          <a:p>
            <a:pPr marL="0" indent="0">
              <a:buFontTx/>
              <a:buNone/>
            </a:pPr>
            <a:r>
              <a:rPr lang="en-US" altLang="en-US" smtClean="0"/>
              <a:t>Name the most common microvascular diseases which occur as a result of diabetes mellitus.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r>
              <a:rPr lang="en-US" altLang="en-US" dirty="0" smtClean="0"/>
              <a:t>Case 3 - Contrast the gross findings of this patient’s kidney (B) vs the normal kidney (A)</a:t>
            </a:r>
          </a:p>
        </p:txBody>
      </p:sp>
      <p:pic>
        <p:nvPicPr>
          <p:cNvPr id="26627" name="Picture 5"/>
          <p:cNvPicPr>
            <a:picLocks noGrp="1" noChangeAspect="1" noChangeArrowheads="1"/>
          </p:cNvPicPr>
          <p:nvPr>
            <p:ph idx="4294967295"/>
          </p:nvPr>
        </p:nvPicPr>
        <p:blipFill rotWithShape="1">
          <a:blip r:embed="rId3" cstate="print"/>
          <a:srcRect l="17209" t="44" r="47952" b="6339"/>
          <a:stretch/>
        </p:blipFill>
        <p:spPr bwMode="auto">
          <a:xfrm>
            <a:off x="3657599" y="2738437"/>
            <a:ext cx="2186609" cy="3352800"/>
          </a:xfrm>
          <a:prstGeom prst="rect">
            <a:avLst/>
          </a:prstGeom>
          <a:noFill/>
          <a:ln w="28575">
            <a:solidFill>
              <a:schemeClr val="tx1"/>
            </a:solidFill>
            <a:miter lim="800000"/>
            <a:headEnd/>
            <a:tailEnd/>
          </a:ln>
        </p:spPr>
      </p:pic>
      <p:pic>
        <p:nvPicPr>
          <p:cNvPr id="26629" name="Picture 4" descr="http://www.stritch.luc.edu/lumen/MedEd/Pathology/images/renal02.jpg"/>
          <p:cNvPicPr>
            <a:picLocks noChangeAspect="1" noChangeArrowheads="1"/>
          </p:cNvPicPr>
          <p:nvPr/>
        </p:nvPicPr>
        <p:blipFill>
          <a:blip r:embed="rId4" cstate="print"/>
          <a:srcRect/>
          <a:stretch>
            <a:fillRect/>
          </a:stretch>
        </p:blipFill>
        <p:spPr bwMode="auto">
          <a:xfrm>
            <a:off x="6858000" y="2871787"/>
            <a:ext cx="1981200" cy="3219450"/>
          </a:xfrm>
          <a:prstGeom prst="rect">
            <a:avLst/>
          </a:prstGeom>
          <a:noFill/>
          <a:ln w="9525">
            <a:solidFill>
              <a:schemeClr val="tx1"/>
            </a:solidFill>
            <a:miter lim="800000"/>
            <a:headEnd/>
            <a:tailEnd/>
          </a:ln>
        </p:spPr>
      </p:pic>
      <p:sp>
        <p:nvSpPr>
          <p:cNvPr id="7" name="Title 3"/>
          <p:cNvSpPr txBox="1">
            <a:spLocks/>
          </p:cNvSpPr>
          <p:nvPr/>
        </p:nvSpPr>
        <p:spPr>
          <a:xfrm>
            <a:off x="685800" y="152400"/>
            <a:ext cx="7772400" cy="841375"/>
          </a:xfrm>
          <a:prstGeom prst="rect">
            <a:avLst/>
          </a:prstGeom>
        </p:spPr>
        <p:txBody>
          <a:bodyPr/>
          <a:lstStyle/>
          <a:p>
            <a:pPr algn="ctr">
              <a:defRPr/>
            </a:pPr>
            <a:endParaRPr lang="en-US" sz="4400" kern="0" dirty="0">
              <a:solidFill>
                <a:schemeClr val="tx2"/>
              </a:solidFill>
              <a:latin typeface="+mj-lt"/>
              <a:ea typeface="+mj-ea"/>
              <a:cs typeface="+mj-cs"/>
            </a:endParaRPr>
          </a:p>
        </p:txBody>
      </p:sp>
      <p:sp>
        <p:nvSpPr>
          <p:cNvPr id="26631" name="TextBox 7"/>
          <p:cNvSpPr txBox="1">
            <a:spLocks noChangeArrowheads="1"/>
          </p:cNvSpPr>
          <p:nvPr/>
        </p:nvSpPr>
        <p:spPr bwMode="auto">
          <a:xfrm>
            <a:off x="3316750" y="5815154"/>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a:t>B</a:t>
            </a:r>
          </a:p>
        </p:txBody>
      </p:sp>
      <p:sp>
        <p:nvSpPr>
          <p:cNvPr id="26632" name="TextBox 7"/>
          <p:cNvSpPr txBox="1">
            <a:spLocks noChangeArrowheads="1"/>
          </p:cNvSpPr>
          <p:nvPr/>
        </p:nvSpPr>
        <p:spPr bwMode="auto">
          <a:xfrm>
            <a:off x="533400" y="603295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a:t>A</a:t>
            </a:r>
          </a:p>
        </p:txBody>
      </p:sp>
      <p:sp>
        <p:nvSpPr>
          <p:cNvPr id="26633" name="TextBox 9"/>
          <p:cNvSpPr txBox="1">
            <a:spLocks noChangeArrowheads="1"/>
          </p:cNvSpPr>
          <p:nvPr/>
        </p:nvSpPr>
        <p:spPr bwMode="auto">
          <a:xfrm>
            <a:off x="6553200" y="5802433"/>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a:t>B</a:t>
            </a:r>
          </a:p>
        </p:txBody>
      </p:sp>
      <p:pic>
        <p:nvPicPr>
          <p:cNvPr id="10" name="Picture 9"/>
          <p:cNvPicPr>
            <a:picLocks noChangeAspect="1"/>
          </p:cNvPicPr>
          <p:nvPr/>
        </p:nvPicPr>
        <p:blipFill rotWithShape="1">
          <a:blip r:embed="rId5"/>
          <a:srcRect l="46852" t="29348" r="33821" b="22826"/>
          <a:stretch/>
        </p:blipFill>
        <p:spPr>
          <a:xfrm>
            <a:off x="328272" y="2738437"/>
            <a:ext cx="2455883" cy="327450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7652" name="Picture 6"/>
          <p:cNvPicPr>
            <a:picLocks noChangeAspect="1" noChangeArrowheads="1"/>
          </p:cNvPicPr>
          <p:nvPr/>
        </p:nvPicPr>
        <p:blipFill>
          <a:blip r:embed="rId3" cstate="print">
            <a:lum bright="-10000" contrast="20000"/>
          </a:blip>
          <a:srcRect l="9557" t="22223" r="7111" b="13979"/>
          <a:stretch>
            <a:fillRect/>
          </a:stretch>
        </p:blipFill>
        <p:spPr bwMode="auto">
          <a:xfrm>
            <a:off x="4114800" y="2027088"/>
            <a:ext cx="4810125" cy="3505200"/>
          </a:xfrm>
          <a:prstGeom prst="rect">
            <a:avLst/>
          </a:prstGeom>
          <a:noFill/>
          <a:ln w="28575">
            <a:solidFill>
              <a:schemeClr val="tx1"/>
            </a:solidFill>
            <a:miter lim="800000"/>
            <a:headEnd/>
            <a:tailEnd/>
          </a:ln>
        </p:spPr>
      </p:pic>
      <p:cxnSp>
        <p:nvCxnSpPr>
          <p:cNvPr id="18" name="Straight Arrow Connector 17"/>
          <p:cNvCxnSpPr/>
          <p:nvPr/>
        </p:nvCxnSpPr>
        <p:spPr>
          <a:xfrm flipH="1">
            <a:off x="6709229" y="3733800"/>
            <a:ext cx="4826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54" name="TextBox 18"/>
          <p:cNvSpPr txBox="1">
            <a:spLocks noChangeArrowheads="1"/>
          </p:cNvSpPr>
          <p:nvPr/>
        </p:nvSpPr>
        <p:spPr bwMode="auto">
          <a:xfrm>
            <a:off x="7191829" y="3548856"/>
            <a:ext cx="350838" cy="461665"/>
          </a:xfrm>
          <a:prstGeom prst="rect">
            <a:avLst/>
          </a:prstGeom>
          <a:noFill/>
          <a:ln w="9525">
            <a:noFill/>
            <a:miter lim="800000"/>
            <a:headEnd/>
            <a:tailEnd/>
          </a:ln>
        </p:spPr>
        <p:txBody>
          <a:bodyPr>
            <a:spAutoFit/>
          </a:bodyPr>
          <a:lstStyle/>
          <a:p>
            <a:r>
              <a:rPr lang="en-US" altLang="en-US" sz="2400" b="1" dirty="0"/>
              <a:t>1</a:t>
            </a:r>
          </a:p>
        </p:txBody>
      </p:sp>
      <p:sp>
        <p:nvSpPr>
          <p:cNvPr id="12" name="Title 3"/>
          <p:cNvSpPr txBox="1">
            <a:spLocks/>
          </p:cNvSpPr>
          <p:nvPr/>
        </p:nvSpPr>
        <p:spPr>
          <a:xfrm>
            <a:off x="457200" y="304800"/>
            <a:ext cx="7772400" cy="841375"/>
          </a:xfrm>
          <a:prstGeom prst="rect">
            <a:avLst/>
          </a:prstGeom>
        </p:spPr>
        <p:txBody>
          <a:bodyPr/>
          <a:lstStyle/>
          <a:p>
            <a:pPr algn="ctr">
              <a:defRPr/>
            </a:pPr>
            <a:endParaRPr lang="en-US" sz="4400" kern="0" dirty="0">
              <a:solidFill>
                <a:schemeClr val="tx2"/>
              </a:solidFill>
              <a:latin typeface="+mj-lt"/>
              <a:ea typeface="+mj-ea"/>
              <a:cs typeface="+mj-cs"/>
            </a:endParaRPr>
          </a:p>
        </p:txBody>
      </p:sp>
      <p:cxnSp>
        <p:nvCxnSpPr>
          <p:cNvPr id="16" name="Straight Arrow Connector 15"/>
          <p:cNvCxnSpPr/>
          <p:nvPr/>
        </p:nvCxnSpPr>
        <p:spPr>
          <a:xfrm flipH="1">
            <a:off x="8077200" y="4191000"/>
            <a:ext cx="4826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57" name="TextBox 16"/>
          <p:cNvSpPr txBox="1">
            <a:spLocks noChangeArrowheads="1"/>
          </p:cNvSpPr>
          <p:nvPr/>
        </p:nvSpPr>
        <p:spPr bwMode="auto">
          <a:xfrm>
            <a:off x="8525782" y="4006056"/>
            <a:ext cx="350837" cy="461665"/>
          </a:xfrm>
          <a:prstGeom prst="rect">
            <a:avLst/>
          </a:prstGeom>
          <a:noFill/>
          <a:ln w="9525">
            <a:noFill/>
            <a:miter lim="800000"/>
            <a:headEnd/>
            <a:tailEnd/>
          </a:ln>
        </p:spPr>
        <p:txBody>
          <a:bodyPr>
            <a:spAutoFit/>
          </a:bodyPr>
          <a:lstStyle/>
          <a:p>
            <a:r>
              <a:rPr lang="en-US" altLang="en-US" sz="2400" b="1" dirty="0"/>
              <a:t>1</a:t>
            </a:r>
          </a:p>
        </p:txBody>
      </p:sp>
      <p:sp>
        <p:nvSpPr>
          <p:cNvPr id="20" name="Content Placeholder 2"/>
          <p:cNvSpPr txBox="1">
            <a:spLocks/>
          </p:cNvSpPr>
          <p:nvPr/>
        </p:nvSpPr>
        <p:spPr bwMode="auto">
          <a:xfrm>
            <a:off x="204788" y="381000"/>
            <a:ext cx="8610600" cy="1143000"/>
          </a:xfrm>
          <a:prstGeom prst="rect">
            <a:avLst/>
          </a:prstGeom>
          <a:noFill/>
          <a:ln>
            <a:miter lim="800000"/>
            <a:headEnd/>
            <a:tailEnd/>
          </a:ln>
        </p:spPr>
        <p:txBody>
          <a:bodyPr/>
          <a:lstStyle/>
          <a:p>
            <a:pPr algn="ctr">
              <a:spcBef>
                <a:spcPct val="20000"/>
              </a:spcBef>
              <a:defRPr/>
            </a:pPr>
            <a:r>
              <a:rPr lang="en-US" altLang="en-US" sz="3200" kern="0" dirty="0"/>
              <a:t>Case 3</a:t>
            </a:r>
            <a:r>
              <a:rPr lang="en-US" altLang="en-US" sz="3200" kern="0" dirty="0" smtClean="0"/>
              <a:t> </a:t>
            </a:r>
            <a:r>
              <a:rPr lang="en-US" altLang="en-US" sz="3200" kern="0" dirty="0"/>
              <a:t>- Compare and contrast a normal kidney in A with our patient’s in B</a:t>
            </a:r>
            <a:r>
              <a:rPr lang="en-US" altLang="en-US" sz="3200" kern="0" dirty="0" smtClean="0"/>
              <a:t>. What does (1) represent?</a:t>
            </a:r>
            <a:endParaRPr lang="en-US" altLang="en-US" sz="3200" kern="0" dirty="0"/>
          </a:p>
        </p:txBody>
      </p:sp>
      <p:sp>
        <p:nvSpPr>
          <p:cNvPr id="27659" name="TextBox 20"/>
          <p:cNvSpPr txBox="1">
            <a:spLocks noChangeArrowheads="1"/>
          </p:cNvSpPr>
          <p:nvPr/>
        </p:nvSpPr>
        <p:spPr bwMode="auto">
          <a:xfrm>
            <a:off x="6123151" y="5620100"/>
            <a:ext cx="793422" cy="276999"/>
          </a:xfrm>
          <a:prstGeom prst="rect">
            <a:avLst/>
          </a:prstGeom>
          <a:solidFill>
            <a:schemeClr val="bg1"/>
          </a:solidFill>
          <a:ln w="9525">
            <a:solidFill>
              <a:schemeClr val="tx1"/>
            </a:solidFill>
            <a:miter lim="800000"/>
            <a:headEnd/>
            <a:tailEnd/>
          </a:ln>
        </p:spPr>
        <p:txBody>
          <a:bodyPr wrap="none">
            <a:spAutoFit/>
          </a:bodyPr>
          <a:lstStyle/>
          <a:p>
            <a:pPr algn="ctr"/>
            <a:r>
              <a:rPr lang="en-US" altLang="en-US" sz="1200" dirty="0"/>
              <a:t>H&amp;E stain</a:t>
            </a:r>
          </a:p>
        </p:txBody>
      </p:sp>
      <p:sp>
        <p:nvSpPr>
          <p:cNvPr id="27660" name="TextBox 7"/>
          <p:cNvSpPr txBox="1">
            <a:spLocks noChangeArrowheads="1"/>
          </p:cNvSpPr>
          <p:nvPr/>
        </p:nvSpPr>
        <p:spPr bwMode="auto">
          <a:xfrm>
            <a:off x="457200" y="5620100"/>
            <a:ext cx="152400" cy="276999"/>
          </a:xfrm>
          <a:prstGeom prst="rect">
            <a:avLst/>
          </a:prstGeom>
          <a:solidFill>
            <a:schemeClr val="bg1"/>
          </a:solidFill>
          <a:ln w="9525">
            <a:solidFill>
              <a:schemeClr val="tx1"/>
            </a:solidFill>
            <a:miter lim="800000"/>
            <a:headEnd/>
            <a:tailEnd/>
          </a:ln>
        </p:spPr>
        <p:txBody>
          <a:bodyPr wrap="square">
            <a:spAutoFit/>
          </a:bodyPr>
          <a:lstStyle/>
          <a:p>
            <a:pPr algn="ctr"/>
            <a:r>
              <a:rPr lang="en-US" altLang="en-US" sz="1200" dirty="0"/>
              <a:t>A</a:t>
            </a:r>
          </a:p>
        </p:txBody>
      </p:sp>
      <p:sp>
        <p:nvSpPr>
          <p:cNvPr id="27661" name="TextBox 7"/>
          <p:cNvSpPr txBox="1">
            <a:spLocks noChangeArrowheads="1"/>
          </p:cNvSpPr>
          <p:nvPr/>
        </p:nvSpPr>
        <p:spPr bwMode="auto">
          <a:xfrm>
            <a:off x="4191000" y="562010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a:t>B</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8" y="1964200"/>
            <a:ext cx="3733800" cy="351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cstate="print">
            <a:lum bright="-8000" contrast="20000"/>
          </a:blip>
          <a:srcRect l="8333" t="22223" r="8333" b="11111"/>
          <a:stretch>
            <a:fillRect/>
          </a:stretch>
        </p:blipFill>
        <p:spPr bwMode="auto">
          <a:xfrm>
            <a:off x="762000" y="3475944"/>
            <a:ext cx="4371975" cy="3200400"/>
          </a:xfrm>
          <a:prstGeom prst="rect">
            <a:avLst/>
          </a:prstGeom>
          <a:noFill/>
          <a:ln w="28575">
            <a:solidFill>
              <a:schemeClr val="tx1"/>
            </a:solidFill>
            <a:miter lim="800000"/>
            <a:headEnd/>
            <a:tailEnd/>
          </a:ln>
        </p:spPr>
      </p:pic>
      <p:pic>
        <p:nvPicPr>
          <p:cNvPr id="28675" name="Picture 2" descr="http://www.stritch.luc.edu/lumen/MedEd/Pathology/images/renal27l.jpg"/>
          <p:cNvPicPr>
            <a:picLocks noChangeAspect="1" noChangeArrowheads="1"/>
          </p:cNvPicPr>
          <p:nvPr/>
        </p:nvPicPr>
        <p:blipFill>
          <a:blip r:embed="rId4" cstate="print"/>
          <a:srcRect/>
          <a:stretch>
            <a:fillRect/>
          </a:stretch>
        </p:blipFill>
        <p:spPr bwMode="auto">
          <a:xfrm>
            <a:off x="5255418" y="3574368"/>
            <a:ext cx="3971925" cy="3002111"/>
          </a:xfrm>
          <a:prstGeom prst="rect">
            <a:avLst/>
          </a:prstGeom>
          <a:noFill/>
          <a:ln w="9525">
            <a:solidFill>
              <a:schemeClr val="tx1"/>
            </a:solidFill>
            <a:miter lim="800000"/>
            <a:headEnd/>
            <a:tailEnd/>
          </a:ln>
        </p:spPr>
      </p:pic>
      <p:sp>
        <p:nvSpPr>
          <p:cNvPr id="28676" name="TextBox 4"/>
          <p:cNvSpPr txBox="1">
            <a:spLocks noChangeArrowheads="1"/>
          </p:cNvSpPr>
          <p:nvPr/>
        </p:nvSpPr>
        <p:spPr bwMode="auto">
          <a:xfrm>
            <a:off x="2438400" y="3821112"/>
            <a:ext cx="300038" cy="369888"/>
          </a:xfrm>
          <a:prstGeom prst="rect">
            <a:avLst/>
          </a:prstGeom>
          <a:noFill/>
          <a:ln w="9525">
            <a:noFill/>
            <a:miter lim="800000"/>
            <a:headEnd/>
            <a:tailEnd/>
          </a:ln>
        </p:spPr>
        <p:txBody>
          <a:bodyPr wrap="none">
            <a:spAutoFit/>
          </a:bodyPr>
          <a:lstStyle/>
          <a:p>
            <a:r>
              <a:rPr lang="en-US" altLang="en-US" sz="1800" b="1" dirty="0" smtClean="0"/>
              <a:t>2</a:t>
            </a:r>
            <a:endParaRPr lang="en-US" altLang="en-US" sz="1800" b="1" dirty="0"/>
          </a:p>
        </p:txBody>
      </p:sp>
      <p:cxnSp>
        <p:nvCxnSpPr>
          <p:cNvPr id="7" name="Straight Arrow Connector 6"/>
          <p:cNvCxnSpPr/>
          <p:nvPr/>
        </p:nvCxnSpPr>
        <p:spPr>
          <a:xfrm flipH="1">
            <a:off x="1905000" y="3994150"/>
            <a:ext cx="609600" cy="1206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8678" name="TextBox 7"/>
          <p:cNvSpPr txBox="1">
            <a:spLocks noChangeArrowheads="1"/>
          </p:cNvSpPr>
          <p:nvPr/>
        </p:nvSpPr>
        <p:spPr bwMode="auto">
          <a:xfrm>
            <a:off x="7012780" y="3744913"/>
            <a:ext cx="457200" cy="369887"/>
          </a:xfrm>
          <a:prstGeom prst="rect">
            <a:avLst/>
          </a:prstGeom>
          <a:noFill/>
          <a:ln w="9525">
            <a:noFill/>
            <a:miter lim="800000"/>
            <a:headEnd/>
            <a:tailEnd/>
          </a:ln>
        </p:spPr>
        <p:txBody>
          <a:bodyPr>
            <a:spAutoFit/>
          </a:bodyPr>
          <a:lstStyle/>
          <a:p>
            <a:pPr algn="ctr"/>
            <a:r>
              <a:rPr lang="en-US" altLang="en-US" b="1" dirty="0"/>
              <a:t>2</a:t>
            </a:r>
            <a:endParaRPr lang="en-US" altLang="en-US" sz="1800" b="1" dirty="0"/>
          </a:p>
        </p:txBody>
      </p:sp>
      <p:sp>
        <p:nvSpPr>
          <p:cNvPr id="9" name="Title 3"/>
          <p:cNvSpPr txBox="1">
            <a:spLocks/>
          </p:cNvSpPr>
          <p:nvPr/>
        </p:nvSpPr>
        <p:spPr>
          <a:xfrm>
            <a:off x="762000" y="377825"/>
            <a:ext cx="7772400" cy="841375"/>
          </a:xfrm>
          <a:prstGeom prst="rect">
            <a:avLst/>
          </a:prstGeom>
        </p:spPr>
        <p:txBody>
          <a:bodyPr/>
          <a:lstStyle/>
          <a:p>
            <a:pPr>
              <a:defRPr/>
            </a:pPr>
            <a:r>
              <a:rPr lang="en-US" sz="2800" kern="0" dirty="0">
                <a:latin typeface="+mj-lt"/>
                <a:ea typeface="+mj-ea"/>
                <a:cs typeface="+mj-cs"/>
              </a:rPr>
              <a:t>Case 3</a:t>
            </a:r>
            <a:r>
              <a:rPr lang="en-US" sz="2800" kern="0" dirty="0" smtClean="0">
                <a:latin typeface="+mj-lt"/>
                <a:ea typeface="+mj-ea"/>
                <a:cs typeface="+mj-cs"/>
              </a:rPr>
              <a:t> </a:t>
            </a:r>
            <a:r>
              <a:rPr lang="en-US" sz="2800" kern="0" dirty="0">
                <a:latin typeface="+mj-lt"/>
                <a:ea typeface="+mj-ea"/>
                <a:cs typeface="+mj-cs"/>
              </a:rPr>
              <a:t>- Describe the histologic findings</a:t>
            </a:r>
            <a:r>
              <a:rPr lang="en-US" sz="2800" kern="0" dirty="0" smtClean="0">
                <a:latin typeface="+mj-lt"/>
                <a:ea typeface="+mj-ea"/>
                <a:cs typeface="+mj-cs"/>
              </a:rPr>
              <a:t>. What does (2) represent?</a:t>
            </a:r>
            <a:r>
              <a:rPr lang="en-US" sz="2800" kern="0" dirty="0"/>
              <a:t> </a:t>
            </a:r>
            <a:r>
              <a:rPr lang="en-US" sz="2800" kern="0" dirty="0" smtClean="0"/>
              <a:t> Comment </a:t>
            </a:r>
            <a:r>
              <a:rPr lang="en-US" sz="2800" kern="0" dirty="0"/>
              <a:t>on the appearance of the </a:t>
            </a:r>
            <a:r>
              <a:rPr lang="en-US" sz="2800" kern="0" dirty="0" err="1"/>
              <a:t>mesangium</a:t>
            </a:r>
            <a:endParaRPr lang="en-US" sz="2800" kern="0" dirty="0"/>
          </a:p>
          <a:p>
            <a:pPr algn="ctr">
              <a:defRPr/>
            </a:pPr>
            <a:endParaRPr lang="en-US" sz="2800" kern="0" dirty="0">
              <a:latin typeface="+mj-lt"/>
              <a:ea typeface="+mj-ea"/>
              <a:cs typeface="+mj-cs"/>
            </a:endParaRPr>
          </a:p>
        </p:txBody>
      </p:sp>
      <p:sp>
        <p:nvSpPr>
          <p:cNvPr id="28680" name="TextBox 10"/>
          <p:cNvSpPr txBox="1">
            <a:spLocks noChangeArrowheads="1"/>
          </p:cNvSpPr>
          <p:nvPr/>
        </p:nvSpPr>
        <p:spPr bwMode="auto">
          <a:xfrm>
            <a:off x="5486400" y="5410200"/>
            <a:ext cx="300037" cy="369888"/>
          </a:xfrm>
          <a:prstGeom prst="rect">
            <a:avLst/>
          </a:prstGeom>
          <a:noFill/>
          <a:ln w="9525">
            <a:noFill/>
            <a:miter lim="800000"/>
            <a:headEnd/>
            <a:tailEnd/>
          </a:ln>
        </p:spPr>
        <p:txBody>
          <a:bodyPr wrap="none">
            <a:spAutoFit/>
          </a:bodyPr>
          <a:lstStyle/>
          <a:p>
            <a:r>
              <a:rPr lang="en-US" altLang="en-US" sz="1800" b="1" dirty="0"/>
              <a:t>2</a:t>
            </a:r>
          </a:p>
        </p:txBody>
      </p:sp>
      <p:sp>
        <p:nvSpPr>
          <p:cNvPr id="28681" name="TextBox 11"/>
          <p:cNvSpPr txBox="1">
            <a:spLocks noChangeArrowheads="1"/>
          </p:cNvSpPr>
          <p:nvPr/>
        </p:nvSpPr>
        <p:spPr bwMode="auto">
          <a:xfrm>
            <a:off x="3352800" y="6300254"/>
            <a:ext cx="839787" cy="276225"/>
          </a:xfrm>
          <a:prstGeom prst="rect">
            <a:avLst/>
          </a:prstGeom>
          <a:solidFill>
            <a:schemeClr val="bg1"/>
          </a:solidFill>
          <a:ln w="9525">
            <a:solidFill>
              <a:schemeClr val="tx1"/>
            </a:solidFill>
            <a:miter lim="800000"/>
            <a:headEnd/>
            <a:tailEnd/>
          </a:ln>
        </p:spPr>
        <p:txBody>
          <a:bodyPr wrap="none">
            <a:spAutoFit/>
          </a:bodyPr>
          <a:lstStyle/>
          <a:p>
            <a:pPr algn="ctr"/>
            <a:r>
              <a:rPr lang="en-US" altLang="en-US" sz="1200" dirty="0"/>
              <a:t>H&amp;E stain</a:t>
            </a:r>
          </a:p>
        </p:txBody>
      </p:sp>
      <p:sp>
        <p:nvSpPr>
          <p:cNvPr id="28682" name="TextBox 12"/>
          <p:cNvSpPr txBox="1">
            <a:spLocks noChangeArrowheads="1"/>
          </p:cNvSpPr>
          <p:nvPr/>
        </p:nvSpPr>
        <p:spPr bwMode="auto">
          <a:xfrm>
            <a:off x="7848600" y="6219260"/>
            <a:ext cx="839788" cy="276225"/>
          </a:xfrm>
          <a:prstGeom prst="rect">
            <a:avLst/>
          </a:prstGeom>
          <a:solidFill>
            <a:schemeClr val="bg1"/>
          </a:solidFill>
          <a:ln w="9525">
            <a:solidFill>
              <a:schemeClr val="tx1"/>
            </a:solidFill>
            <a:miter lim="800000"/>
            <a:headEnd/>
            <a:tailEnd/>
          </a:ln>
        </p:spPr>
        <p:txBody>
          <a:bodyPr wrap="none">
            <a:spAutoFit/>
          </a:bodyPr>
          <a:lstStyle/>
          <a:p>
            <a:pPr algn="ctr"/>
            <a:r>
              <a:rPr lang="en-US" altLang="en-US" sz="1200" dirty="0"/>
              <a:t>H&amp;E stain</a:t>
            </a:r>
          </a:p>
        </p:txBody>
      </p:sp>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4796" y="1371600"/>
            <a:ext cx="2128837" cy="200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10381" y="1848678"/>
            <a:ext cx="856325" cy="369332"/>
          </a:xfrm>
          <a:prstGeom prst="rect">
            <a:avLst/>
          </a:prstGeom>
          <a:noFill/>
        </p:spPr>
        <p:txBody>
          <a:bodyPr wrap="none" rtlCol="0">
            <a:spAutoFit/>
          </a:bodyPr>
          <a:lstStyle/>
          <a:p>
            <a:r>
              <a:rPr lang="en-US" dirty="0" smtClean="0"/>
              <a:t>normal</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371600" y="1785257"/>
            <a:ext cx="6613795" cy="4648200"/>
          </a:xfrm>
          <a:prstGeom prst="rect">
            <a:avLst/>
          </a:prstGeom>
          <a:noFill/>
          <a:ln w="9525">
            <a:solidFill>
              <a:schemeClr val="tx1"/>
            </a:solidFill>
            <a:miter lim="800000"/>
            <a:headEnd/>
            <a:tailEnd/>
          </a:ln>
        </p:spPr>
      </p:pic>
      <p:sp>
        <p:nvSpPr>
          <p:cNvPr id="29699" name="Title 1"/>
          <p:cNvSpPr>
            <a:spLocks noGrp="1"/>
          </p:cNvSpPr>
          <p:nvPr>
            <p:ph type="title"/>
          </p:nvPr>
        </p:nvSpPr>
        <p:spPr bwMode="auto">
          <a:xfrm>
            <a:off x="563697" y="366712"/>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pPr algn="l"/>
            <a:r>
              <a:rPr lang="en-US" altLang="en-US" sz="3600" dirty="0" smtClean="0"/>
              <a:t>Case 3 – Identify arteriole(s) and describe their findings.</a:t>
            </a:r>
          </a:p>
        </p:txBody>
      </p:sp>
      <p:sp>
        <p:nvSpPr>
          <p:cNvPr id="29702" name="TextBox 12"/>
          <p:cNvSpPr txBox="1">
            <a:spLocks noChangeArrowheads="1"/>
          </p:cNvSpPr>
          <p:nvPr/>
        </p:nvSpPr>
        <p:spPr bwMode="auto">
          <a:xfrm>
            <a:off x="6781800" y="1509712"/>
            <a:ext cx="839788" cy="276225"/>
          </a:xfrm>
          <a:prstGeom prst="rect">
            <a:avLst/>
          </a:prstGeom>
          <a:noFill/>
          <a:ln w="9525">
            <a:noFill/>
            <a:miter lim="800000"/>
            <a:headEnd/>
            <a:tailEnd/>
          </a:ln>
        </p:spPr>
        <p:txBody>
          <a:bodyPr wrap="none">
            <a:spAutoFit/>
          </a:bodyPr>
          <a:lstStyle/>
          <a:p>
            <a:pPr algn="ctr"/>
            <a:r>
              <a:rPr lang="en-US" altLang="en-US" sz="1200" dirty="0"/>
              <a:t>H&amp;E stain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txBox="1">
            <a:spLocks/>
          </p:cNvSpPr>
          <p:nvPr/>
        </p:nvSpPr>
        <p:spPr>
          <a:xfrm>
            <a:off x="838200" y="457200"/>
            <a:ext cx="7772400" cy="841375"/>
          </a:xfrm>
          <a:prstGeom prst="rect">
            <a:avLst/>
          </a:prstGeom>
        </p:spPr>
        <p:txBody>
          <a:bodyPr/>
          <a:lstStyle/>
          <a:p>
            <a:pPr algn="ctr">
              <a:defRPr/>
            </a:pPr>
            <a:r>
              <a:rPr lang="en-US" sz="4400" kern="0" dirty="0">
                <a:latin typeface="+mj-lt"/>
                <a:ea typeface="+mj-ea"/>
                <a:cs typeface="+mj-cs"/>
              </a:rPr>
              <a:t>Case 3</a:t>
            </a:r>
            <a:r>
              <a:rPr lang="en-US" sz="4400" kern="0" dirty="0" smtClean="0">
                <a:latin typeface="+mj-lt"/>
                <a:ea typeface="+mj-ea"/>
                <a:cs typeface="+mj-cs"/>
              </a:rPr>
              <a:t> </a:t>
            </a:r>
            <a:r>
              <a:rPr lang="en-US" sz="4400" kern="0" dirty="0">
                <a:latin typeface="+mj-lt"/>
                <a:ea typeface="+mj-ea"/>
                <a:cs typeface="+mj-cs"/>
              </a:rPr>
              <a:t>- Describe the histologic findings on PAS stain</a:t>
            </a:r>
          </a:p>
        </p:txBody>
      </p:sp>
      <p:pic>
        <p:nvPicPr>
          <p:cNvPr id="9" name="Picture 8"/>
          <p:cNvPicPr>
            <a:picLocks noChangeAspect="1"/>
          </p:cNvPicPr>
          <p:nvPr/>
        </p:nvPicPr>
        <p:blipFill rotWithShape="1">
          <a:blip r:embed="rId3"/>
          <a:srcRect l="33016" t="42390" r="18374" b="9783"/>
          <a:stretch/>
        </p:blipFill>
        <p:spPr>
          <a:xfrm>
            <a:off x="466852" y="1959591"/>
            <a:ext cx="8143748" cy="48768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1746"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smtClean="0"/>
              <a:t>What is your diagnosis?</a:t>
            </a:r>
          </a:p>
          <a:p>
            <a:pPr marL="0" indent="0">
              <a:buFontTx/>
              <a:buNone/>
            </a:pPr>
            <a:endParaRPr lang="en-US" altLang="en-US" smtClean="0"/>
          </a:p>
          <a:p>
            <a:pPr marL="0" indent="0">
              <a:buFontTx/>
              <a:buNone/>
            </a:pPr>
            <a:r>
              <a:rPr lang="en-US" altLang="en-US" smtClean="0"/>
              <a:t>Discuss ways to help slow disease progression in this patient.  </a:t>
            </a:r>
          </a:p>
          <a:p>
            <a:pPr marL="0" indent="0">
              <a:buFontTx/>
              <a:buNone/>
            </a:pPr>
            <a:endParaRPr lang="en-US" altLang="en-US" smtClean="0"/>
          </a:p>
          <a:p>
            <a:pPr marL="0" indent="0">
              <a:buFontTx/>
              <a:buNone/>
            </a:pPr>
            <a:endParaRPr lang="en-US" altLang="en-US" smtClean="0"/>
          </a:p>
          <a:p>
            <a:pPr marL="0" indent="0">
              <a:buFontTx/>
              <a:buNone/>
            </a:pPr>
            <a:endParaRPr lang="en-US" altLang="en-US" smtClean="0"/>
          </a:p>
        </p:txBody>
      </p:sp>
      <p:sp>
        <p:nvSpPr>
          <p:cNvPr id="31747"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3</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FontTx/>
              <a:buNone/>
              <a:defRPr/>
            </a:pPr>
            <a:r>
              <a:rPr lang="en-US" b="1" u="sng" dirty="0" smtClean="0"/>
              <a:t>CHIEF COMPLAINT</a:t>
            </a:r>
            <a:r>
              <a:rPr lang="en-US" dirty="0" smtClean="0"/>
              <a:t>: “My feet and legs are swelling.”</a:t>
            </a:r>
          </a:p>
          <a:p>
            <a:pPr marL="0" indent="0">
              <a:buFontTx/>
              <a:buNone/>
              <a:defRPr/>
            </a:pPr>
            <a:r>
              <a:rPr lang="en-US" b="1" u="sng" dirty="0" smtClean="0"/>
              <a:t>HISTORY</a:t>
            </a:r>
            <a:r>
              <a:rPr lang="en-US" dirty="0" smtClean="0"/>
              <a:t>: A 71-year-old woman presents with concerns of foot and leg swelling gradually worsening over the past month.  She also notices that she is “puffy around the eyes” after waking up in the morning.</a:t>
            </a:r>
          </a:p>
          <a:p>
            <a:pPr marL="0" indent="0">
              <a:buFontTx/>
              <a:buNone/>
              <a:defRPr/>
            </a:pPr>
            <a:r>
              <a:rPr lang="en-US" b="1" u="sng" dirty="0" smtClean="0"/>
              <a:t>PHYSICAL EXAMINATION</a:t>
            </a:r>
            <a:r>
              <a:rPr lang="en-US" dirty="0" smtClean="0"/>
              <a:t>: BP 140/88, Pulse 80.  There is bilateral lower extremity edema extending to the thighs and bilateral hand edema.  Remainder of the physical exam is unremarkable.</a:t>
            </a:r>
          </a:p>
          <a:p>
            <a:pPr>
              <a:defRPr/>
            </a:pPr>
            <a:endParaRPr lang="en-US" dirty="0"/>
          </a:p>
        </p:txBody>
      </p:sp>
      <p:sp>
        <p:nvSpPr>
          <p:cNvPr id="32771"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4</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95300" y="533400"/>
            <a:ext cx="8229600" cy="334962"/>
          </a:xfrm>
        </p:spPr>
        <p:txBody>
          <a:bodyPr>
            <a:normAutofit fontScale="90000"/>
          </a:bodyPr>
          <a:lstStyle/>
          <a:p>
            <a:r>
              <a:rPr lang="en-US" sz="3600" dirty="0" smtClean="0"/>
              <a:t>Case 1</a:t>
            </a:r>
            <a:r>
              <a:rPr lang="en-US" dirty="0" smtClean="0"/>
              <a:t/>
            </a:r>
            <a:br>
              <a:rPr lang="en-US" dirty="0" smtClean="0"/>
            </a:br>
            <a:r>
              <a:rPr lang="en-US" sz="3100" dirty="0" smtClean="0"/>
              <a:t>H&amp;E</a:t>
            </a:r>
            <a:r>
              <a:rPr lang="en-US" dirty="0" smtClean="0"/>
              <a:t> </a:t>
            </a:r>
            <a:r>
              <a:rPr lang="en-US" sz="3100" dirty="0" smtClean="0"/>
              <a:t>Low power – Distinguish the cortex from the medulla. What structures are each composed of?</a:t>
            </a:r>
            <a:endParaRPr lang="en-US" sz="3100"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l="43509" t="33034" r="21518" b="3976"/>
          <a:stretch/>
        </p:blipFill>
        <p:spPr bwMode="auto">
          <a:xfrm>
            <a:off x="1447800" y="1524000"/>
            <a:ext cx="6103925" cy="4922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441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4</a:t>
            </a:r>
            <a:endParaRPr lang="en-US" dirty="0"/>
          </a:p>
        </p:txBody>
      </p:sp>
      <p:sp>
        <p:nvSpPr>
          <p:cNvPr id="3" name="Content Placeholder 2"/>
          <p:cNvSpPr>
            <a:spLocks noGrp="1"/>
          </p:cNvSpPr>
          <p:nvPr>
            <p:ph idx="1"/>
          </p:nvPr>
        </p:nvSpPr>
        <p:spPr/>
        <p:txBody>
          <a:bodyPr/>
          <a:lstStyle/>
          <a:p>
            <a:pPr marL="0" indent="0">
              <a:buNone/>
            </a:pPr>
            <a:r>
              <a:rPr lang="en-US" dirty="0" smtClean="0"/>
              <a:t>Develop a differential diagnosis based on the information provided.</a:t>
            </a:r>
            <a:endParaRPr lang="en-US" dirty="0"/>
          </a:p>
        </p:txBody>
      </p:sp>
      <p:sp>
        <p:nvSpPr>
          <p:cNvPr id="4" name="Rectangle 3"/>
          <p:cNvSpPr/>
          <p:nvPr/>
        </p:nvSpPr>
        <p:spPr>
          <a:xfrm>
            <a:off x="0" y="0"/>
            <a:ext cx="9144000" cy="381000"/>
          </a:xfrm>
          <a:prstGeom prst="rect">
            <a:avLst/>
          </a:prstGeom>
          <a:solidFill>
            <a:srgbClr val="550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212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altLang="en-US" smtClean="0"/>
              <a:t>BUN 	18  mg/dl   </a:t>
            </a:r>
          </a:p>
          <a:p>
            <a:pPr eaLnBrk="1" hangingPunct="1">
              <a:buFontTx/>
              <a:buNone/>
            </a:pPr>
            <a:r>
              <a:rPr lang="en-US" altLang="en-US" smtClean="0"/>
              <a:t>Creatinine	1.7 mg/dl</a:t>
            </a:r>
          </a:p>
          <a:p>
            <a:pPr eaLnBrk="1" hangingPunct="1">
              <a:buFontTx/>
              <a:buNone/>
            </a:pPr>
            <a:r>
              <a:rPr lang="en-US" altLang="en-US" smtClean="0"/>
              <a:t>Albumin	1.9 mg/dl  </a:t>
            </a:r>
          </a:p>
          <a:p>
            <a:pPr eaLnBrk="1" hangingPunct="1">
              <a:buFontTx/>
              <a:buNone/>
            </a:pPr>
            <a:endParaRPr lang="en-US" altLang="en-US" sz="2400" smtClean="0"/>
          </a:p>
          <a:p>
            <a:pPr eaLnBrk="1" hangingPunct="1">
              <a:buFontTx/>
              <a:buNone/>
            </a:pPr>
            <a:r>
              <a:rPr lang="en-US" altLang="en-US" sz="2400" smtClean="0"/>
              <a:t> </a:t>
            </a:r>
          </a:p>
        </p:txBody>
      </p:sp>
      <p:sp>
        <p:nvSpPr>
          <p:cNvPr id="33795"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4 – Laboratory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bwMode="auto">
          <a:extLst/>
        </p:spPr>
        <p:txBody>
          <a:bodyPr vert="horz" wrap="square" lIns="91440" tIns="45720" rIns="91440" bIns="45720" numCol="1" anchor="t" anchorCtr="0" compatLnSpc="1">
            <a:prstTxWarp prst="textNoShape">
              <a:avLst/>
            </a:prstTxWarp>
          </a:bodyPr>
          <a:lstStyle/>
          <a:p>
            <a:pPr eaLnBrk="1" hangingPunct="1">
              <a:lnSpc>
                <a:spcPct val="80000"/>
              </a:lnSpc>
              <a:buFontTx/>
              <a:buNone/>
              <a:defRPr/>
            </a:pPr>
            <a:r>
              <a:rPr lang="en-US" altLang="en-US" sz="1800" u="sng" dirty="0" smtClean="0"/>
              <a:t>UA w/Micro</a:t>
            </a:r>
            <a:r>
              <a:rPr lang="en-US" altLang="en-US" sz="1800" dirty="0" smtClean="0"/>
              <a:t> </a:t>
            </a:r>
          </a:p>
          <a:p>
            <a:pPr marL="0" indent="0" eaLnBrk="1" hangingPunct="1">
              <a:lnSpc>
                <a:spcPct val="80000"/>
              </a:lnSpc>
              <a:buFontTx/>
              <a:buNone/>
              <a:defRPr/>
            </a:pPr>
            <a:r>
              <a:rPr lang="en-US" altLang="en-US" sz="1800" dirty="0" smtClean="0"/>
              <a:t>Color 		Yellow 	 [YELLOW] </a:t>
            </a:r>
          </a:p>
          <a:p>
            <a:pPr marL="0" indent="0" eaLnBrk="1" hangingPunct="1">
              <a:lnSpc>
                <a:spcPct val="80000"/>
              </a:lnSpc>
              <a:buFontTx/>
              <a:buNone/>
              <a:defRPr/>
            </a:pPr>
            <a:r>
              <a:rPr lang="en-US" altLang="en-US" sz="1800" dirty="0" smtClean="0"/>
              <a:t>pH 		6.0 	 [4.5-8.0]</a:t>
            </a:r>
          </a:p>
          <a:p>
            <a:pPr marL="0" indent="0" eaLnBrk="1" hangingPunct="1">
              <a:lnSpc>
                <a:spcPct val="80000"/>
              </a:lnSpc>
              <a:buFontTx/>
              <a:buNone/>
              <a:defRPr/>
            </a:pPr>
            <a:r>
              <a:rPr lang="en-US" altLang="en-US" sz="1800" dirty="0" smtClean="0"/>
              <a:t>Spec Gravity 	1.020	 [1.003-1.035]  </a:t>
            </a:r>
            <a:endParaRPr lang="de-DE" altLang="en-US" sz="1800" dirty="0" smtClean="0"/>
          </a:p>
          <a:p>
            <a:pPr marL="0" indent="0" eaLnBrk="1" hangingPunct="1">
              <a:lnSpc>
                <a:spcPct val="80000"/>
              </a:lnSpc>
              <a:buFontTx/>
              <a:buNone/>
              <a:defRPr/>
            </a:pPr>
            <a:r>
              <a:rPr lang="de-DE" altLang="en-US" sz="1800" dirty="0" smtClean="0"/>
              <a:t>Protein 		4+	 [NEG] </a:t>
            </a:r>
          </a:p>
          <a:p>
            <a:pPr marL="0" indent="0" eaLnBrk="1" hangingPunct="1">
              <a:lnSpc>
                <a:spcPct val="80000"/>
              </a:lnSpc>
              <a:buFontTx/>
              <a:buNone/>
              <a:defRPr/>
            </a:pPr>
            <a:r>
              <a:rPr lang="de-DE" altLang="en-US" sz="1800" dirty="0" smtClean="0"/>
              <a:t>Blood 		Neg	 [NEG] </a:t>
            </a:r>
          </a:p>
          <a:p>
            <a:pPr marL="0" indent="0" eaLnBrk="1" hangingPunct="1">
              <a:lnSpc>
                <a:spcPct val="80000"/>
              </a:lnSpc>
              <a:buFontTx/>
              <a:buNone/>
              <a:defRPr/>
            </a:pPr>
            <a:r>
              <a:rPr lang="de-DE" altLang="en-US" sz="1800" dirty="0" smtClean="0"/>
              <a:t>Glucose		Neg	 [NEG] </a:t>
            </a:r>
          </a:p>
          <a:p>
            <a:pPr marL="0" indent="0" eaLnBrk="1" hangingPunct="1">
              <a:lnSpc>
                <a:spcPct val="80000"/>
              </a:lnSpc>
              <a:buFontTx/>
              <a:buNone/>
              <a:defRPr/>
            </a:pPr>
            <a:r>
              <a:rPr lang="de-DE" altLang="en-US" sz="1800" dirty="0" smtClean="0"/>
              <a:t>Ketones 		Neg	 [NEG] </a:t>
            </a:r>
          </a:p>
          <a:p>
            <a:pPr marL="0" indent="0" eaLnBrk="1" hangingPunct="1">
              <a:lnSpc>
                <a:spcPct val="80000"/>
              </a:lnSpc>
              <a:buFontTx/>
              <a:buNone/>
              <a:defRPr/>
            </a:pPr>
            <a:r>
              <a:rPr lang="de-DE" altLang="en-US" sz="1800" dirty="0" smtClean="0"/>
              <a:t>Bilirubin		Neg	 [NEG] </a:t>
            </a:r>
          </a:p>
          <a:p>
            <a:pPr marL="0" indent="0" eaLnBrk="1" hangingPunct="1">
              <a:lnSpc>
                <a:spcPct val="80000"/>
              </a:lnSpc>
              <a:buFontTx/>
              <a:buNone/>
              <a:defRPr/>
            </a:pPr>
            <a:r>
              <a:rPr lang="de-DE" altLang="en-US" sz="1800" dirty="0" smtClean="0"/>
              <a:t>Urobilinogen 	0.2 	 [0.2-1.0] eu/dl </a:t>
            </a:r>
          </a:p>
          <a:p>
            <a:pPr marL="0" indent="0" eaLnBrk="1" hangingPunct="1">
              <a:lnSpc>
                <a:spcPct val="80000"/>
              </a:lnSpc>
              <a:buFontTx/>
              <a:buNone/>
              <a:defRPr/>
            </a:pPr>
            <a:r>
              <a:rPr lang="de-DE" altLang="en-US" sz="1800" dirty="0" smtClean="0"/>
              <a:t>Nitrite	 	Neg	 [NEG] </a:t>
            </a:r>
            <a:endParaRPr lang="en-US" altLang="en-US" sz="1800" dirty="0" smtClean="0"/>
          </a:p>
          <a:p>
            <a:pPr marL="0" indent="0" eaLnBrk="1" hangingPunct="1">
              <a:lnSpc>
                <a:spcPct val="80000"/>
              </a:lnSpc>
              <a:buFontTx/>
              <a:buNone/>
              <a:defRPr/>
            </a:pPr>
            <a:r>
              <a:rPr lang="en-US" altLang="en-US" sz="1800" dirty="0" smtClean="0"/>
              <a:t>Leukocyte	</a:t>
            </a:r>
            <a:r>
              <a:rPr lang="en-US" altLang="en-US" sz="1800" dirty="0" err="1" smtClean="0"/>
              <a:t>Neg</a:t>
            </a:r>
            <a:r>
              <a:rPr lang="en-US" altLang="en-US" sz="1800" dirty="0" smtClean="0"/>
              <a:t>	 [NEG] </a:t>
            </a:r>
          </a:p>
          <a:p>
            <a:pPr marL="0" indent="0" eaLnBrk="1" hangingPunct="1">
              <a:lnSpc>
                <a:spcPct val="80000"/>
              </a:lnSpc>
              <a:buFontTx/>
              <a:buNone/>
              <a:defRPr/>
            </a:pPr>
            <a:r>
              <a:rPr lang="en-US" altLang="en-US" sz="1800" dirty="0" smtClean="0"/>
              <a:t>RBC 		 0	 [0-2] /</a:t>
            </a:r>
            <a:r>
              <a:rPr lang="en-US" altLang="en-US" sz="1800" dirty="0" err="1" smtClean="0"/>
              <a:t>hpf</a:t>
            </a:r>
            <a:r>
              <a:rPr lang="en-US" altLang="en-US" sz="1800" dirty="0" smtClean="0"/>
              <a:t> </a:t>
            </a:r>
          </a:p>
          <a:p>
            <a:pPr marL="0" indent="0" eaLnBrk="1" hangingPunct="1">
              <a:lnSpc>
                <a:spcPct val="80000"/>
              </a:lnSpc>
              <a:buFontTx/>
              <a:buNone/>
              <a:defRPr/>
            </a:pPr>
            <a:r>
              <a:rPr lang="en-US" altLang="en-US" sz="1800" dirty="0" smtClean="0"/>
              <a:t>WBC 		0	 [0-5] /</a:t>
            </a:r>
            <a:r>
              <a:rPr lang="en-US" altLang="en-US" sz="1800" dirty="0" err="1" smtClean="0"/>
              <a:t>hpf</a:t>
            </a:r>
            <a:endParaRPr lang="en-US" altLang="en-US" sz="1800" dirty="0" smtClean="0"/>
          </a:p>
          <a:p>
            <a:pPr marL="0" indent="0" eaLnBrk="1" hangingPunct="1">
              <a:lnSpc>
                <a:spcPct val="80000"/>
              </a:lnSpc>
              <a:buFontTx/>
              <a:buNone/>
              <a:defRPr/>
            </a:pPr>
            <a:r>
              <a:rPr lang="en-US" altLang="en-US" sz="1800" dirty="0" smtClean="0"/>
              <a:t>+oval fat bodies</a:t>
            </a:r>
          </a:p>
          <a:p>
            <a:pPr marL="0" indent="0" eaLnBrk="1" hangingPunct="1">
              <a:lnSpc>
                <a:spcPct val="80000"/>
              </a:lnSpc>
              <a:buFontTx/>
              <a:buNone/>
              <a:defRPr/>
            </a:pPr>
            <a:endParaRPr lang="en-US" altLang="en-US" sz="1800" b="1" dirty="0" smtClean="0"/>
          </a:p>
        </p:txBody>
      </p:sp>
      <p:sp>
        <p:nvSpPr>
          <p:cNvPr id="3" name="Title 3"/>
          <p:cNvSpPr txBox="1">
            <a:spLocks/>
          </p:cNvSpPr>
          <p:nvPr/>
        </p:nvSpPr>
        <p:spPr>
          <a:xfrm>
            <a:off x="762000" y="381000"/>
            <a:ext cx="7772400" cy="841375"/>
          </a:xfrm>
          <a:prstGeom prst="rect">
            <a:avLst/>
          </a:prstGeom>
        </p:spPr>
        <p:txBody>
          <a:bodyPr/>
          <a:lstStyle/>
          <a:p>
            <a:pPr algn="ctr">
              <a:defRPr/>
            </a:pPr>
            <a:r>
              <a:rPr lang="en-US" sz="4400" kern="0" dirty="0">
                <a:latin typeface="+mj-lt"/>
                <a:ea typeface="+mj-ea"/>
                <a:cs typeface="+mj-cs"/>
              </a:rPr>
              <a:t>Case 4</a:t>
            </a:r>
            <a:r>
              <a:rPr lang="en-US" sz="4400" kern="0" dirty="0" smtClean="0">
                <a:latin typeface="+mj-lt"/>
                <a:ea typeface="+mj-ea"/>
                <a:cs typeface="+mj-cs"/>
              </a:rPr>
              <a:t> </a:t>
            </a:r>
            <a:r>
              <a:rPr lang="en-US" sz="4400" kern="0" dirty="0">
                <a:latin typeface="+mj-lt"/>
                <a:ea typeface="+mj-ea"/>
                <a:cs typeface="+mj-cs"/>
              </a:rPr>
              <a:t>- Urinalysis</a:t>
            </a:r>
          </a:p>
        </p:txBody>
      </p:sp>
      <p:sp>
        <p:nvSpPr>
          <p:cNvPr id="34820" name="TextBox 1"/>
          <p:cNvSpPr txBox="1">
            <a:spLocks noChangeArrowheads="1"/>
          </p:cNvSpPr>
          <p:nvPr/>
        </p:nvSpPr>
        <p:spPr bwMode="auto">
          <a:xfrm>
            <a:off x="5638800" y="2286000"/>
            <a:ext cx="3068638" cy="1200150"/>
          </a:xfrm>
          <a:prstGeom prst="rect">
            <a:avLst/>
          </a:prstGeom>
          <a:noFill/>
          <a:ln w="9525">
            <a:solidFill>
              <a:srgbClr val="FF0000"/>
            </a:solidFill>
            <a:miter lim="800000"/>
            <a:headEnd/>
            <a:tailEnd/>
          </a:ln>
        </p:spPr>
        <p:txBody>
          <a:bodyPr wrap="none">
            <a:spAutoFit/>
          </a:bodyPr>
          <a:lstStyle/>
          <a:p>
            <a:r>
              <a:rPr lang="en-US" altLang="en-US"/>
              <a:t>24-hour estimated </a:t>
            </a:r>
          </a:p>
          <a:p>
            <a:r>
              <a:rPr lang="en-US" altLang="en-US"/>
              <a:t>urine protein excretion:</a:t>
            </a:r>
          </a:p>
          <a:p>
            <a:r>
              <a:rPr lang="en-US" altLang="en-US"/>
              <a:t>6 grams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5842" name="Content Placeholder 2"/>
          <p:cNvSpPr>
            <a:spLocks noGrp="1"/>
          </p:cNvSpPr>
          <p:nvPr>
            <p:ph idx="1"/>
          </p:nvPr>
        </p:nvSpPr>
        <p:spPr bwMode="auto">
          <a:xfrm>
            <a:off x="457200" y="1295400"/>
            <a:ext cx="8229600" cy="4525963"/>
          </a:xfrm>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dirty="0" smtClean="0"/>
              <a:t>Interpret the laboratory data. Comment on the finding of oval fat bodies (depicted in the images below) on urine microscopy. </a:t>
            </a:r>
          </a:p>
        </p:txBody>
      </p:sp>
      <p:sp>
        <p:nvSpPr>
          <p:cNvPr id="35843" name="Title 3"/>
          <p:cNvSpPr txBox="1">
            <a:spLocks noGrp="1"/>
          </p:cNvSpPr>
          <p:nvPr>
            <p:ph type="title"/>
          </p:nvPr>
        </p:nvSpPr>
        <p:spPr bwMode="auto">
          <a:xfrm>
            <a:off x="457200" y="3048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4</a:t>
            </a:r>
          </a:p>
        </p:txBody>
      </p:sp>
      <p:pic>
        <p:nvPicPr>
          <p:cNvPr id="35844" name="Picture 4"/>
          <p:cNvPicPr>
            <a:picLocks noChangeAspect="1" noChangeArrowheads="1"/>
          </p:cNvPicPr>
          <p:nvPr/>
        </p:nvPicPr>
        <p:blipFill>
          <a:blip r:embed="rId3" cstate="print"/>
          <a:srcRect/>
          <a:stretch>
            <a:fillRect/>
          </a:stretch>
        </p:blipFill>
        <p:spPr bwMode="auto">
          <a:xfrm>
            <a:off x="1219200" y="3429000"/>
            <a:ext cx="3232150" cy="2514600"/>
          </a:xfrm>
          <a:prstGeom prst="rect">
            <a:avLst/>
          </a:prstGeom>
          <a:noFill/>
          <a:ln w="9525">
            <a:solidFill>
              <a:schemeClr val="tx1"/>
            </a:solidFill>
            <a:miter lim="800000"/>
            <a:headEnd/>
            <a:tailEnd/>
          </a:ln>
        </p:spPr>
      </p:pic>
      <p:pic>
        <p:nvPicPr>
          <p:cNvPr id="35845" name="Picture 5"/>
          <p:cNvPicPr>
            <a:picLocks noChangeAspect="1" noChangeArrowheads="1"/>
          </p:cNvPicPr>
          <p:nvPr/>
        </p:nvPicPr>
        <p:blipFill>
          <a:blip r:embed="rId4" cstate="print"/>
          <a:srcRect/>
          <a:stretch>
            <a:fillRect/>
          </a:stretch>
        </p:blipFill>
        <p:spPr bwMode="auto">
          <a:xfrm>
            <a:off x="4800600" y="3335959"/>
            <a:ext cx="2895600" cy="2584450"/>
          </a:xfrm>
          <a:prstGeom prst="rect">
            <a:avLst/>
          </a:prstGeom>
          <a:noFill/>
          <a:ln w="9525">
            <a:solidFill>
              <a:schemeClr val="tx1"/>
            </a:solidFill>
            <a:miter lim="800000"/>
            <a:headEnd/>
            <a:tailEnd/>
          </a:ln>
        </p:spPr>
      </p:pic>
      <p:sp>
        <p:nvSpPr>
          <p:cNvPr id="9" name="TextBox 5"/>
          <p:cNvSpPr txBox="1">
            <a:spLocks noChangeArrowheads="1"/>
          </p:cNvSpPr>
          <p:nvPr/>
        </p:nvSpPr>
        <p:spPr bwMode="auto">
          <a:xfrm>
            <a:off x="5943600" y="5410200"/>
            <a:ext cx="768350" cy="276225"/>
          </a:xfrm>
          <a:prstGeom prst="rect">
            <a:avLst/>
          </a:prstGeom>
          <a:solidFill>
            <a:schemeClr val="bg1"/>
          </a:solidFill>
          <a:ln w="9525">
            <a:solidFill>
              <a:schemeClr val="tx1"/>
            </a:solidFill>
            <a:miter lim="800000"/>
            <a:headEnd/>
            <a:tailEnd/>
          </a:ln>
        </p:spPr>
        <p:txBody>
          <a:bodyPr wrap="none">
            <a:spAutoFit/>
          </a:bodyPr>
          <a:lstStyle/>
          <a:p>
            <a:pPr algn="ctr"/>
            <a:r>
              <a:rPr lang="en-US" altLang="en-US" sz="1200" dirty="0"/>
              <a:t>Polarized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FontTx/>
              <a:buNone/>
              <a:defRPr/>
            </a:pPr>
            <a:r>
              <a:rPr lang="en-US" dirty="0" smtClean="0"/>
              <a:t>What is your preliminary diagnosis? Explain your rationale.</a:t>
            </a:r>
          </a:p>
          <a:p>
            <a:pPr>
              <a:defRPr/>
            </a:pPr>
            <a:endParaRPr lang="en-US" dirty="0"/>
          </a:p>
          <a:p>
            <a:pPr marL="0" indent="0">
              <a:buFontTx/>
              <a:buNone/>
              <a:defRPr/>
            </a:pPr>
            <a:r>
              <a:rPr lang="en-US" dirty="0" smtClean="0"/>
              <a:t>What diseases are included </a:t>
            </a:r>
            <a:r>
              <a:rPr lang="en-US" dirty="0"/>
              <a:t>in the differential diagnosis of </a:t>
            </a:r>
            <a:r>
              <a:rPr lang="en-US" dirty="0" smtClean="0"/>
              <a:t> this entity?</a:t>
            </a:r>
            <a:endParaRPr lang="en-US" dirty="0"/>
          </a:p>
        </p:txBody>
      </p:sp>
      <p:sp>
        <p:nvSpPr>
          <p:cNvPr id="36867" name="Title 3"/>
          <p:cNvSpPr txBox="1">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a:t>
            </a:r>
            <a:r>
              <a:rPr lang="en-US" altLang="en-US" dirty="0"/>
              <a:t>4</a:t>
            </a:r>
            <a:endParaRPr lang="en-US" alt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7890" name="Picture 2" descr="C:\Users\tkristo\AppData\Local\Temp\XPgrpwise\Image3.jpg"/>
          <p:cNvPicPr>
            <a:picLocks noChangeAspect="1" noChangeArrowheads="1"/>
          </p:cNvPicPr>
          <p:nvPr/>
        </p:nvPicPr>
        <p:blipFill>
          <a:blip r:embed="rId3" cstate="print"/>
          <a:srcRect l="18146" t="4820" r="28629" b="24490"/>
          <a:stretch>
            <a:fillRect/>
          </a:stretch>
        </p:blipFill>
        <p:spPr bwMode="auto">
          <a:xfrm>
            <a:off x="5105400" y="2438400"/>
            <a:ext cx="3352800" cy="3352800"/>
          </a:xfrm>
          <a:prstGeom prst="rect">
            <a:avLst/>
          </a:prstGeom>
          <a:noFill/>
          <a:ln w="9525">
            <a:solidFill>
              <a:schemeClr val="tx1"/>
            </a:solidFill>
            <a:miter lim="800000"/>
            <a:headEnd/>
            <a:tailEnd/>
          </a:ln>
        </p:spPr>
      </p:pic>
      <p:sp>
        <p:nvSpPr>
          <p:cNvPr id="37891" name="TextBox 3"/>
          <p:cNvSpPr txBox="1">
            <a:spLocks noChangeArrowheads="1"/>
          </p:cNvSpPr>
          <p:nvPr/>
        </p:nvSpPr>
        <p:spPr bwMode="auto">
          <a:xfrm>
            <a:off x="6477000" y="5486400"/>
            <a:ext cx="839788" cy="276225"/>
          </a:xfrm>
          <a:prstGeom prst="rect">
            <a:avLst/>
          </a:prstGeom>
          <a:solidFill>
            <a:schemeClr val="bg1"/>
          </a:solidFill>
          <a:ln w="9525">
            <a:solidFill>
              <a:schemeClr val="tx1"/>
            </a:solidFill>
            <a:miter lim="800000"/>
            <a:headEnd/>
            <a:tailEnd/>
          </a:ln>
        </p:spPr>
        <p:txBody>
          <a:bodyPr wrap="none">
            <a:spAutoFit/>
          </a:bodyPr>
          <a:lstStyle/>
          <a:p>
            <a:pPr algn="ctr"/>
            <a:r>
              <a:rPr lang="en-US" altLang="en-US" sz="1200" dirty="0"/>
              <a:t>H&amp;E stain</a:t>
            </a:r>
          </a:p>
        </p:txBody>
      </p:sp>
      <p:sp>
        <p:nvSpPr>
          <p:cNvPr id="7" name="Title 3"/>
          <p:cNvSpPr txBox="1">
            <a:spLocks/>
          </p:cNvSpPr>
          <p:nvPr/>
        </p:nvSpPr>
        <p:spPr>
          <a:xfrm>
            <a:off x="609600" y="530225"/>
            <a:ext cx="7772400" cy="841375"/>
          </a:xfrm>
          <a:prstGeom prst="rect">
            <a:avLst/>
          </a:prstGeom>
        </p:spPr>
        <p:txBody>
          <a:bodyPr/>
          <a:lstStyle/>
          <a:p>
            <a:pPr algn="ctr">
              <a:defRPr/>
            </a:pPr>
            <a:r>
              <a:rPr lang="en-US" sz="3600" kern="0" dirty="0">
                <a:latin typeface="+mj-lt"/>
                <a:ea typeface="+mj-ea"/>
                <a:cs typeface="+mj-cs"/>
              </a:rPr>
              <a:t>Case 4</a:t>
            </a:r>
            <a:r>
              <a:rPr lang="en-US" sz="3600" kern="0" dirty="0" smtClean="0">
                <a:latin typeface="+mj-lt"/>
                <a:ea typeface="+mj-ea"/>
                <a:cs typeface="+mj-cs"/>
              </a:rPr>
              <a:t> </a:t>
            </a:r>
            <a:r>
              <a:rPr lang="en-US" sz="3600" kern="0" dirty="0">
                <a:latin typeface="+mj-lt"/>
                <a:ea typeface="+mj-ea"/>
                <a:cs typeface="+mj-cs"/>
              </a:rPr>
              <a:t>– Kidney Biopsy</a:t>
            </a:r>
          </a:p>
        </p:txBody>
      </p:sp>
      <p:sp>
        <p:nvSpPr>
          <p:cNvPr id="37893" name="TextBox 7"/>
          <p:cNvSpPr txBox="1">
            <a:spLocks noChangeArrowheads="1"/>
          </p:cNvSpPr>
          <p:nvPr/>
        </p:nvSpPr>
        <p:spPr bwMode="auto">
          <a:xfrm>
            <a:off x="2362200" y="5057775"/>
            <a:ext cx="839788" cy="276225"/>
          </a:xfrm>
          <a:prstGeom prst="rect">
            <a:avLst/>
          </a:prstGeom>
          <a:noFill/>
          <a:ln w="9525">
            <a:noFill/>
            <a:miter lim="800000"/>
            <a:headEnd/>
            <a:tailEnd/>
          </a:ln>
        </p:spPr>
        <p:txBody>
          <a:bodyPr wrap="none">
            <a:spAutoFit/>
          </a:bodyPr>
          <a:lstStyle/>
          <a:p>
            <a:pPr algn="ctr"/>
            <a:r>
              <a:rPr lang="en-US" altLang="en-US" sz="1200"/>
              <a:t>H&amp;E stain</a:t>
            </a:r>
          </a:p>
        </p:txBody>
      </p:sp>
      <p:sp>
        <p:nvSpPr>
          <p:cNvPr id="9" name="Content Placeholder 2"/>
          <p:cNvSpPr txBox="1">
            <a:spLocks/>
          </p:cNvSpPr>
          <p:nvPr/>
        </p:nvSpPr>
        <p:spPr bwMode="auto">
          <a:xfrm>
            <a:off x="457200" y="1066800"/>
            <a:ext cx="8229600" cy="1143000"/>
          </a:xfrm>
          <a:prstGeom prst="rect">
            <a:avLst/>
          </a:prstGeom>
          <a:noFill/>
          <a:ln>
            <a:miter lim="800000"/>
            <a:headEnd/>
            <a:tailEnd/>
          </a:ln>
        </p:spPr>
        <p:txBody>
          <a:bodyPr/>
          <a:lstStyle/>
          <a:p>
            <a:pPr algn="ctr">
              <a:spcBef>
                <a:spcPct val="20000"/>
              </a:spcBef>
              <a:defRPr/>
            </a:pPr>
            <a:r>
              <a:rPr lang="en-US" altLang="en-US" sz="3600" kern="0" dirty="0">
                <a:latin typeface="+mn-lt"/>
              </a:rPr>
              <a:t>Compare and contrast a normal glomerulus in A with our patient’s in B.</a:t>
            </a:r>
          </a:p>
        </p:txBody>
      </p:sp>
      <p:sp>
        <p:nvSpPr>
          <p:cNvPr id="37895" name="TextBox 7"/>
          <p:cNvSpPr txBox="1">
            <a:spLocks noChangeArrowheads="1"/>
          </p:cNvSpPr>
          <p:nvPr/>
        </p:nvSpPr>
        <p:spPr bwMode="auto">
          <a:xfrm>
            <a:off x="1120775" y="4552950"/>
            <a:ext cx="6096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a:t>A</a:t>
            </a:r>
          </a:p>
        </p:txBody>
      </p:sp>
      <p:pic>
        <p:nvPicPr>
          <p:cNvPr id="37897" name="Picture 10"/>
          <p:cNvPicPr>
            <a:picLocks noChangeAspect="1" noChangeArrowheads="1"/>
          </p:cNvPicPr>
          <p:nvPr/>
        </p:nvPicPr>
        <p:blipFill>
          <a:blip r:embed="rId4" cstate="print"/>
          <a:srcRect/>
          <a:stretch>
            <a:fillRect/>
          </a:stretch>
        </p:blipFill>
        <p:spPr bwMode="auto">
          <a:xfrm>
            <a:off x="685800" y="2568575"/>
            <a:ext cx="3878263" cy="3146425"/>
          </a:xfrm>
          <a:prstGeom prst="rect">
            <a:avLst/>
          </a:prstGeom>
          <a:noFill/>
          <a:ln w="9525">
            <a:solidFill>
              <a:schemeClr val="tx1"/>
            </a:solidFill>
            <a:miter lim="800000"/>
            <a:headEnd/>
            <a:tailEnd/>
          </a:ln>
          <a:effectLst/>
        </p:spPr>
      </p:pic>
      <p:sp>
        <p:nvSpPr>
          <p:cNvPr id="11" name="TextBox 7"/>
          <p:cNvSpPr txBox="1">
            <a:spLocks noChangeArrowheads="1"/>
          </p:cNvSpPr>
          <p:nvPr/>
        </p:nvSpPr>
        <p:spPr bwMode="auto">
          <a:xfrm>
            <a:off x="762000" y="533400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a:t>A</a:t>
            </a:r>
          </a:p>
        </p:txBody>
      </p:sp>
      <p:sp>
        <p:nvSpPr>
          <p:cNvPr id="12" name="TextBox 7"/>
          <p:cNvSpPr txBox="1">
            <a:spLocks noChangeArrowheads="1"/>
          </p:cNvSpPr>
          <p:nvPr/>
        </p:nvSpPr>
        <p:spPr bwMode="auto">
          <a:xfrm>
            <a:off x="5181600" y="5438775"/>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B</a:t>
            </a:r>
            <a:endParaRPr lang="en-US" altLang="en-US" sz="1200" dirty="0"/>
          </a:p>
        </p:txBody>
      </p:sp>
      <p:sp>
        <p:nvSpPr>
          <p:cNvPr id="13" name="TextBox 3"/>
          <p:cNvSpPr txBox="1">
            <a:spLocks noChangeArrowheads="1"/>
          </p:cNvSpPr>
          <p:nvPr/>
        </p:nvSpPr>
        <p:spPr bwMode="auto">
          <a:xfrm>
            <a:off x="2284412" y="5410200"/>
            <a:ext cx="839788" cy="276225"/>
          </a:xfrm>
          <a:prstGeom prst="rect">
            <a:avLst/>
          </a:prstGeom>
          <a:solidFill>
            <a:schemeClr val="bg1"/>
          </a:solidFill>
          <a:ln w="9525">
            <a:solidFill>
              <a:schemeClr val="tx1"/>
            </a:solidFill>
            <a:miter lim="800000"/>
            <a:headEnd/>
            <a:tailEnd/>
          </a:ln>
        </p:spPr>
        <p:txBody>
          <a:bodyPr wrap="none">
            <a:spAutoFit/>
          </a:bodyPr>
          <a:lstStyle/>
          <a:p>
            <a:pPr algn="ctr"/>
            <a:r>
              <a:rPr lang="en-US" altLang="en-US" sz="1200" dirty="0"/>
              <a:t>H&amp;E stain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r>
              <a:rPr lang="en-US" altLang="en-US" sz="2800" dirty="0" smtClean="0"/>
              <a:t>Case 4 - Describe the findings on Congo Red Stain</a:t>
            </a:r>
          </a:p>
        </p:txBody>
      </p:sp>
      <p:pic>
        <p:nvPicPr>
          <p:cNvPr id="38915" name="Picture 2"/>
          <p:cNvPicPr>
            <a:picLocks noGrp="1" noChangeAspect="1" noChangeArrowheads="1"/>
          </p:cNvPicPr>
          <p:nvPr>
            <p:ph idx="4294967295"/>
          </p:nvPr>
        </p:nvPicPr>
        <p:blipFill>
          <a:blip r:embed="rId3" cstate="print"/>
          <a:srcRect l="8661"/>
          <a:stretch>
            <a:fillRect/>
          </a:stretch>
        </p:blipFill>
        <p:spPr bwMode="auto">
          <a:xfrm>
            <a:off x="1219200" y="1055687"/>
            <a:ext cx="6812385" cy="5421313"/>
          </a:xfrm>
          <a:prstGeom prst="rect">
            <a:avLst/>
          </a:prstGeom>
          <a:noFill/>
          <a:ln>
            <a:solidFill>
              <a:schemeClr val="tx1"/>
            </a:solidFill>
            <a:miter lim="800000"/>
            <a:headEnd/>
            <a:tailEnd/>
          </a:ln>
        </p:spPr>
      </p:pic>
      <p:sp>
        <p:nvSpPr>
          <p:cNvPr id="38917" name="TextBox 4"/>
          <p:cNvSpPr txBox="1">
            <a:spLocks noChangeArrowheads="1"/>
          </p:cNvSpPr>
          <p:nvPr/>
        </p:nvSpPr>
        <p:spPr bwMode="auto">
          <a:xfrm>
            <a:off x="696686" y="685800"/>
            <a:ext cx="1676400" cy="369888"/>
          </a:xfrm>
          <a:prstGeom prst="rect">
            <a:avLst/>
          </a:prstGeom>
          <a:noFill/>
          <a:ln w="9525">
            <a:noFill/>
            <a:miter lim="800000"/>
            <a:headEnd/>
            <a:tailEnd/>
          </a:ln>
        </p:spPr>
        <p:txBody>
          <a:bodyPr>
            <a:spAutoFit/>
          </a:bodyPr>
          <a:lstStyle/>
          <a:p>
            <a:endParaRPr lang="en-US" altLang="en-US"/>
          </a:p>
        </p:txBody>
      </p:sp>
      <p:sp>
        <p:nvSpPr>
          <p:cNvPr id="6" name="Title 3"/>
          <p:cNvSpPr txBox="1">
            <a:spLocks/>
          </p:cNvSpPr>
          <p:nvPr/>
        </p:nvSpPr>
        <p:spPr>
          <a:xfrm>
            <a:off x="685800" y="304800"/>
            <a:ext cx="7772400" cy="841375"/>
          </a:xfrm>
          <a:prstGeom prst="rect">
            <a:avLst/>
          </a:prstGeom>
        </p:spPr>
        <p:txBody>
          <a:bodyPr/>
          <a:lstStyle/>
          <a:p>
            <a:pPr algn="ctr">
              <a:defRPr/>
            </a:pPr>
            <a:r>
              <a:rPr lang="en-US" sz="4400" kern="0" dirty="0">
                <a:solidFill>
                  <a:schemeClr val="tx2"/>
                </a:solidFill>
                <a:latin typeface="+mj-lt"/>
                <a:ea typeface="+mj-ea"/>
                <a:cs typeface="+mj-cs"/>
              </a:rPr>
              <a:t/>
            </a:r>
            <a:br>
              <a:rPr lang="en-US" sz="4400" kern="0" dirty="0">
                <a:solidFill>
                  <a:schemeClr val="tx2"/>
                </a:solidFill>
                <a:latin typeface="+mj-lt"/>
                <a:ea typeface="+mj-ea"/>
                <a:cs typeface="+mj-cs"/>
              </a:rPr>
            </a:br>
            <a:endParaRPr lang="en-US" sz="4400" kern="0" dirty="0">
              <a:solidFill>
                <a:schemeClr val="tx2"/>
              </a:solidFill>
              <a:latin typeface="+mj-lt"/>
              <a:ea typeface="+mj-ea"/>
              <a:cs typeface="+mj-cs"/>
            </a:endParaRPr>
          </a:p>
        </p:txBody>
      </p:sp>
      <p:sp>
        <p:nvSpPr>
          <p:cNvPr id="7" name="Rectangle 3"/>
          <p:cNvSpPr>
            <a:spLocks noChangeArrowheads="1"/>
          </p:cNvSpPr>
          <p:nvPr/>
        </p:nvSpPr>
        <p:spPr bwMode="auto">
          <a:xfrm>
            <a:off x="2286000" y="6172201"/>
            <a:ext cx="4876800" cy="584775"/>
          </a:xfrm>
          <a:prstGeom prst="rect">
            <a:avLst/>
          </a:prstGeom>
          <a:solidFill>
            <a:schemeClr val="bg1"/>
          </a:solidFill>
          <a:ln w="9525">
            <a:solidFill>
              <a:schemeClr val="tx1"/>
            </a:solidFill>
            <a:miter lim="800000"/>
            <a:headEnd/>
            <a:tailEnd/>
          </a:ln>
        </p:spPr>
        <p:txBody>
          <a:bodyPr wrap="square">
            <a:spAutoFit/>
          </a:bodyPr>
          <a:lstStyle/>
          <a:p>
            <a:pPr algn="ctr"/>
            <a:r>
              <a:rPr lang="en-US" altLang="en-US" sz="1600" b="1" dirty="0"/>
              <a:t>Congo red stained slide viewed under normal (bright, non-polarized) light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9939" name="Picture 7" descr="congobi"/>
          <p:cNvPicPr>
            <a:picLocks noChangeAspect="1" noChangeArrowheads="1"/>
          </p:cNvPicPr>
          <p:nvPr/>
        </p:nvPicPr>
        <p:blipFill>
          <a:blip r:embed="rId3" cstate="print"/>
          <a:srcRect/>
          <a:stretch>
            <a:fillRect/>
          </a:stretch>
        </p:blipFill>
        <p:spPr bwMode="auto">
          <a:xfrm>
            <a:off x="914400" y="1134802"/>
            <a:ext cx="7315200" cy="5509986"/>
          </a:xfrm>
          <a:prstGeom prst="rect">
            <a:avLst/>
          </a:prstGeom>
          <a:noFill/>
          <a:ln w="9525">
            <a:solidFill>
              <a:schemeClr val="tx1"/>
            </a:solidFill>
            <a:miter lim="800000"/>
            <a:headEnd/>
            <a:tailEnd/>
          </a:ln>
        </p:spPr>
      </p:pic>
      <p:sp>
        <p:nvSpPr>
          <p:cNvPr id="4" name="Title 3"/>
          <p:cNvSpPr txBox="1">
            <a:spLocks/>
          </p:cNvSpPr>
          <p:nvPr/>
        </p:nvSpPr>
        <p:spPr>
          <a:xfrm>
            <a:off x="762000" y="381000"/>
            <a:ext cx="7772400" cy="841375"/>
          </a:xfrm>
          <a:prstGeom prst="rect">
            <a:avLst/>
          </a:prstGeom>
        </p:spPr>
        <p:txBody>
          <a:bodyPr/>
          <a:lstStyle/>
          <a:p>
            <a:pPr algn="ctr">
              <a:defRPr/>
            </a:pPr>
            <a:r>
              <a:rPr lang="en-US" sz="4400" kern="0" dirty="0" smtClean="0">
                <a:latin typeface="+mj-lt"/>
                <a:ea typeface="+mj-ea"/>
                <a:cs typeface="+mj-cs"/>
              </a:rPr>
              <a:t>Case 4 - Describe </a:t>
            </a:r>
            <a:r>
              <a:rPr lang="en-US" sz="4400" kern="0" dirty="0">
                <a:latin typeface="+mj-lt"/>
                <a:ea typeface="+mj-ea"/>
                <a:cs typeface="+mj-cs"/>
              </a:rPr>
              <a:t>the findings </a:t>
            </a:r>
          </a:p>
        </p:txBody>
      </p:sp>
      <p:sp>
        <p:nvSpPr>
          <p:cNvPr id="5" name="TextBox 2"/>
          <p:cNvSpPr txBox="1">
            <a:spLocks noChangeArrowheads="1"/>
          </p:cNvSpPr>
          <p:nvPr/>
        </p:nvSpPr>
        <p:spPr bwMode="auto">
          <a:xfrm>
            <a:off x="2476500" y="6264583"/>
            <a:ext cx="4191000" cy="584775"/>
          </a:xfrm>
          <a:prstGeom prst="rect">
            <a:avLst/>
          </a:prstGeom>
          <a:solidFill>
            <a:schemeClr val="bg1"/>
          </a:solidFill>
          <a:ln w="9525">
            <a:solidFill>
              <a:schemeClr val="tx1"/>
            </a:solidFill>
            <a:miter lim="800000"/>
            <a:headEnd/>
            <a:tailEnd/>
          </a:ln>
        </p:spPr>
        <p:txBody>
          <a:bodyPr wrap="square">
            <a:spAutoFit/>
          </a:bodyPr>
          <a:lstStyle/>
          <a:p>
            <a:pPr algn="ctr"/>
            <a:r>
              <a:rPr lang="en-US" altLang="en-US" sz="1600" b="1" dirty="0"/>
              <a:t>Congo red stained slide viewed under partially polarized  light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0962"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smtClean="0"/>
              <a:t>What is your diagnosis? </a:t>
            </a:r>
          </a:p>
        </p:txBody>
      </p:sp>
      <p:sp>
        <p:nvSpPr>
          <p:cNvPr id="40963"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4</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1986"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smtClean="0"/>
              <a:t>The patient underwent further evaluation and was diagnosed with multiple myeloma.</a:t>
            </a:r>
          </a:p>
          <a:p>
            <a:pPr marL="0" indent="0">
              <a:buFontTx/>
              <a:buNone/>
            </a:pPr>
            <a:endParaRPr lang="en-US" altLang="en-US" smtClean="0"/>
          </a:p>
          <a:p>
            <a:pPr marL="0" indent="0">
              <a:buFontTx/>
              <a:buNone/>
            </a:pPr>
            <a:r>
              <a:rPr lang="en-US" altLang="en-US" smtClean="0"/>
              <a:t>Define multiple myeloma.</a:t>
            </a:r>
          </a:p>
          <a:p>
            <a:pPr marL="0" indent="0">
              <a:buFontTx/>
              <a:buNone/>
            </a:pPr>
            <a:endParaRPr lang="en-US" altLang="en-US" smtClean="0"/>
          </a:p>
        </p:txBody>
      </p:sp>
      <p:sp>
        <p:nvSpPr>
          <p:cNvPr id="41987"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4</a:t>
            </a:r>
          </a:p>
        </p:txBody>
      </p:sp>
      <p:pic>
        <p:nvPicPr>
          <p:cNvPr id="41988" name="Picture 4"/>
          <p:cNvPicPr>
            <a:picLocks noChangeAspect="1" noChangeArrowheads="1"/>
          </p:cNvPicPr>
          <p:nvPr/>
        </p:nvPicPr>
        <p:blipFill>
          <a:blip r:embed="rId3" cstate="print"/>
          <a:srcRect/>
          <a:stretch>
            <a:fillRect/>
          </a:stretch>
        </p:blipFill>
        <p:spPr bwMode="auto">
          <a:xfrm>
            <a:off x="5254625" y="2819400"/>
            <a:ext cx="3567113" cy="2754313"/>
          </a:xfrm>
          <a:prstGeom prst="rect">
            <a:avLst/>
          </a:prstGeom>
          <a:noFill/>
          <a:ln w="9525">
            <a:noFill/>
            <a:miter lim="800000"/>
            <a:headEnd/>
            <a:tailEnd/>
          </a:ln>
          <a:effectLst/>
        </p:spPr>
      </p:pic>
      <p:pic>
        <p:nvPicPr>
          <p:cNvPr id="41989" name="Picture 2"/>
          <p:cNvPicPr>
            <a:picLocks noChangeAspect="1" noChangeArrowheads="1"/>
          </p:cNvPicPr>
          <p:nvPr/>
        </p:nvPicPr>
        <p:blipFill>
          <a:blip r:embed="rId4" cstate="print"/>
          <a:srcRect l="17789" t="35863" r="17789" b="15906"/>
          <a:stretch>
            <a:fillRect/>
          </a:stretch>
        </p:blipFill>
        <p:spPr bwMode="auto">
          <a:xfrm>
            <a:off x="5715000" y="5410200"/>
            <a:ext cx="1589088" cy="89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dirty="0" smtClean="0"/>
              <a:t/>
            </a:r>
            <a:br>
              <a:rPr lang="en-US" dirty="0" smtClean="0"/>
            </a:br>
            <a:r>
              <a:rPr lang="en-US" sz="3600" dirty="0" smtClean="0"/>
              <a:t>Case 1 – Identify glomeruli, tubules;</a:t>
            </a:r>
            <a:br>
              <a:rPr lang="en-US" sz="3600" dirty="0" smtClean="0"/>
            </a:br>
            <a:r>
              <a:rPr lang="en-US" sz="3600" dirty="0" smtClean="0"/>
              <a:t>comment on the </a:t>
            </a:r>
            <a:r>
              <a:rPr lang="en-US" sz="3600" dirty="0" err="1" smtClean="0"/>
              <a:t>interstitium</a:t>
            </a:r>
            <a:r>
              <a:rPr lang="en-US" sz="3600" dirty="0" smtClean="0"/>
              <a:t>  (H&amp;E 20x)</a:t>
            </a:r>
            <a:endParaRPr lang="en-US" sz="36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85" t="33216" r="23128" b="4050"/>
          <a:stretch/>
        </p:blipFill>
        <p:spPr bwMode="auto">
          <a:xfrm>
            <a:off x="1600200" y="1828800"/>
            <a:ext cx="6466114" cy="4696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5445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4</a:t>
            </a:r>
          </a:p>
        </p:txBody>
      </p:sp>
      <p:sp>
        <p:nvSpPr>
          <p:cNvPr id="3" name="Content Placeholder 2"/>
          <p:cNvSpPr>
            <a:spLocks noGrp="1"/>
          </p:cNvSpPr>
          <p:nvPr>
            <p:ph idx="1"/>
          </p:nvPr>
        </p:nvSpPr>
        <p:spPr/>
        <p:txBody>
          <a:bodyPr/>
          <a:lstStyle/>
          <a:p>
            <a:pPr marL="0" indent="0">
              <a:buFontTx/>
              <a:buNone/>
              <a:defRPr/>
            </a:pPr>
            <a:r>
              <a:rPr lang="en-US" altLang="en-US" dirty="0" smtClean="0"/>
              <a:t>How did multiple myeloma  lead to the patient’s kidney pathology?</a:t>
            </a:r>
          </a:p>
          <a:p>
            <a:pPr>
              <a:defRPr/>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p:txBody>
          <a:bodyPr/>
          <a:lstStyle/>
          <a:p>
            <a:pPr marL="0" indent="0" eaLnBrk="1" hangingPunct="1">
              <a:lnSpc>
                <a:spcPct val="80000"/>
              </a:lnSpc>
              <a:buFontTx/>
              <a:buNone/>
              <a:defRPr/>
            </a:pPr>
            <a:r>
              <a:rPr lang="en-US" altLang="en-US" sz="2800" b="1" u="sng" dirty="0" smtClean="0"/>
              <a:t>CC</a:t>
            </a:r>
            <a:r>
              <a:rPr lang="en-US" altLang="en-US" sz="2800" b="1" dirty="0" smtClean="0"/>
              <a:t>:  </a:t>
            </a:r>
            <a:r>
              <a:rPr lang="en-US" altLang="en-US" sz="2800" dirty="0" smtClean="0"/>
              <a:t>My urine keeps on turning red</a:t>
            </a:r>
          </a:p>
          <a:p>
            <a:pPr marL="0" indent="0" eaLnBrk="1" hangingPunct="1">
              <a:lnSpc>
                <a:spcPct val="80000"/>
              </a:lnSpc>
              <a:buFontTx/>
              <a:buNone/>
              <a:defRPr/>
            </a:pPr>
            <a:r>
              <a:rPr lang="en-US" altLang="en-US" sz="2800" b="1" u="sng" dirty="0" smtClean="0"/>
              <a:t>HISTORY OF PRESENT ILLNESS</a:t>
            </a:r>
          </a:p>
          <a:p>
            <a:pPr eaLnBrk="1" hangingPunct="1">
              <a:lnSpc>
                <a:spcPct val="80000"/>
              </a:lnSpc>
              <a:buFontTx/>
              <a:buNone/>
              <a:defRPr/>
            </a:pPr>
            <a:r>
              <a:rPr lang="en-US" altLang="en-US" sz="2800" dirty="0" smtClean="0"/>
              <a:t>	A 17-year-old male presents to his physician with the chief concern of red urine.  Six months ago he developed  a “cold” and 1 day later he noticed that his urine was red.  The urine cleared after 2 days .  He did not tell his parents. He noticed reddish urine for several days about 3 months ago but then the urine returned to a normal color.  He again developed red urine 1 day ago.  Now concerned, he told his parents who brought him in for evaluation.</a:t>
            </a:r>
          </a:p>
        </p:txBody>
      </p:sp>
      <p:sp>
        <p:nvSpPr>
          <p:cNvPr id="44035"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a:t>
            </a:r>
            <a:r>
              <a:rPr lang="en-US" altLang="en-US" dirty="0"/>
              <a:t>5</a:t>
            </a:r>
            <a:endParaRPr lang="en-US" alt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bwMode="auto">
          <a:xfrm>
            <a:off x="457200" y="1295400"/>
            <a:ext cx="8229600" cy="4525963"/>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90000"/>
              </a:lnSpc>
              <a:buFontTx/>
              <a:buNone/>
            </a:pPr>
            <a:r>
              <a:rPr lang="en-US" altLang="en-US" u="sng" dirty="0" smtClean="0"/>
              <a:t>HPI cont.</a:t>
            </a:r>
            <a:endParaRPr lang="en-US" altLang="en-US" dirty="0" smtClean="0"/>
          </a:p>
          <a:p>
            <a:pPr marL="0" indent="0" eaLnBrk="1" hangingPunct="1">
              <a:lnSpc>
                <a:spcPct val="90000"/>
              </a:lnSpc>
              <a:buNone/>
            </a:pPr>
            <a:r>
              <a:rPr lang="en-US" altLang="en-US" dirty="0" smtClean="0"/>
              <a:t>He has not had any recent trauma and  has not strenuously exercised during the past week. He has had no change in his urine output. He has had no gum bleeding, nose bleeds, hematochezia or melena.  He has no abdominal or flank pain.</a:t>
            </a:r>
          </a:p>
          <a:p>
            <a:pPr marL="0" indent="0" eaLnBrk="1" hangingPunct="1">
              <a:lnSpc>
                <a:spcPct val="90000"/>
              </a:lnSpc>
              <a:buNone/>
            </a:pPr>
            <a:r>
              <a:rPr lang="en-US" altLang="en-US" dirty="0" smtClean="0"/>
              <a:t>He feels well. He takes no medications.</a:t>
            </a:r>
          </a:p>
          <a:p>
            <a:pPr marL="0" indent="0" eaLnBrk="1" hangingPunct="1">
              <a:lnSpc>
                <a:spcPct val="90000"/>
              </a:lnSpc>
              <a:buNone/>
            </a:pPr>
            <a:r>
              <a:rPr lang="en-US" altLang="en-US" dirty="0" smtClean="0"/>
              <a:t>His mother, father, and 3 siblings are all healthy.</a:t>
            </a:r>
          </a:p>
          <a:p>
            <a:pPr eaLnBrk="1" hangingPunct="1">
              <a:lnSpc>
                <a:spcPct val="90000"/>
              </a:lnSpc>
            </a:pPr>
            <a:endParaRPr lang="en-US" altLang="en-US" sz="2800" dirty="0" smtClean="0"/>
          </a:p>
        </p:txBody>
      </p:sp>
      <p:sp>
        <p:nvSpPr>
          <p:cNvPr id="3" name="Title 3"/>
          <p:cNvSpPr txBox="1">
            <a:spLocks/>
          </p:cNvSpPr>
          <p:nvPr/>
        </p:nvSpPr>
        <p:spPr>
          <a:xfrm>
            <a:off x="762000" y="381000"/>
            <a:ext cx="7772400" cy="841375"/>
          </a:xfrm>
          <a:prstGeom prst="rect">
            <a:avLst/>
          </a:prstGeom>
        </p:spPr>
        <p:txBody>
          <a:bodyPr/>
          <a:lstStyle/>
          <a:p>
            <a:pPr algn="ctr">
              <a:defRPr/>
            </a:pPr>
            <a:r>
              <a:rPr lang="en-US" sz="4400" kern="0" dirty="0">
                <a:latin typeface="+mj-lt"/>
                <a:ea typeface="+mj-ea"/>
                <a:cs typeface="+mj-cs"/>
              </a:rPr>
              <a:t>Case 5</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bwMode="auto">
          <a:xfrm>
            <a:off x="381000" y="1295400"/>
            <a:ext cx="82296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defRPr/>
            </a:pPr>
            <a:r>
              <a:rPr lang="en-US" altLang="en-US" sz="2800" b="1" u="sng" dirty="0" smtClean="0"/>
              <a:t>PHYSICAL EXAM</a:t>
            </a:r>
          </a:p>
          <a:p>
            <a:pPr marL="0" indent="0" eaLnBrk="1" hangingPunct="1">
              <a:buFontTx/>
              <a:buNone/>
              <a:defRPr/>
            </a:pPr>
            <a:r>
              <a:rPr lang="en-US" altLang="en-US" sz="2800" dirty="0" smtClean="0"/>
              <a:t>Normally developed male BP 108/62, pulse 72, afebrile</a:t>
            </a:r>
          </a:p>
          <a:p>
            <a:pPr marL="0" indent="0" eaLnBrk="1" hangingPunct="1">
              <a:buFontTx/>
              <a:buNone/>
              <a:defRPr/>
            </a:pPr>
            <a:r>
              <a:rPr lang="en-US" altLang="en-US" sz="2800" dirty="0" smtClean="0"/>
              <a:t>Heart and lung exams are normal.</a:t>
            </a:r>
          </a:p>
          <a:p>
            <a:pPr marL="0" indent="0" eaLnBrk="1" hangingPunct="1">
              <a:buFontTx/>
              <a:buNone/>
              <a:defRPr/>
            </a:pPr>
            <a:r>
              <a:rPr lang="en-US" altLang="en-US" sz="2800" dirty="0" smtClean="0"/>
              <a:t>Abdominal exam is normal; there is no suprapubic tenderness.  </a:t>
            </a:r>
          </a:p>
          <a:p>
            <a:pPr marL="0" indent="0" eaLnBrk="1" hangingPunct="1">
              <a:buFontTx/>
              <a:buNone/>
              <a:defRPr/>
            </a:pPr>
            <a:r>
              <a:rPr lang="en-US" altLang="en-US" sz="2800" dirty="0" smtClean="0"/>
              <a:t>There is no flank mass or tenderness.</a:t>
            </a:r>
          </a:p>
          <a:p>
            <a:pPr marL="0" indent="0" eaLnBrk="1" hangingPunct="1">
              <a:buFontTx/>
              <a:buNone/>
              <a:defRPr/>
            </a:pPr>
            <a:r>
              <a:rPr lang="en-US" altLang="en-US" sz="2800" dirty="0" smtClean="0"/>
              <a:t>Genital exam is normal.</a:t>
            </a:r>
          </a:p>
          <a:p>
            <a:pPr marL="0" indent="0" eaLnBrk="1" hangingPunct="1">
              <a:buFontTx/>
              <a:buNone/>
              <a:defRPr/>
            </a:pPr>
            <a:r>
              <a:rPr lang="en-US" altLang="en-US" sz="2800" dirty="0" smtClean="0"/>
              <a:t>There are no skin rashes.</a:t>
            </a:r>
          </a:p>
        </p:txBody>
      </p:sp>
      <p:sp>
        <p:nvSpPr>
          <p:cNvPr id="3" name="Title 3"/>
          <p:cNvSpPr txBox="1">
            <a:spLocks/>
          </p:cNvSpPr>
          <p:nvPr/>
        </p:nvSpPr>
        <p:spPr>
          <a:xfrm>
            <a:off x="762000" y="381000"/>
            <a:ext cx="7772400" cy="841375"/>
          </a:xfrm>
          <a:prstGeom prst="rect">
            <a:avLst/>
          </a:prstGeom>
        </p:spPr>
        <p:txBody>
          <a:bodyPr/>
          <a:lstStyle/>
          <a:p>
            <a:pPr algn="ctr">
              <a:defRPr/>
            </a:pPr>
            <a:r>
              <a:rPr lang="en-US" sz="4400" kern="0" dirty="0">
                <a:latin typeface="+mj-lt"/>
                <a:ea typeface="+mj-ea"/>
                <a:cs typeface="+mj-cs"/>
              </a:rPr>
              <a:t>Case 5</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FontTx/>
              <a:buNone/>
            </a:pPr>
            <a:r>
              <a:rPr lang="en-US" altLang="en-US" sz="2000" smtClean="0"/>
              <a:t>Color 		Red 	 [YELLOW] </a:t>
            </a:r>
          </a:p>
          <a:p>
            <a:pPr marL="0" indent="0" eaLnBrk="1" hangingPunct="1">
              <a:lnSpc>
                <a:spcPct val="80000"/>
              </a:lnSpc>
              <a:buFontTx/>
              <a:buNone/>
            </a:pPr>
            <a:r>
              <a:rPr lang="en-US" altLang="en-US" sz="2000" smtClean="0"/>
              <a:t>pH 		6.0 	 [4.5-8.0]</a:t>
            </a:r>
          </a:p>
          <a:p>
            <a:pPr marL="0" indent="0" eaLnBrk="1" hangingPunct="1">
              <a:lnSpc>
                <a:spcPct val="80000"/>
              </a:lnSpc>
              <a:buFontTx/>
              <a:buNone/>
            </a:pPr>
            <a:r>
              <a:rPr lang="en-US" altLang="en-US" sz="2000" smtClean="0"/>
              <a:t>Spec Gravity 	1.020	 [1.003-1.035]  </a:t>
            </a:r>
            <a:endParaRPr lang="de-DE" altLang="en-US" sz="2000" smtClean="0"/>
          </a:p>
          <a:p>
            <a:pPr marL="0" indent="0" eaLnBrk="1" hangingPunct="1">
              <a:lnSpc>
                <a:spcPct val="80000"/>
              </a:lnSpc>
              <a:buFontTx/>
              <a:buNone/>
            </a:pPr>
            <a:r>
              <a:rPr lang="de-DE" altLang="en-US" sz="2000" smtClean="0"/>
              <a:t>Protein 		1+	 [NEG] </a:t>
            </a:r>
          </a:p>
          <a:p>
            <a:pPr marL="0" indent="0" eaLnBrk="1" hangingPunct="1">
              <a:lnSpc>
                <a:spcPct val="80000"/>
              </a:lnSpc>
              <a:buFontTx/>
              <a:buNone/>
            </a:pPr>
            <a:r>
              <a:rPr lang="de-DE" altLang="en-US" sz="2000" smtClean="0"/>
              <a:t>Blood 		Large	 [NEG] </a:t>
            </a:r>
          </a:p>
          <a:p>
            <a:pPr marL="0" indent="0" eaLnBrk="1" hangingPunct="1">
              <a:lnSpc>
                <a:spcPct val="80000"/>
              </a:lnSpc>
              <a:buFontTx/>
              <a:buNone/>
            </a:pPr>
            <a:r>
              <a:rPr lang="de-DE" altLang="en-US" sz="2000" smtClean="0"/>
              <a:t>Glucose		Neg	 [NEG] </a:t>
            </a:r>
          </a:p>
          <a:p>
            <a:pPr marL="0" indent="0" eaLnBrk="1" hangingPunct="1">
              <a:lnSpc>
                <a:spcPct val="80000"/>
              </a:lnSpc>
              <a:buFontTx/>
              <a:buNone/>
            </a:pPr>
            <a:r>
              <a:rPr lang="de-DE" altLang="en-US" sz="2000" smtClean="0"/>
              <a:t>Ketones 		Neg	 [NEG] </a:t>
            </a:r>
          </a:p>
          <a:p>
            <a:pPr marL="0" indent="0" eaLnBrk="1" hangingPunct="1">
              <a:lnSpc>
                <a:spcPct val="80000"/>
              </a:lnSpc>
              <a:buFontTx/>
              <a:buNone/>
            </a:pPr>
            <a:r>
              <a:rPr lang="de-DE" altLang="en-US" sz="2000" smtClean="0"/>
              <a:t>Bilirubin	Neg	 [NEG] </a:t>
            </a:r>
          </a:p>
          <a:p>
            <a:pPr marL="0" indent="0" eaLnBrk="1" hangingPunct="1">
              <a:lnSpc>
                <a:spcPct val="80000"/>
              </a:lnSpc>
              <a:buFontTx/>
              <a:buNone/>
            </a:pPr>
            <a:r>
              <a:rPr lang="de-DE" altLang="en-US" sz="2000" smtClean="0"/>
              <a:t>Urobilinogen 	0.2 	  [0.2-1.0] eu/dl </a:t>
            </a:r>
          </a:p>
          <a:p>
            <a:pPr marL="0" indent="0" eaLnBrk="1" hangingPunct="1">
              <a:lnSpc>
                <a:spcPct val="80000"/>
              </a:lnSpc>
              <a:buFontTx/>
              <a:buNone/>
            </a:pPr>
            <a:r>
              <a:rPr lang="de-DE" altLang="en-US" sz="2000" smtClean="0"/>
              <a:t>Nitrite	 	Neg	 [NEG] </a:t>
            </a:r>
            <a:endParaRPr lang="en-US" altLang="en-US" sz="2000" smtClean="0"/>
          </a:p>
          <a:p>
            <a:pPr marL="0" indent="0" eaLnBrk="1" hangingPunct="1">
              <a:lnSpc>
                <a:spcPct val="80000"/>
              </a:lnSpc>
              <a:buFontTx/>
              <a:buNone/>
            </a:pPr>
            <a:r>
              <a:rPr lang="en-US" altLang="en-US" sz="2000" smtClean="0"/>
              <a:t>Leukocyte	 Neg	 [NEG] </a:t>
            </a:r>
          </a:p>
          <a:p>
            <a:pPr marL="0" indent="0" eaLnBrk="1" hangingPunct="1">
              <a:lnSpc>
                <a:spcPct val="80000"/>
              </a:lnSpc>
              <a:buFontTx/>
              <a:buNone/>
            </a:pPr>
            <a:r>
              <a:rPr lang="en-US" altLang="en-US" sz="2000" smtClean="0"/>
              <a:t>RBC 		 &gt;100	 [0-2] /hpf </a:t>
            </a:r>
          </a:p>
          <a:p>
            <a:pPr marL="0" indent="0" eaLnBrk="1" hangingPunct="1">
              <a:lnSpc>
                <a:spcPct val="80000"/>
              </a:lnSpc>
              <a:buFontTx/>
              <a:buNone/>
            </a:pPr>
            <a:r>
              <a:rPr lang="en-US" altLang="en-US" sz="2000" smtClean="0"/>
              <a:t>WBC 		 2-5	[0-5] /hpf</a:t>
            </a:r>
          </a:p>
          <a:p>
            <a:pPr marL="0" indent="0" eaLnBrk="1" hangingPunct="1">
              <a:lnSpc>
                <a:spcPct val="80000"/>
              </a:lnSpc>
              <a:buFontTx/>
              <a:buNone/>
            </a:pPr>
            <a:endParaRPr lang="en-US" altLang="en-US" sz="2000" smtClean="0"/>
          </a:p>
        </p:txBody>
      </p:sp>
      <p:sp>
        <p:nvSpPr>
          <p:cNvPr id="4" name="Title 3"/>
          <p:cNvSpPr txBox="1">
            <a:spLocks/>
          </p:cNvSpPr>
          <p:nvPr/>
        </p:nvSpPr>
        <p:spPr>
          <a:xfrm>
            <a:off x="762000" y="381000"/>
            <a:ext cx="7772400" cy="841375"/>
          </a:xfrm>
          <a:prstGeom prst="rect">
            <a:avLst/>
          </a:prstGeom>
        </p:spPr>
        <p:txBody>
          <a:bodyPr/>
          <a:lstStyle/>
          <a:p>
            <a:pPr algn="ctr">
              <a:defRPr/>
            </a:pPr>
            <a:r>
              <a:rPr lang="en-US" sz="4400" kern="0" dirty="0">
                <a:latin typeface="+mj-lt"/>
                <a:ea typeface="+mj-ea"/>
                <a:cs typeface="+mj-cs"/>
              </a:rPr>
              <a:t>Case 5</a:t>
            </a:r>
            <a:r>
              <a:rPr lang="en-US" sz="4400" kern="0" dirty="0" smtClean="0">
                <a:latin typeface="+mj-lt"/>
                <a:ea typeface="+mj-ea"/>
                <a:cs typeface="+mj-cs"/>
              </a:rPr>
              <a:t> </a:t>
            </a:r>
            <a:r>
              <a:rPr lang="en-US" sz="4400" kern="0" dirty="0">
                <a:latin typeface="+mj-lt"/>
                <a:ea typeface="+mj-ea"/>
                <a:cs typeface="+mj-cs"/>
              </a:rPr>
              <a:t>- Urinalysis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FontTx/>
              <a:buNone/>
            </a:pPr>
            <a:r>
              <a:rPr lang="en-US" altLang="en-US" dirty="0" smtClean="0"/>
              <a:t>BUN 		12 mg/dl</a:t>
            </a:r>
          </a:p>
          <a:p>
            <a:pPr marL="0" indent="0" eaLnBrk="1" hangingPunct="1">
              <a:buFontTx/>
              <a:buNone/>
            </a:pPr>
            <a:r>
              <a:rPr lang="en-US" altLang="en-US" dirty="0" smtClean="0"/>
              <a:t>Creatinine 	0.8 mg/dl</a:t>
            </a:r>
          </a:p>
          <a:p>
            <a:pPr marL="0" indent="0" eaLnBrk="1" hangingPunct="1">
              <a:buFontTx/>
              <a:buNone/>
            </a:pPr>
            <a:endParaRPr lang="en-US" altLang="en-US" dirty="0" smtClean="0"/>
          </a:p>
          <a:p>
            <a:pPr marL="0" indent="0" eaLnBrk="1" hangingPunct="1">
              <a:buFontTx/>
              <a:buNone/>
            </a:pPr>
            <a:r>
              <a:rPr lang="en-US" altLang="en-US" dirty="0" smtClean="0"/>
              <a:t>CBC, PT, PTT normal</a:t>
            </a:r>
          </a:p>
        </p:txBody>
      </p:sp>
      <p:sp>
        <p:nvSpPr>
          <p:cNvPr id="48131"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5 - Laboratory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9154"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dirty="0" smtClean="0"/>
              <a:t>What is the main clinical problem?</a:t>
            </a:r>
          </a:p>
          <a:p>
            <a:pPr marL="0" indent="0">
              <a:buFontTx/>
              <a:buNone/>
            </a:pPr>
            <a:endParaRPr lang="en-US" altLang="en-US" dirty="0" smtClean="0"/>
          </a:p>
          <a:p>
            <a:pPr marL="0" indent="0">
              <a:buFontTx/>
              <a:buNone/>
            </a:pPr>
            <a:r>
              <a:rPr lang="en-US" altLang="en-US" dirty="0" smtClean="0"/>
              <a:t>Develop a differential diagnosis for the most common causes of this problem in a 17-year old male. </a:t>
            </a:r>
          </a:p>
        </p:txBody>
      </p:sp>
      <p:sp>
        <p:nvSpPr>
          <p:cNvPr id="49155"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0181" name="Title 3"/>
          <p:cNvSpPr txBox="1">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5</a:t>
            </a:r>
          </a:p>
        </p:txBody>
      </p:sp>
      <p:sp>
        <p:nvSpPr>
          <p:cNvPr id="106499" name="Rectangle 3"/>
          <p:cNvSpPr>
            <a:spLocks noGrp="1" noChangeArrowheads="1"/>
          </p:cNvSpPr>
          <p:nvPr>
            <p:ph type="body" sz="half" idx="4294967295"/>
          </p:nvPr>
        </p:nvSpPr>
        <p:spPr>
          <a:xfrm>
            <a:off x="609600" y="990600"/>
            <a:ext cx="8153400" cy="4525963"/>
          </a:xfrm>
        </p:spPr>
        <p:txBody>
          <a:bodyPr/>
          <a:lstStyle/>
          <a:p>
            <a:pPr marL="0" indent="0" eaLnBrk="1" hangingPunct="1">
              <a:buFontTx/>
              <a:buNone/>
              <a:defRPr/>
            </a:pPr>
            <a:r>
              <a:rPr lang="en-US" altLang="en-US" sz="2800" dirty="0" smtClean="0"/>
              <a:t>A urinalysis is repeated and immediately brought to the lab for performance of urine microscopy.  What is the finding? </a:t>
            </a:r>
            <a:endParaRPr lang="en-US" altLang="en-US" sz="2800" b="1" dirty="0" smtClean="0"/>
          </a:p>
          <a:p>
            <a:pPr algn="ctr" eaLnBrk="1" hangingPunct="1">
              <a:defRPr/>
            </a:pPr>
            <a:endParaRPr lang="en-US" altLang="en-US" sz="2800" dirty="0" smtClean="0"/>
          </a:p>
          <a:p>
            <a:pPr algn="ctr" eaLnBrk="1" hangingPunct="1">
              <a:defRPr/>
            </a:pPr>
            <a:endParaRPr lang="en-US" altLang="en-US" sz="2800" dirty="0" smtClean="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320" t="2137" r="10238" b="2137"/>
          <a:stretch/>
        </p:blipFill>
        <p:spPr bwMode="auto">
          <a:xfrm rot="10800000">
            <a:off x="1984513" y="2438400"/>
            <a:ext cx="5791200" cy="427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1202" name="Content Placeholder 5"/>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smtClean="0"/>
              <a:t>What does this finding imply?</a:t>
            </a:r>
          </a:p>
        </p:txBody>
      </p:sp>
      <p:sp>
        <p:nvSpPr>
          <p:cNvPr id="51203"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5</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2226" name="Content Placeholder 4"/>
          <p:cNvSpPr>
            <a:spLocks noGrp="1"/>
          </p:cNvSpPr>
          <p:nvPr>
            <p:ph idx="4294967295"/>
          </p:nvPr>
        </p:nvSpPr>
        <p:spPr bwMode="auto">
          <a:xfrm>
            <a:off x="533400" y="1036638"/>
            <a:ext cx="8229600" cy="5897562"/>
          </a:xfrm>
          <a:prstGeom prst="rect">
            <a:avLst/>
          </a:prstGeom>
          <a:noFill/>
          <a:ln>
            <a:miter lim="800000"/>
            <a:headEnd/>
            <a:tailEnd/>
          </a:ln>
        </p:spPr>
        <p:txBody>
          <a:bodyPr/>
          <a:lstStyle/>
          <a:p>
            <a:pPr marL="0" indent="0" algn="ctr">
              <a:buFontTx/>
              <a:buNone/>
            </a:pPr>
            <a:r>
              <a:rPr lang="en-US" altLang="en-US" smtClean="0"/>
              <a:t>On  the biopsy, the pathologist   notes “mesangial proliferation”. Point out this finding on the PAS stained glomerulus:</a:t>
            </a:r>
          </a:p>
        </p:txBody>
      </p:sp>
      <p:pic>
        <p:nvPicPr>
          <p:cNvPr id="52227" name="Picture 2"/>
          <p:cNvPicPr>
            <a:picLocks noChangeAspect="1" noChangeArrowheads="1"/>
          </p:cNvPicPr>
          <p:nvPr/>
        </p:nvPicPr>
        <p:blipFill>
          <a:blip r:embed="rId3" cstate="print"/>
          <a:srcRect/>
          <a:stretch>
            <a:fillRect/>
          </a:stretch>
        </p:blipFill>
        <p:spPr bwMode="auto">
          <a:xfrm>
            <a:off x="228600" y="2633492"/>
            <a:ext cx="6172200" cy="3940345"/>
          </a:xfrm>
          <a:prstGeom prst="rect">
            <a:avLst/>
          </a:prstGeom>
          <a:noFill/>
          <a:ln w="9525">
            <a:solidFill>
              <a:schemeClr val="tx1"/>
            </a:solidFill>
            <a:miter lim="800000"/>
            <a:headEnd/>
            <a:tailEnd/>
          </a:ln>
        </p:spPr>
      </p:pic>
      <p:sp>
        <p:nvSpPr>
          <p:cNvPr id="4" name="Title 3"/>
          <p:cNvSpPr txBox="1">
            <a:spLocks/>
          </p:cNvSpPr>
          <p:nvPr/>
        </p:nvSpPr>
        <p:spPr>
          <a:xfrm>
            <a:off x="762000" y="304800"/>
            <a:ext cx="7772400" cy="841375"/>
          </a:xfrm>
          <a:prstGeom prst="rect">
            <a:avLst/>
          </a:prstGeom>
        </p:spPr>
        <p:txBody>
          <a:bodyPr/>
          <a:lstStyle/>
          <a:p>
            <a:pPr algn="ctr">
              <a:defRPr/>
            </a:pPr>
            <a:r>
              <a:rPr lang="en-US" sz="4400" kern="0" dirty="0">
                <a:latin typeface="+mj-lt"/>
                <a:ea typeface="+mj-ea"/>
                <a:cs typeface="+mj-cs"/>
              </a:rPr>
              <a:t>Case 5</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7836" y="3167742"/>
            <a:ext cx="2563576" cy="2166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90962" y="5366656"/>
            <a:ext cx="856325" cy="369332"/>
          </a:xfrm>
          <a:prstGeom prst="rect">
            <a:avLst/>
          </a:prstGeom>
          <a:noFill/>
        </p:spPr>
        <p:txBody>
          <a:bodyPr wrap="none" rtlCol="0">
            <a:spAutoFit/>
          </a:bodyPr>
          <a:lstStyle/>
          <a:p>
            <a:r>
              <a:rPr lang="en-US" dirty="0" smtClean="0"/>
              <a:t>normal</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Case 1 H&amp;E 40x</a:t>
            </a:r>
            <a:endParaRPr lang="en-US" sz="24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778" t="35498" r="21092" b="3372"/>
          <a:stretch/>
        </p:blipFill>
        <p:spPr bwMode="auto">
          <a:xfrm>
            <a:off x="381000" y="1417638"/>
            <a:ext cx="5181600" cy="488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62600" y="1828800"/>
            <a:ext cx="3429000" cy="1477328"/>
          </a:xfrm>
          <a:prstGeom prst="rect">
            <a:avLst/>
          </a:prstGeom>
        </p:spPr>
        <p:txBody>
          <a:bodyPr wrap="square">
            <a:spAutoFit/>
          </a:bodyPr>
          <a:lstStyle/>
          <a:p>
            <a:r>
              <a:rPr lang="en-US" b="1" dirty="0" smtClean="0"/>
              <a:t>Identify: </a:t>
            </a:r>
          </a:p>
          <a:p>
            <a:r>
              <a:rPr lang="en-US" b="1" dirty="0" smtClean="0"/>
              <a:t>Bowman Space</a:t>
            </a:r>
          </a:p>
          <a:p>
            <a:r>
              <a:rPr lang="en-US" b="1" dirty="0" smtClean="0"/>
              <a:t>Parietal </a:t>
            </a:r>
            <a:r>
              <a:rPr lang="en-US" b="1" dirty="0"/>
              <a:t>L</a:t>
            </a:r>
            <a:r>
              <a:rPr lang="en-US" b="1" dirty="0" smtClean="0"/>
              <a:t>ayer </a:t>
            </a:r>
            <a:r>
              <a:rPr lang="en-US" b="1" dirty="0"/>
              <a:t>of </a:t>
            </a:r>
            <a:r>
              <a:rPr lang="en-US" b="1" dirty="0" smtClean="0"/>
              <a:t>Bowman Capsule</a:t>
            </a:r>
          </a:p>
          <a:p>
            <a:r>
              <a:rPr lang="en-US" b="1" dirty="0" smtClean="0"/>
              <a:t>Glomerular Capillaries </a:t>
            </a:r>
            <a:r>
              <a:rPr lang="en-US" b="1" dirty="0"/>
              <a:t>and </a:t>
            </a:r>
            <a:r>
              <a:rPr lang="en-US" b="1" dirty="0" smtClean="0"/>
              <a:t>Red Blood Cells</a:t>
            </a:r>
          </a:p>
        </p:txBody>
      </p:sp>
      <p:sp>
        <p:nvSpPr>
          <p:cNvPr id="5" name="TextBox 4"/>
          <p:cNvSpPr txBox="1"/>
          <p:nvPr/>
        </p:nvSpPr>
        <p:spPr>
          <a:xfrm>
            <a:off x="5587621" y="3440291"/>
            <a:ext cx="2976136" cy="646331"/>
          </a:xfrm>
          <a:prstGeom prst="rect">
            <a:avLst/>
          </a:prstGeom>
          <a:noFill/>
        </p:spPr>
        <p:txBody>
          <a:bodyPr wrap="none" rtlCol="0">
            <a:spAutoFit/>
          </a:bodyPr>
          <a:lstStyle/>
          <a:p>
            <a:r>
              <a:rPr lang="en-US" b="1" dirty="0" smtClean="0"/>
              <a:t>Identify tubular lumen, lining</a:t>
            </a:r>
          </a:p>
          <a:p>
            <a:r>
              <a:rPr lang="en-US" b="1" dirty="0" smtClean="0"/>
              <a:t>epithelial cells</a:t>
            </a:r>
            <a:endParaRPr lang="en-US" b="1" dirty="0"/>
          </a:p>
        </p:txBody>
      </p:sp>
    </p:spTree>
    <p:extLst>
      <p:ext uri="{BB962C8B-B14F-4D97-AF65-F5344CB8AC3E}">
        <p14:creationId xmlns:p14="http://schemas.microsoft.com/office/powerpoint/2010/main" val="25208882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3250" name="Title 1"/>
          <p:cNvSpPr>
            <a:spLocks noGrp="1"/>
          </p:cNvSpPr>
          <p:nvPr>
            <p:ph type="title"/>
          </p:nvPr>
        </p:nvSpPr>
        <p:spPr bwMode="auto">
          <a:xfrm>
            <a:off x="457200" y="12954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t> </a:t>
            </a:r>
          </a:p>
        </p:txBody>
      </p:sp>
      <p:pic>
        <p:nvPicPr>
          <p:cNvPr id="53251" name="Picture 11" descr="r55"/>
          <p:cNvPicPr>
            <a:picLocks noGrp="1" noChangeAspect="1" noChangeArrowheads="1"/>
          </p:cNvPicPr>
          <p:nvPr>
            <p:ph idx="1"/>
          </p:nvPr>
        </p:nvPicPr>
        <p:blipFill>
          <a:blip r:embed="rId3" cstate="print">
            <a:lum bright="6000"/>
          </a:blip>
          <a:srcRect l="2403" t="3365" r="2403" b="3365"/>
          <a:stretch>
            <a:fillRect/>
          </a:stretch>
        </p:blipFill>
        <p:spPr bwMode="auto">
          <a:xfrm>
            <a:off x="1371600" y="1905000"/>
            <a:ext cx="6464300" cy="4525963"/>
          </a:xfrm>
          <a:noFill/>
          <a:ln>
            <a:solidFill>
              <a:schemeClr val="tx1"/>
            </a:solidFill>
            <a:miter lim="800000"/>
            <a:headEnd/>
            <a:tailEnd/>
          </a:ln>
        </p:spPr>
      </p:pic>
      <p:sp>
        <p:nvSpPr>
          <p:cNvPr id="5" name="Title 3"/>
          <p:cNvSpPr txBox="1">
            <a:spLocks/>
          </p:cNvSpPr>
          <p:nvPr/>
        </p:nvSpPr>
        <p:spPr>
          <a:xfrm>
            <a:off x="762000" y="454025"/>
            <a:ext cx="7772400" cy="841375"/>
          </a:xfrm>
          <a:prstGeom prst="rect">
            <a:avLst/>
          </a:prstGeom>
        </p:spPr>
        <p:txBody>
          <a:bodyPr/>
          <a:lstStyle/>
          <a:p>
            <a:pPr algn="ctr">
              <a:defRPr/>
            </a:pPr>
            <a:r>
              <a:rPr lang="en-US" sz="4400" kern="0" dirty="0">
                <a:latin typeface="+mj-lt"/>
                <a:ea typeface="+mj-ea"/>
                <a:cs typeface="+mj-cs"/>
              </a:rPr>
              <a:t>Case 5</a:t>
            </a:r>
            <a:r>
              <a:rPr lang="en-US" sz="4400" kern="0" dirty="0" smtClean="0">
                <a:latin typeface="+mj-lt"/>
                <a:ea typeface="+mj-ea"/>
                <a:cs typeface="+mj-cs"/>
              </a:rPr>
              <a:t> </a:t>
            </a:r>
            <a:r>
              <a:rPr lang="en-US" sz="4400" kern="0" dirty="0">
                <a:latin typeface="+mj-lt"/>
                <a:ea typeface="+mj-ea"/>
                <a:cs typeface="+mj-cs"/>
              </a:rPr>
              <a:t>- </a:t>
            </a:r>
            <a:r>
              <a:rPr lang="en-US" sz="4400" dirty="0"/>
              <a:t>Immunofluorescence, IgA</a:t>
            </a:r>
            <a:r>
              <a:rPr lang="en-US" sz="4400" kern="0" dirty="0">
                <a:latin typeface="+mj-lt"/>
                <a:ea typeface="+mj-ea"/>
                <a:cs typeface="+mj-cs"/>
              </a:rPr>
              <a:t> </a:t>
            </a:r>
            <a:r>
              <a:rPr lang="en-US" sz="4400" kern="0" dirty="0" smtClean="0">
                <a:latin typeface="+mj-lt"/>
                <a:ea typeface="+mj-ea"/>
                <a:cs typeface="+mj-cs"/>
              </a:rPr>
              <a:t>. Describe the findings   </a:t>
            </a:r>
            <a:endParaRPr lang="en-US" sz="4400" kern="0" dirty="0">
              <a:latin typeface="+mj-lt"/>
              <a:ea typeface="+mj-ea"/>
              <a:cs typeface="+mj-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5298"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smtClean="0"/>
              <a:t>Correlate the clinical data and the pathology findings.  What is your diagnosis?</a:t>
            </a:r>
          </a:p>
          <a:p>
            <a:pPr marL="0" indent="0">
              <a:buFontTx/>
              <a:buNone/>
            </a:pPr>
            <a:endParaRPr lang="en-US" altLang="en-US" smtClean="0"/>
          </a:p>
          <a:p>
            <a:pPr marL="0" indent="0">
              <a:buFontTx/>
              <a:buNone/>
            </a:pPr>
            <a:r>
              <a:rPr lang="en-US" altLang="en-US" smtClean="0"/>
              <a:t>The patient and his parents want to know his prognosis.  What will you tell them?</a:t>
            </a:r>
          </a:p>
        </p:txBody>
      </p:sp>
      <p:sp>
        <p:nvSpPr>
          <p:cNvPr id="55299" name="Title 3"/>
          <p:cNvSpPr txBox="1">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5</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Case 5 – Point out on this diagram where the primary pathologic changes in this disease process are found</a:t>
            </a:r>
            <a:endParaRPr lang="en-US" sz="24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371600"/>
            <a:ext cx="4876800" cy="502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742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FontTx/>
              <a:buNone/>
              <a:defRPr/>
            </a:pPr>
            <a:r>
              <a:rPr lang="en-US" b="1" u="sng" dirty="0" smtClean="0"/>
              <a:t>CHIEF COMPLAINT</a:t>
            </a:r>
            <a:r>
              <a:rPr lang="en-US" dirty="0" smtClean="0"/>
              <a:t>: “I’m having pain in my side for the past 3 months.”</a:t>
            </a:r>
          </a:p>
          <a:p>
            <a:pPr marL="0" indent="0">
              <a:buFontTx/>
              <a:buNone/>
              <a:defRPr/>
            </a:pPr>
            <a:r>
              <a:rPr lang="en-US" b="1" u="sng" dirty="0" smtClean="0"/>
              <a:t>HISTORY</a:t>
            </a:r>
            <a:r>
              <a:rPr lang="en-US" dirty="0" smtClean="0"/>
              <a:t>: A 63-year-old man presents with  right flank pain that has been ongoing for the past several months. He has felt more tired than usual, but otherwise feels “ok”. He has a 30-pack year smoking history and he currently smokes. He has no known chronic medical problems</a:t>
            </a:r>
          </a:p>
          <a:p>
            <a:pPr marL="0" indent="0">
              <a:buFontTx/>
              <a:buNone/>
              <a:defRPr/>
            </a:pPr>
            <a:r>
              <a:rPr lang="en-US" b="1" u="sng" dirty="0" smtClean="0"/>
              <a:t>PHYSICAL EXAMINATION</a:t>
            </a:r>
            <a:r>
              <a:rPr lang="en-US" dirty="0" smtClean="0"/>
              <a:t>: The abdomen is soft and non-tender.  He has right </a:t>
            </a:r>
            <a:r>
              <a:rPr lang="en-US" dirty="0" err="1" smtClean="0"/>
              <a:t>costovertebral</a:t>
            </a:r>
            <a:r>
              <a:rPr lang="en-US" dirty="0" smtClean="0"/>
              <a:t> tenderness on palpation. There is no vertebral tenderness.</a:t>
            </a:r>
          </a:p>
          <a:p>
            <a:pPr>
              <a:defRPr/>
            </a:pPr>
            <a:endParaRPr lang="en-US" dirty="0"/>
          </a:p>
        </p:txBody>
      </p:sp>
      <p:sp>
        <p:nvSpPr>
          <p:cNvPr id="14339" name="Title 3"/>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6</a:t>
            </a:r>
          </a:p>
        </p:txBody>
      </p:sp>
    </p:spTree>
    <p:extLst>
      <p:ext uri="{BB962C8B-B14F-4D97-AF65-F5344CB8AC3E}">
        <p14:creationId xmlns:p14="http://schemas.microsoft.com/office/powerpoint/2010/main" val="29901127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29200"/>
          </a:xfrm>
        </p:spPr>
        <p:txBody>
          <a:bodyPr>
            <a:normAutofit fontScale="70000" lnSpcReduction="20000"/>
          </a:bodyPr>
          <a:lstStyle/>
          <a:p>
            <a:pPr>
              <a:lnSpc>
                <a:spcPct val="80000"/>
              </a:lnSpc>
              <a:buFontTx/>
              <a:buNone/>
              <a:defRPr/>
            </a:pPr>
            <a:r>
              <a:rPr lang="en-US" u="sng" dirty="0" smtClean="0"/>
              <a:t>UA w/Micro</a:t>
            </a:r>
            <a:r>
              <a:rPr lang="en-US" dirty="0" smtClean="0"/>
              <a:t> </a:t>
            </a:r>
          </a:p>
          <a:p>
            <a:pPr marL="0" indent="0">
              <a:lnSpc>
                <a:spcPct val="80000"/>
              </a:lnSpc>
              <a:buFontTx/>
              <a:buNone/>
              <a:defRPr/>
            </a:pPr>
            <a:r>
              <a:rPr lang="en-US" dirty="0" smtClean="0"/>
              <a:t>Color 		Yellow 	 [YELLOW] </a:t>
            </a:r>
          </a:p>
          <a:p>
            <a:pPr marL="0" indent="0">
              <a:lnSpc>
                <a:spcPct val="80000"/>
              </a:lnSpc>
              <a:buFontTx/>
              <a:buNone/>
              <a:defRPr/>
            </a:pPr>
            <a:r>
              <a:rPr lang="en-US" dirty="0" smtClean="0"/>
              <a:t>pH 		6.0 	 [4.5-8.0]</a:t>
            </a:r>
          </a:p>
          <a:p>
            <a:pPr marL="0" indent="0">
              <a:lnSpc>
                <a:spcPct val="80000"/>
              </a:lnSpc>
              <a:buFontTx/>
              <a:buNone/>
              <a:defRPr/>
            </a:pPr>
            <a:r>
              <a:rPr lang="en-US" dirty="0" smtClean="0"/>
              <a:t>Spec Gravity 	1.020	 [1.003-1.035]  </a:t>
            </a:r>
            <a:endParaRPr lang="de-DE" dirty="0" smtClean="0"/>
          </a:p>
          <a:p>
            <a:pPr marL="0" indent="0">
              <a:lnSpc>
                <a:spcPct val="80000"/>
              </a:lnSpc>
              <a:buFontTx/>
              <a:buNone/>
              <a:defRPr/>
            </a:pPr>
            <a:r>
              <a:rPr lang="de-DE" dirty="0" smtClean="0"/>
              <a:t>Protein 		Neg	 [NEG] </a:t>
            </a:r>
          </a:p>
          <a:p>
            <a:pPr marL="0" indent="0">
              <a:lnSpc>
                <a:spcPct val="80000"/>
              </a:lnSpc>
              <a:buFontTx/>
              <a:buNone/>
              <a:defRPr/>
            </a:pPr>
            <a:r>
              <a:rPr lang="de-DE" dirty="0" smtClean="0"/>
              <a:t>Blood 		Mod	 [NEG] </a:t>
            </a:r>
          </a:p>
          <a:p>
            <a:pPr marL="0" indent="0">
              <a:lnSpc>
                <a:spcPct val="80000"/>
              </a:lnSpc>
              <a:buFontTx/>
              <a:buNone/>
              <a:defRPr/>
            </a:pPr>
            <a:r>
              <a:rPr lang="de-DE" dirty="0" smtClean="0"/>
              <a:t>Glucose		Neg	 [NEG] </a:t>
            </a:r>
          </a:p>
          <a:p>
            <a:pPr marL="0" indent="0">
              <a:lnSpc>
                <a:spcPct val="80000"/>
              </a:lnSpc>
              <a:buFontTx/>
              <a:buNone/>
              <a:defRPr/>
            </a:pPr>
            <a:r>
              <a:rPr lang="de-DE" dirty="0" smtClean="0"/>
              <a:t>Ketones 	Neg	 [NEG] </a:t>
            </a:r>
          </a:p>
          <a:p>
            <a:pPr marL="0" indent="0">
              <a:lnSpc>
                <a:spcPct val="80000"/>
              </a:lnSpc>
              <a:buFontTx/>
              <a:buNone/>
              <a:defRPr/>
            </a:pPr>
            <a:r>
              <a:rPr lang="de-DE" dirty="0" smtClean="0"/>
              <a:t>Bilirubin	Neg	 [NEG] </a:t>
            </a:r>
          </a:p>
          <a:p>
            <a:pPr marL="0" indent="0">
              <a:lnSpc>
                <a:spcPct val="80000"/>
              </a:lnSpc>
              <a:buFontTx/>
              <a:buNone/>
              <a:defRPr/>
            </a:pPr>
            <a:r>
              <a:rPr lang="de-DE" dirty="0" smtClean="0"/>
              <a:t>Urobilinogen 	0.2 	  [0.2-1.0] eu/dl </a:t>
            </a:r>
          </a:p>
          <a:p>
            <a:pPr marL="0" indent="0">
              <a:lnSpc>
                <a:spcPct val="80000"/>
              </a:lnSpc>
              <a:buFontTx/>
              <a:buNone/>
              <a:defRPr/>
            </a:pPr>
            <a:r>
              <a:rPr lang="de-DE" dirty="0" smtClean="0"/>
              <a:t>Nitrite	 	Neg	 [NEG] </a:t>
            </a:r>
            <a:endParaRPr lang="en-US" dirty="0" smtClean="0"/>
          </a:p>
          <a:p>
            <a:pPr marL="0" indent="0">
              <a:lnSpc>
                <a:spcPct val="80000"/>
              </a:lnSpc>
              <a:buFontTx/>
              <a:buNone/>
              <a:defRPr/>
            </a:pPr>
            <a:r>
              <a:rPr lang="en-US" dirty="0" smtClean="0"/>
              <a:t>Leukocyte 	</a:t>
            </a:r>
            <a:r>
              <a:rPr lang="en-US" dirty="0" err="1" smtClean="0"/>
              <a:t>Neg</a:t>
            </a:r>
            <a:r>
              <a:rPr lang="en-US" dirty="0" smtClean="0"/>
              <a:t>	 [NEG] </a:t>
            </a:r>
          </a:p>
          <a:p>
            <a:pPr marL="0" indent="0">
              <a:lnSpc>
                <a:spcPct val="80000"/>
              </a:lnSpc>
              <a:buFontTx/>
              <a:buNone/>
              <a:defRPr/>
            </a:pPr>
            <a:r>
              <a:rPr lang="en-US" dirty="0" smtClean="0"/>
              <a:t>RBC 		25-50	 [0-2] /</a:t>
            </a:r>
            <a:r>
              <a:rPr lang="en-US" dirty="0" err="1" smtClean="0"/>
              <a:t>hpf</a:t>
            </a:r>
            <a:r>
              <a:rPr lang="en-US" dirty="0" smtClean="0"/>
              <a:t> </a:t>
            </a:r>
          </a:p>
          <a:p>
            <a:pPr marL="0" indent="0">
              <a:lnSpc>
                <a:spcPct val="80000"/>
              </a:lnSpc>
              <a:buFontTx/>
              <a:buNone/>
              <a:defRPr/>
            </a:pPr>
            <a:r>
              <a:rPr lang="en-US" dirty="0" smtClean="0"/>
              <a:t>WBC 		2-5	 [0-5] /</a:t>
            </a:r>
            <a:r>
              <a:rPr lang="en-US" dirty="0" err="1" smtClean="0"/>
              <a:t>hpf</a:t>
            </a:r>
            <a:endParaRPr lang="en-US" dirty="0"/>
          </a:p>
          <a:p>
            <a:pPr marL="0" indent="0">
              <a:lnSpc>
                <a:spcPct val="80000"/>
              </a:lnSpc>
              <a:buFontTx/>
              <a:buNone/>
              <a:defRPr/>
            </a:pPr>
            <a:endParaRPr lang="en-US" dirty="0"/>
          </a:p>
          <a:p>
            <a:pPr marL="0" indent="0">
              <a:lnSpc>
                <a:spcPct val="80000"/>
              </a:lnSpc>
              <a:buFontTx/>
              <a:buNone/>
              <a:defRPr/>
            </a:pPr>
            <a:endParaRPr lang="en-US" dirty="0" smtClean="0"/>
          </a:p>
          <a:p>
            <a:pPr marL="0" indent="0">
              <a:lnSpc>
                <a:spcPct val="80000"/>
              </a:lnSpc>
              <a:buFontTx/>
              <a:buNone/>
              <a:defRPr/>
            </a:pPr>
            <a:r>
              <a:rPr lang="en-US" dirty="0" smtClean="0"/>
              <a:t>Serum BUN and creatinine are normal.</a:t>
            </a:r>
          </a:p>
          <a:p>
            <a:pPr>
              <a:defRPr/>
            </a:pPr>
            <a:endParaRPr lang="en-US" dirty="0"/>
          </a:p>
        </p:txBody>
      </p:sp>
      <p:sp>
        <p:nvSpPr>
          <p:cNvPr id="15363" name="Title 3"/>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6 - Urinalysis</a:t>
            </a:r>
          </a:p>
        </p:txBody>
      </p:sp>
    </p:spTree>
    <p:extLst>
      <p:ext uri="{BB962C8B-B14F-4D97-AF65-F5344CB8AC3E}">
        <p14:creationId xmlns:p14="http://schemas.microsoft.com/office/powerpoint/2010/main" val="25892073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smtClean="0"/>
              <a:t>Interpret the urinalysis.</a:t>
            </a:r>
          </a:p>
          <a:p>
            <a:pPr marL="0" indent="0">
              <a:buFontTx/>
              <a:buNone/>
            </a:pPr>
            <a:endParaRPr lang="en-US" altLang="en-US" smtClean="0"/>
          </a:p>
          <a:p>
            <a:pPr marL="0" indent="0">
              <a:buFontTx/>
              <a:buNone/>
            </a:pPr>
            <a:r>
              <a:rPr lang="en-US" altLang="en-US" smtClean="0"/>
              <a:t>Develop a differential diagnosis integrating the clinical findings and those on urinalysis. </a:t>
            </a:r>
          </a:p>
        </p:txBody>
      </p:sp>
      <p:sp>
        <p:nvSpPr>
          <p:cNvPr id="16387" name="Title 3"/>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6</a:t>
            </a:r>
          </a:p>
        </p:txBody>
      </p:sp>
    </p:spTree>
    <p:extLst>
      <p:ext uri="{BB962C8B-B14F-4D97-AF65-F5344CB8AC3E}">
        <p14:creationId xmlns:p14="http://schemas.microsoft.com/office/powerpoint/2010/main" val="37839733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dirty="0" smtClean="0"/>
              <a:t>An ultrasound of the kidneys and bladder is performed which shows a mass of the right kidney.</a:t>
            </a:r>
          </a:p>
          <a:p>
            <a:pPr marL="0" indent="0">
              <a:buFontTx/>
              <a:buNone/>
            </a:pPr>
            <a:r>
              <a:rPr lang="en-US" altLang="en-US" dirty="0" smtClean="0"/>
              <a:t>The patient undergoes nephrectomy.</a:t>
            </a:r>
          </a:p>
        </p:txBody>
      </p:sp>
      <p:sp>
        <p:nvSpPr>
          <p:cNvPr id="17411" name="Title 3"/>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6</a:t>
            </a:r>
          </a:p>
        </p:txBody>
      </p:sp>
    </p:spTree>
    <p:extLst>
      <p:ext uri="{BB962C8B-B14F-4D97-AF65-F5344CB8AC3E}">
        <p14:creationId xmlns:p14="http://schemas.microsoft.com/office/powerpoint/2010/main" val="33928739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bwMode="auto">
          <a:xfrm>
            <a:off x="457200" y="304800"/>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r>
              <a:rPr lang="en-US" altLang="en-US" sz="3600" dirty="0" smtClean="0"/>
              <a:t>Case 6 - Describe the gross findings.  What do “A? and “B” represent?</a:t>
            </a:r>
            <a:r>
              <a:rPr lang="en-US" altLang="en-US" dirty="0" smtClean="0"/>
              <a:t/>
            </a:r>
            <a:br>
              <a:rPr lang="en-US" altLang="en-US" dirty="0" smtClean="0"/>
            </a:br>
            <a:endParaRPr lang="en-US" altLang="en-US" dirty="0" smtClean="0"/>
          </a:p>
        </p:txBody>
      </p:sp>
      <p:sp>
        <p:nvSpPr>
          <p:cNvPr id="18435"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altLang="en-US" dirty="0" smtClean="0"/>
          </a:p>
          <a:p>
            <a:endParaRPr lang="en-US" altLang="en-US" dirty="0" smtClean="0"/>
          </a:p>
        </p:txBody>
      </p:sp>
      <p:pic>
        <p:nvPicPr>
          <p:cNvPr id="18436" name="Picture 2"/>
          <p:cNvPicPr>
            <a:picLocks noChangeAspect="1" noChangeArrowheads="1"/>
          </p:cNvPicPr>
          <p:nvPr/>
        </p:nvPicPr>
        <p:blipFill>
          <a:blip r:embed="rId2" cstate="print"/>
          <a:srcRect/>
          <a:stretch>
            <a:fillRect/>
          </a:stretch>
        </p:blipFill>
        <p:spPr bwMode="auto">
          <a:xfrm>
            <a:off x="2743200" y="1676400"/>
            <a:ext cx="3714750" cy="4965700"/>
          </a:xfrm>
          <a:prstGeom prst="rect">
            <a:avLst/>
          </a:prstGeom>
          <a:noFill/>
          <a:ln w="9525">
            <a:solidFill>
              <a:schemeClr val="tx1"/>
            </a:solidFill>
            <a:miter lim="800000"/>
            <a:headEnd/>
            <a:tailEnd/>
          </a:ln>
        </p:spPr>
      </p:pic>
      <p:sp>
        <p:nvSpPr>
          <p:cNvPr id="4" name="Title 3"/>
          <p:cNvSpPr txBox="1">
            <a:spLocks/>
          </p:cNvSpPr>
          <p:nvPr/>
        </p:nvSpPr>
        <p:spPr>
          <a:xfrm>
            <a:off x="609600" y="304800"/>
            <a:ext cx="7772400" cy="841375"/>
          </a:xfrm>
          <a:prstGeom prst="rect">
            <a:avLst/>
          </a:prstGeom>
        </p:spPr>
        <p:txBody>
          <a:bodyPr/>
          <a:lstStyle/>
          <a:p>
            <a:pPr algn="ctr">
              <a:defRPr/>
            </a:pPr>
            <a:endParaRPr lang="en-US" sz="4400" kern="0" dirty="0">
              <a:solidFill>
                <a:schemeClr val="tx2"/>
              </a:solidFill>
              <a:latin typeface="+mj-lt"/>
              <a:ea typeface="+mj-ea"/>
              <a:cs typeface="+mj-cs"/>
            </a:endParaRPr>
          </a:p>
        </p:txBody>
      </p:sp>
    </p:spTree>
    <p:extLst>
      <p:ext uri="{BB962C8B-B14F-4D97-AF65-F5344CB8AC3E}">
        <p14:creationId xmlns:p14="http://schemas.microsoft.com/office/powerpoint/2010/main" val="40066837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zoomify.lumc.edu/path/urogen2/HD145b/slidefiles/slide4.jpg"/>
          <p:cNvPicPr>
            <a:picLocks noChangeAspect="1" noChangeArrowheads="1"/>
          </p:cNvPicPr>
          <p:nvPr/>
        </p:nvPicPr>
        <p:blipFill rotWithShape="1">
          <a:blip r:embed="rId2">
            <a:extLst>
              <a:ext uri="{28A0092B-C50C-407E-A947-70E740481C1C}">
                <a14:useLocalDpi xmlns:a14="http://schemas.microsoft.com/office/drawing/2010/main" val="0"/>
              </a:ext>
            </a:extLst>
          </a:blip>
          <a:srcRect l="-1911" r="1911" b="17849"/>
          <a:stretch/>
        </p:blipFill>
        <p:spPr bwMode="auto">
          <a:xfrm>
            <a:off x="838200" y="1524000"/>
            <a:ext cx="6917408" cy="486591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normAutofit fontScale="90000"/>
          </a:bodyPr>
          <a:lstStyle/>
          <a:p>
            <a:r>
              <a:rPr lang="en-US" dirty="0" smtClean="0"/>
              <a:t> </a:t>
            </a:r>
            <a:r>
              <a:rPr lang="en-US" sz="3100" dirty="0" smtClean="0"/>
              <a:t>Case 6- Nephrectomy specimen bisected. Describe the gross findings. What do “A” and “B” represent? </a:t>
            </a:r>
            <a:endParaRPr lang="en-US" sz="3100" dirty="0"/>
          </a:p>
        </p:txBody>
      </p:sp>
    </p:spTree>
    <p:extLst>
      <p:ext uri="{BB962C8B-B14F-4D97-AF65-F5344CB8AC3E}">
        <p14:creationId xmlns:p14="http://schemas.microsoft.com/office/powerpoint/2010/main" val="4561145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685800" y="304800"/>
            <a:ext cx="7772400" cy="841375"/>
          </a:xfrm>
          <a:prstGeom prst="rect">
            <a:avLst/>
          </a:prstGeom>
        </p:spPr>
        <p:txBody>
          <a:bodyPr/>
          <a:lstStyle/>
          <a:p>
            <a:pPr algn="ctr">
              <a:defRPr/>
            </a:pPr>
            <a:r>
              <a:rPr lang="en-US" sz="3600" kern="0" dirty="0">
                <a:latin typeface="+mj-lt"/>
                <a:ea typeface="+mj-ea"/>
                <a:cs typeface="+mj-cs"/>
              </a:rPr>
              <a:t>Case 6</a:t>
            </a:r>
            <a:r>
              <a:rPr lang="en-US" sz="3600" kern="0" dirty="0" smtClean="0">
                <a:latin typeface="+mj-lt"/>
                <a:ea typeface="+mj-ea"/>
                <a:cs typeface="+mj-cs"/>
              </a:rPr>
              <a:t> </a:t>
            </a:r>
            <a:r>
              <a:rPr lang="en-US" sz="3600" kern="0" dirty="0">
                <a:latin typeface="+mj-lt"/>
                <a:ea typeface="+mj-ea"/>
                <a:cs typeface="+mj-cs"/>
              </a:rPr>
              <a:t>- </a:t>
            </a:r>
            <a:r>
              <a:rPr lang="en-US" altLang="en-US" sz="3600" dirty="0">
                <a:latin typeface="+mj-lt"/>
              </a:rPr>
              <a:t>Describe the histologic findings.  From what part of the gross specimen was the section likely obtained?</a:t>
            </a:r>
          </a:p>
          <a:p>
            <a:pPr algn="ctr">
              <a:defRPr/>
            </a:pPr>
            <a:r>
              <a:rPr lang="en-US" sz="3600" kern="0" dirty="0">
                <a:latin typeface="+mj-lt"/>
                <a:ea typeface="+mj-ea"/>
                <a:cs typeface="+mj-cs"/>
              </a:rPr>
              <a:t> </a:t>
            </a:r>
          </a:p>
        </p:txBody>
      </p:sp>
      <p:pic>
        <p:nvPicPr>
          <p:cNvPr id="19459" name="Picture 2"/>
          <p:cNvPicPr>
            <a:picLocks noChangeAspect="1" noChangeArrowheads="1"/>
          </p:cNvPicPr>
          <p:nvPr/>
        </p:nvPicPr>
        <p:blipFill>
          <a:blip r:embed="rId2" cstate="print"/>
          <a:srcRect l="27847"/>
          <a:stretch>
            <a:fillRect/>
          </a:stretch>
        </p:blipFill>
        <p:spPr bwMode="auto">
          <a:xfrm>
            <a:off x="4495800" y="2133600"/>
            <a:ext cx="4257675" cy="4572000"/>
          </a:xfrm>
          <a:prstGeom prst="rect">
            <a:avLst/>
          </a:prstGeom>
          <a:noFill/>
          <a:ln w="9525">
            <a:solidFill>
              <a:schemeClr val="tx1"/>
            </a:solidFill>
            <a:miter lim="800000"/>
            <a:headEnd/>
            <a:tailEnd/>
          </a:ln>
        </p:spPr>
      </p:pic>
      <p:pic>
        <p:nvPicPr>
          <p:cNvPr id="19462" name="Picture 7"/>
          <p:cNvPicPr>
            <a:picLocks noChangeAspect="1" noChangeArrowheads="1"/>
          </p:cNvPicPr>
          <p:nvPr/>
        </p:nvPicPr>
        <p:blipFill>
          <a:blip r:embed="rId3" cstate="print"/>
          <a:srcRect/>
          <a:stretch>
            <a:fillRect/>
          </a:stretch>
        </p:blipFill>
        <p:spPr bwMode="auto">
          <a:xfrm>
            <a:off x="457200" y="2141356"/>
            <a:ext cx="3733800" cy="4564244"/>
          </a:xfrm>
          <a:prstGeom prst="rect">
            <a:avLst/>
          </a:prstGeom>
          <a:noFill/>
          <a:ln w="9525">
            <a:solidFill>
              <a:schemeClr val="tx1"/>
            </a:solidFill>
            <a:miter lim="800000"/>
            <a:headEnd/>
            <a:tailEnd/>
          </a:ln>
          <a:effectLst/>
        </p:spPr>
      </p:pic>
      <p:sp>
        <p:nvSpPr>
          <p:cNvPr id="7" name="TextBox 20"/>
          <p:cNvSpPr txBox="1">
            <a:spLocks noChangeArrowheads="1"/>
          </p:cNvSpPr>
          <p:nvPr/>
        </p:nvSpPr>
        <p:spPr bwMode="auto">
          <a:xfrm>
            <a:off x="1779107" y="6400800"/>
            <a:ext cx="1091581" cy="276999"/>
          </a:xfrm>
          <a:prstGeom prst="rect">
            <a:avLst/>
          </a:prstGeom>
          <a:solidFill>
            <a:schemeClr val="bg1"/>
          </a:solidFill>
          <a:ln w="9525">
            <a:solidFill>
              <a:schemeClr val="tx1"/>
            </a:solidFill>
            <a:miter lim="800000"/>
            <a:headEnd/>
            <a:tailEnd/>
          </a:ln>
        </p:spPr>
        <p:txBody>
          <a:bodyPr wrap="none">
            <a:spAutoFit/>
          </a:bodyPr>
          <a:lstStyle/>
          <a:p>
            <a:pPr algn="ctr"/>
            <a:r>
              <a:rPr lang="en-US" altLang="en-US" sz="1200" dirty="0" smtClean="0"/>
              <a:t>20x, H&amp;E </a:t>
            </a:r>
            <a:r>
              <a:rPr lang="en-US" altLang="en-US" sz="1200" dirty="0"/>
              <a:t>stain</a:t>
            </a:r>
          </a:p>
        </p:txBody>
      </p:sp>
      <p:sp>
        <p:nvSpPr>
          <p:cNvPr id="8" name="TextBox 20"/>
          <p:cNvSpPr txBox="1">
            <a:spLocks noChangeArrowheads="1"/>
          </p:cNvSpPr>
          <p:nvPr/>
        </p:nvSpPr>
        <p:spPr bwMode="auto">
          <a:xfrm>
            <a:off x="6229151" y="6400800"/>
            <a:ext cx="1126847" cy="276999"/>
          </a:xfrm>
          <a:prstGeom prst="rect">
            <a:avLst/>
          </a:prstGeom>
          <a:solidFill>
            <a:schemeClr val="bg1"/>
          </a:solidFill>
          <a:ln w="9525">
            <a:solidFill>
              <a:schemeClr val="tx1"/>
            </a:solidFill>
            <a:miter lim="800000"/>
            <a:headEnd/>
            <a:tailEnd/>
          </a:ln>
        </p:spPr>
        <p:txBody>
          <a:bodyPr wrap="none">
            <a:spAutoFit/>
          </a:bodyPr>
          <a:lstStyle/>
          <a:p>
            <a:pPr algn="ctr"/>
            <a:r>
              <a:rPr lang="en-US" altLang="en-US" sz="1200" dirty="0" smtClean="0"/>
              <a:t>40x,  H&amp;E </a:t>
            </a:r>
            <a:r>
              <a:rPr lang="en-US" altLang="en-US" sz="1200" dirty="0"/>
              <a:t>stain</a:t>
            </a:r>
          </a:p>
        </p:txBody>
      </p:sp>
    </p:spTree>
    <p:extLst>
      <p:ext uri="{BB962C8B-B14F-4D97-AF65-F5344CB8AC3E}">
        <p14:creationId xmlns:p14="http://schemas.microsoft.com/office/powerpoint/2010/main" val="4146750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dirty="0" smtClean="0"/>
              <a:t>Case 1 – Identify the arteriole and glomerular capillaries.</a:t>
            </a:r>
            <a:br>
              <a:rPr lang="en-US" sz="2800" dirty="0" smtClean="0"/>
            </a:br>
            <a:r>
              <a:rPr lang="en-US" sz="2800" dirty="0" smtClean="0"/>
              <a:t>Identify the tubules, epithelial brush border</a:t>
            </a:r>
            <a:endParaRPr lang="en-US" sz="2800" dirty="0"/>
          </a:p>
        </p:txBody>
      </p:sp>
      <p:pic>
        <p:nvPicPr>
          <p:cNvPr id="6146" name="Picture 2" descr="http://www.stritch.luc.edu/lumen/MedEd/Histo/HistoImages/hl7A-76.jpg"/>
          <p:cNvPicPr>
            <a:picLocks noChangeAspect="1" noChangeArrowheads="1"/>
          </p:cNvPicPr>
          <p:nvPr/>
        </p:nvPicPr>
        <p:blipFill rotWithShape="1">
          <a:blip r:embed="rId2">
            <a:extLst>
              <a:ext uri="{28A0092B-C50C-407E-A947-70E740481C1C}">
                <a14:useLocalDpi xmlns:a14="http://schemas.microsoft.com/office/drawing/2010/main" val="0"/>
              </a:ext>
            </a:extLst>
          </a:blip>
          <a:srcRect t="7143"/>
          <a:stretch/>
        </p:blipFill>
        <p:spPr bwMode="auto">
          <a:xfrm>
            <a:off x="1905000" y="2590800"/>
            <a:ext cx="5610131" cy="367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7368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FontTx/>
              <a:buNone/>
            </a:pPr>
            <a:r>
              <a:rPr lang="en-US" altLang="en-US" smtClean="0"/>
              <a:t>What is your pathologic diagnosis?</a:t>
            </a:r>
          </a:p>
          <a:p>
            <a:pPr marL="0" indent="0">
              <a:buFontTx/>
              <a:buNone/>
            </a:pPr>
            <a:endParaRPr lang="en-US" altLang="en-US" smtClean="0"/>
          </a:p>
          <a:p>
            <a:pPr marL="0" indent="0">
              <a:buFontTx/>
              <a:buNone/>
            </a:pPr>
            <a:r>
              <a:rPr lang="en-US" altLang="en-US" smtClean="0"/>
              <a:t>Correlate the pathologic findings with the clinical findings. </a:t>
            </a:r>
          </a:p>
          <a:p>
            <a:pPr marL="0" indent="0">
              <a:buFontTx/>
              <a:buNone/>
            </a:pPr>
            <a:endParaRPr lang="en-US" altLang="en-US" smtClean="0"/>
          </a:p>
          <a:p>
            <a:pPr marL="0" indent="0">
              <a:buFontTx/>
              <a:buNone/>
            </a:pPr>
            <a:r>
              <a:rPr lang="en-US" altLang="en-US" smtClean="0"/>
              <a:t>What is the characteristic triad with respect to presentation of this disease process?</a:t>
            </a:r>
          </a:p>
        </p:txBody>
      </p:sp>
      <p:sp>
        <p:nvSpPr>
          <p:cNvPr id="20483" name="Title 3"/>
          <p:cNvSpPr>
            <a:spLocks noGrp="1"/>
          </p:cNvSpPr>
          <p:nvPr>
            <p:ph type="title"/>
          </p:nvPr>
        </p:nvSpPr>
        <p:spPr bwMode="auto">
          <a:xfrm>
            <a:off x="457200" y="3048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6</a:t>
            </a:r>
          </a:p>
        </p:txBody>
      </p:sp>
    </p:spTree>
    <p:extLst>
      <p:ext uri="{BB962C8B-B14F-4D97-AF65-F5344CB8AC3E}">
        <p14:creationId xmlns:p14="http://schemas.microsoft.com/office/powerpoint/2010/main" val="21043084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457200" y="3048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t>Case 6</a:t>
            </a:r>
            <a:endParaRPr lang="en-US" altLang="en-US" dirty="0" smtClean="0"/>
          </a:p>
        </p:txBody>
      </p:sp>
      <p:sp>
        <p:nvSpPr>
          <p:cNvPr id="3" name="Content Placeholder 2"/>
          <p:cNvSpPr>
            <a:spLocks noGrp="1"/>
          </p:cNvSpPr>
          <p:nvPr>
            <p:ph idx="1"/>
          </p:nvPr>
        </p:nvSpPr>
        <p:spPr/>
        <p:txBody>
          <a:bodyPr/>
          <a:lstStyle/>
          <a:p>
            <a:pPr marL="0" indent="0">
              <a:buFontTx/>
              <a:buNone/>
              <a:defRPr/>
            </a:pPr>
            <a:r>
              <a:rPr lang="en-US" sz="2000" dirty="0" smtClean="0"/>
              <a:t>Interpret the patient’s CBC. Relate the findings to the disease process.</a:t>
            </a:r>
          </a:p>
          <a:p>
            <a:pPr marL="0" indent="0">
              <a:buFontTx/>
              <a:buNone/>
              <a:defRPr/>
            </a:pPr>
            <a:endParaRPr lang="en-US" sz="2000" dirty="0"/>
          </a:p>
          <a:p>
            <a:pPr marL="0" indent="0">
              <a:buFontTx/>
              <a:buNone/>
              <a:defRPr/>
            </a:pPr>
            <a:r>
              <a:rPr lang="en-US" sz="2000" dirty="0" smtClean="0"/>
              <a:t>WBC </a:t>
            </a:r>
            <a:r>
              <a:rPr lang="en-US" sz="2000" dirty="0"/>
              <a:t>	</a:t>
            </a:r>
            <a:r>
              <a:rPr lang="en-US" sz="2000" dirty="0" smtClean="0"/>
              <a:t>	11.3 </a:t>
            </a:r>
            <a:r>
              <a:rPr lang="en-US" sz="2000" dirty="0"/>
              <a:t>	 [4.0-10.0] k/</a:t>
            </a:r>
            <a:r>
              <a:rPr lang="en-US" sz="2000" dirty="0" err="1"/>
              <a:t>ul</a:t>
            </a:r>
            <a:r>
              <a:rPr lang="en-US" sz="2000" dirty="0"/>
              <a:t> </a:t>
            </a:r>
          </a:p>
          <a:p>
            <a:pPr marL="0" indent="0">
              <a:buFontTx/>
              <a:buNone/>
              <a:defRPr/>
            </a:pPr>
            <a:r>
              <a:rPr lang="en-US" sz="2000" dirty="0" err="1" smtClean="0"/>
              <a:t>Hgb</a:t>
            </a:r>
            <a:r>
              <a:rPr lang="en-US" sz="2000" dirty="0"/>
              <a:t>	</a:t>
            </a:r>
            <a:r>
              <a:rPr lang="en-US" sz="2000" dirty="0" smtClean="0"/>
              <a:t>	17.1</a:t>
            </a:r>
            <a:r>
              <a:rPr lang="en-US" sz="2000" dirty="0"/>
              <a:t>	 [12.0-16.0] gm/dl </a:t>
            </a:r>
          </a:p>
          <a:p>
            <a:pPr marL="0" indent="0">
              <a:buFontTx/>
              <a:buNone/>
              <a:defRPr/>
            </a:pPr>
            <a:r>
              <a:rPr lang="en-US" sz="2000" dirty="0" err="1"/>
              <a:t>Hct</a:t>
            </a:r>
            <a:r>
              <a:rPr lang="en-US" sz="2000" dirty="0"/>
              <a:t> 	</a:t>
            </a:r>
            <a:r>
              <a:rPr lang="en-US" sz="2000" dirty="0" smtClean="0"/>
              <a:t>	51.4  </a:t>
            </a:r>
            <a:r>
              <a:rPr lang="en-US" sz="2000" dirty="0"/>
              <a:t>	 </a:t>
            </a:r>
            <a:r>
              <a:rPr lang="en-US" sz="2000" dirty="0" smtClean="0"/>
              <a:t>[34.0-48.0</a:t>
            </a:r>
            <a:r>
              <a:rPr lang="en-US" sz="2000" dirty="0"/>
              <a:t>] % </a:t>
            </a:r>
          </a:p>
          <a:p>
            <a:pPr marL="0" indent="0">
              <a:buFontTx/>
              <a:buNone/>
              <a:defRPr/>
            </a:pPr>
            <a:r>
              <a:rPr lang="en-US" sz="2000" dirty="0" err="1" smtClean="0"/>
              <a:t>Plt</a:t>
            </a:r>
            <a:r>
              <a:rPr lang="en-US" sz="2000" dirty="0" smtClean="0"/>
              <a:t> Count 	305</a:t>
            </a:r>
            <a:r>
              <a:rPr lang="en-US" sz="2000" dirty="0"/>
              <a:t>	 [150-400] k/</a:t>
            </a:r>
            <a:r>
              <a:rPr lang="en-US" sz="2000" dirty="0" err="1"/>
              <a:t>ul</a:t>
            </a:r>
            <a:endParaRPr lang="en-US" sz="2000" dirty="0"/>
          </a:p>
          <a:p>
            <a:pPr>
              <a:defRPr/>
            </a:pPr>
            <a:endParaRPr lang="en-US" dirty="0"/>
          </a:p>
        </p:txBody>
      </p:sp>
    </p:spTree>
    <p:extLst>
      <p:ext uri="{BB962C8B-B14F-4D97-AF65-F5344CB8AC3E}">
        <p14:creationId xmlns:p14="http://schemas.microsoft.com/office/powerpoint/2010/main" val="2626738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Case 1 – Identify the labels on this diagram of a normal glomerulus</a:t>
            </a:r>
            <a:endParaRPr lang="en-US" sz="3600"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83" t="15321" r="22671"/>
          <a:stretch/>
        </p:blipFill>
        <p:spPr bwMode="auto">
          <a:xfrm>
            <a:off x="1676400" y="1371600"/>
            <a:ext cx="5181600" cy="533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658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098" name="Rectangle 4"/>
          <p:cNvSpPr>
            <a:spLocks noChangeArrowheads="1"/>
          </p:cNvSpPr>
          <p:nvPr/>
        </p:nvSpPr>
        <p:spPr bwMode="auto">
          <a:xfrm>
            <a:off x="685800" y="381000"/>
            <a:ext cx="7772400" cy="1143000"/>
          </a:xfrm>
          <a:prstGeom prst="rect">
            <a:avLst/>
          </a:prstGeom>
          <a:noFill/>
          <a:ln w="9525">
            <a:noFill/>
            <a:miter lim="800000"/>
            <a:headEnd/>
            <a:tailEnd/>
          </a:ln>
        </p:spPr>
        <p:txBody>
          <a:bodyPr anchor="ctr"/>
          <a:lstStyle/>
          <a:p>
            <a:pPr algn="ctr"/>
            <a:endParaRPr lang="en-US" altLang="en-US" sz="4000"/>
          </a:p>
        </p:txBody>
      </p:sp>
      <p:sp>
        <p:nvSpPr>
          <p:cNvPr id="4099" name="Rectangle 5"/>
          <p:cNvSpPr>
            <a:spLocks noChangeArrowheads="1"/>
          </p:cNvSpPr>
          <p:nvPr/>
        </p:nvSpPr>
        <p:spPr bwMode="auto">
          <a:xfrm>
            <a:off x="228600" y="1600200"/>
            <a:ext cx="8534400" cy="4495800"/>
          </a:xfrm>
          <a:prstGeom prst="rect">
            <a:avLst/>
          </a:prstGeom>
          <a:noFill/>
          <a:ln w="9525">
            <a:noFill/>
            <a:miter lim="800000"/>
            <a:headEnd/>
            <a:tailEnd/>
          </a:ln>
        </p:spPr>
        <p:txBody>
          <a:bodyPr/>
          <a:lstStyle/>
          <a:p>
            <a:pPr indent="6350">
              <a:spcBef>
                <a:spcPct val="20000"/>
              </a:spcBef>
            </a:pPr>
            <a:r>
              <a:rPr lang="en-US" altLang="en-US" sz="2800" b="1" u="sng" dirty="0"/>
              <a:t>CHIEF COMPLAINT</a:t>
            </a:r>
            <a:r>
              <a:rPr lang="en-US" altLang="en-US" sz="2800" dirty="0"/>
              <a:t>: “My back hurts.”</a:t>
            </a:r>
          </a:p>
          <a:p>
            <a:pPr indent="6350">
              <a:spcBef>
                <a:spcPct val="20000"/>
              </a:spcBef>
            </a:pPr>
            <a:r>
              <a:rPr lang="en-US" altLang="en-US" sz="2800" b="1" u="sng" dirty="0"/>
              <a:t>HISTORY</a:t>
            </a:r>
            <a:r>
              <a:rPr lang="en-US" altLang="en-US" sz="2800" dirty="0"/>
              <a:t>: A 32-year-old woman presents to the emergency department with acute onset of fever, chills, and  </a:t>
            </a:r>
            <a:r>
              <a:rPr lang="en-US" altLang="en-US" sz="2800" dirty="0" smtClean="0"/>
              <a:t>left flank </a:t>
            </a:r>
            <a:r>
              <a:rPr lang="en-US" altLang="en-US" sz="2800" dirty="0"/>
              <a:t>pain. </a:t>
            </a:r>
          </a:p>
          <a:p>
            <a:pPr indent="6350">
              <a:spcBef>
                <a:spcPct val="20000"/>
              </a:spcBef>
            </a:pPr>
            <a:r>
              <a:rPr lang="en-US" altLang="en-US" sz="2800" dirty="0"/>
              <a:t>She has also had nausea and vomiting and has been unable to keep any food down for the last day. </a:t>
            </a:r>
          </a:p>
          <a:p>
            <a:pPr indent="6350">
              <a:spcBef>
                <a:spcPct val="20000"/>
              </a:spcBef>
            </a:pPr>
            <a:r>
              <a:rPr lang="en-US" altLang="en-US" sz="2800" dirty="0"/>
              <a:t>On further questioning she notes that she developed dysuria and urinary frequency several days prior.</a:t>
            </a:r>
          </a:p>
        </p:txBody>
      </p:sp>
      <p:sp>
        <p:nvSpPr>
          <p:cNvPr id="4" name="Title 1"/>
          <p:cNvSpPr txBox="1">
            <a:spLocks/>
          </p:cNvSpPr>
          <p:nvPr/>
        </p:nvSpPr>
        <p:spPr>
          <a:xfrm>
            <a:off x="457200" y="381000"/>
            <a:ext cx="8229600" cy="1143000"/>
          </a:xfrm>
          <a:prstGeom prst="rect">
            <a:avLst/>
          </a:prstGeom>
        </p:spPr>
        <p:txBody>
          <a:bodyPr/>
          <a:lstStyle/>
          <a:p>
            <a:pPr algn="ctr">
              <a:defRPr/>
            </a:pPr>
            <a:r>
              <a:rPr lang="en-US" sz="4400" kern="0" dirty="0">
                <a:latin typeface="+mj-lt"/>
                <a:ea typeface="+mj-ea"/>
                <a:cs typeface="+mj-cs"/>
              </a:rPr>
              <a:t>Case </a:t>
            </a:r>
            <a:r>
              <a:rPr lang="en-US" sz="4400" kern="0" dirty="0" smtClean="0">
                <a:latin typeface="+mj-lt"/>
                <a:ea typeface="+mj-ea"/>
                <a:cs typeface="+mj-cs"/>
              </a:rPr>
              <a:t>2</a:t>
            </a:r>
            <a:endParaRPr lang="en-US" sz="4400" kern="0" dirty="0">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457200" y="1235419"/>
            <a:ext cx="8229600" cy="4525963"/>
          </a:xfrm>
        </p:spPr>
        <p:txBody>
          <a:bodyPr/>
          <a:lstStyle/>
          <a:p>
            <a:pPr marL="0" indent="6350" eaLnBrk="1" hangingPunct="1">
              <a:buFontTx/>
              <a:buNone/>
              <a:defRPr/>
            </a:pPr>
            <a:r>
              <a:rPr lang="en-US" sz="2800" b="1" u="sng" dirty="0" smtClean="0"/>
              <a:t>PHYSICAL EXAMINATION</a:t>
            </a:r>
            <a:r>
              <a:rPr lang="en-US" sz="2800" dirty="0" smtClean="0"/>
              <a:t>: </a:t>
            </a:r>
          </a:p>
          <a:p>
            <a:pPr marL="0" indent="6350" eaLnBrk="1" hangingPunct="1">
              <a:buFontTx/>
              <a:buNone/>
              <a:defRPr/>
            </a:pPr>
            <a:r>
              <a:rPr lang="en-US" sz="2800" dirty="0" smtClean="0"/>
              <a:t>Temp 102.1</a:t>
            </a:r>
            <a:r>
              <a:rPr lang="en-US" sz="2800" baseline="30000" dirty="0" smtClean="0"/>
              <a:t>0</a:t>
            </a:r>
            <a:r>
              <a:rPr lang="en-US" sz="2800" dirty="0" smtClean="0"/>
              <a:t> F, BP 92/56, P 112</a:t>
            </a:r>
          </a:p>
          <a:p>
            <a:pPr marL="0" indent="6350" eaLnBrk="1" hangingPunct="1">
              <a:buFontTx/>
              <a:buNone/>
              <a:defRPr/>
            </a:pPr>
            <a:r>
              <a:rPr lang="en-US" sz="2800" dirty="0" smtClean="0"/>
              <a:t>Lungs and heart exams are normal, aside from tachycardia.  </a:t>
            </a:r>
          </a:p>
          <a:p>
            <a:pPr marL="0" indent="6350" eaLnBrk="1" hangingPunct="1">
              <a:buFontTx/>
              <a:buNone/>
              <a:defRPr/>
            </a:pPr>
            <a:r>
              <a:rPr lang="en-US" sz="2800" dirty="0" smtClean="0"/>
              <a:t>On abdominal exam there is suprapubic tenderness to palpation.  </a:t>
            </a:r>
          </a:p>
          <a:p>
            <a:pPr marL="0" indent="6350" eaLnBrk="1" hangingPunct="1">
              <a:buFontTx/>
              <a:buNone/>
              <a:defRPr/>
            </a:pPr>
            <a:r>
              <a:rPr lang="en-US" sz="2800" dirty="0" smtClean="0"/>
              <a:t>There is marked tenderness in the following area:</a:t>
            </a:r>
          </a:p>
          <a:p>
            <a:pPr marL="0" indent="6350" eaLnBrk="1" hangingPunct="1">
              <a:buFontTx/>
              <a:buNone/>
              <a:defRPr/>
            </a:pPr>
            <a:endParaRPr lang="en-US" sz="2800" dirty="0" smtClean="0"/>
          </a:p>
          <a:p>
            <a:pPr eaLnBrk="1" hangingPunct="1">
              <a:defRPr/>
            </a:pPr>
            <a:endParaRPr lang="en-US" dirty="0" smtClean="0"/>
          </a:p>
        </p:txBody>
      </p:sp>
      <p:sp>
        <p:nvSpPr>
          <p:cNvPr id="5123" name="Title 1"/>
          <p:cNvSpPr>
            <a:spLocks noGrp="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altLang="en-US" dirty="0" smtClean="0"/>
              <a:t>Case 2</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823791"/>
            <a:ext cx="157886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TotalTime>
  <Words>1471</Words>
  <Application>Microsoft Office PowerPoint</Application>
  <PresentationFormat>On-screen Show (4:3)</PresentationFormat>
  <Paragraphs>266</Paragraphs>
  <Slides>61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Minion Pro</vt:lpstr>
      <vt:lpstr>Myriad Pro</vt:lpstr>
      <vt:lpstr>Office Theme</vt:lpstr>
      <vt:lpstr>Renal PAthology</vt:lpstr>
      <vt:lpstr>Case 1 – Summarize the normal gross kidney findings. Describe the external surface.  Identify the renal cortex, medulla, major calyx, minor calyx</vt:lpstr>
      <vt:lpstr>Case 1 H&amp;E Low power – Distinguish the cortex from the medulla. What structures are each composed of?</vt:lpstr>
      <vt:lpstr> Case 1 – Identify glomeruli, tubules; comment on the interstitium  (H&amp;E 20x)</vt:lpstr>
      <vt:lpstr>Case 1 H&amp;E 40x</vt:lpstr>
      <vt:lpstr>Case 1 – Identify the arteriole and glomerular capillaries. Identify the tubules, epithelial brush border</vt:lpstr>
      <vt:lpstr>Case 1 – Identify the labels on this diagram of a normal glomerulus</vt:lpstr>
      <vt:lpstr>PowerPoint Presentation</vt:lpstr>
      <vt:lpstr>Case 2</vt:lpstr>
      <vt:lpstr>Case 2</vt:lpstr>
      <vt:lpstr>Case 2 - Urinalysis</vt:lpstr>
      <vt:lpstr>Case 2</vt:lpstr>
      <vt:lpstr>Case 2 - Normal A. Our patient B Describe the histologic  findings on 20x. Compare A and B</vt:lpstr>
      <vt:lpstr>Case 2 - Patient histology. Describe the findings on the 40x image. </vt:lpstr>
      <vt:lpstr>Case 2</vt:lpstr>
      <vt:lpstr>Case 2 – Which  slide below represents red blood cells on microscopy? Which represents white blood cells?</vt:lpstr>
      <vt:lpstr>Case 2 – What is the finding on our patient’s urine microscopy?</vt:lpstr>
      <vt:lpstr>Case 2</vt:lpstr>
      <vt:lpstr>Case 2</vt:lpstr>
      <vt:lpstr>Case 3</vt:lpstr>
      <vt:lpstr>Case 3 - Laboratory</vt:lpstr>
      <vt:lpstr>Case 3</vt:lpstr>
      <vt:lpstr>Case 3 - Contrast the gross findings of this patient’s kidney (B) vs the normal kidney (A)</vt:lpstr>
      <vt:lpstr>PowerPoint Presentation</vt:lpstr>
      <vt:lpstr>PowerPoint Presentation</vt:lpstr>
      <vt:lpstr>Case 3 – Identify arteriole(s) and describe their findings.</vt:lpstr>
      <vt:lpstr>PowerPoint Presentation</vt:lpstr>
      <vt:lpstr>Case 3</vt:lpstr>
      <vt:lpstr>Case 4</vt:lpstr>
      <vt:lpstr>Case 4</vt:lpstr>
      <vt:lpstr>Case 4 – Laboratory</vt:lpstr>
      <vt:lpstr>PowerPoint Presentation</vt:lpstr>
      <vt:lpstr>Case 4</vt:lpstr>
      <vt:lpstr>Case 4</vt:lpstr>
      <vt:lpstr>PowerPoint Presentation</vt:lpstr>
      <vt:lpstr>Case 4 - Describe the findings on Congo Red Stain</vt:lpstr>
      <vt:lpstr>PowerPoint Presentation</vt:lpstr>
      <vt:lpstr>Case 4</vt:lpstr>
      <vt:lpstr>Case 4</vt:lpstr>
      <vt:lpstr>Case 4</vt:lpstr>
      <vt:lpstr>Case 5</vt:lpstr>
      <vt:lpstr>PowerPoint Presentation</vt:lpstr>
      <vt:lpstr>PowerPoint Presentation</vt:lpstr>
      <vt:lpstr>PowerPoint Presentation</vt:lpstr>
      <vt:lpstr>Case 5 - Laboratory</vt:lpstr>
      <vt:lpstr>Case 5</vt:lpstr>
      <vt:lpstr>Case 5</vt:lpstr>
      <vt:lpstr>Case 5</vt:lpstr>
      <vt:lpstr>PowerPoint Presentation</vt:lpstr>
      <vt:lpstr> </vt:lpstr>
      <vt:lpstr>Case 5</vt:lpstr>
      <vt:lpstr>Case 5 – Point out on this diagram where the primary pathologic changes in this disease process are found</vt:lpstr>
      <vt:lpstr>Case 6</vt:lpstr>
      <vt:lpstr>Case 6 - Urinalysis</vt:lpstr>
      <vt:lpstr>Case 6</vt:lpstr>
      <vt:lpstr>Case 6</vt:lpstr>
      <vt:lpstr>Case 6 - Describe the gross findings.  What do “A? and “B” represent? </vt:lpstr>
      <vt:lpstr> Case 6- Nephrectomy specimen bisected. Describe the gross findings. What do “A” and “B” represent? </vt:lpstr>
      <vt:lpstr>PowerPoint Presentation</vt:lpstr>
      <vt:lpstr>Case 6</vt:lpstr>
      <vt:lpstr>Case 6</vt:lpstr>
    </vt:vector>
  </TitlesOfParts>
  <Company>LUHS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jspeiser</dc:creator>
  <cp:lastModifiedBy>Goslawski, Caterina</cp:lastModifiedBy>
  <cp:revision>61</cp:revision>
  <dcterms:created xsi:type="dcterms:W3CDTF">2015-06-01T18:36:44Z</dcterms:created>
  <dcterms:modified xsi:type="dcterms:W3CDTF">2017-10-25T18:41:58Z</dcterms:modified>
</cp:coreProperties>
</file>