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81"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2" r:id="rId26"/>
    <p:sldId id="283" r:id="rId27"/>
    <p:sldId id="284" r:id="rId28"/>
    <p:sldId id="285" r:id="rId29"/>
    <p:sldId id="286" r:id="rId30"/>
    <p:sldId id="290" r:id="rId31"/>
    <p:sldId id="287" r:id="rId32"/>
    <p:sldId id="288" r:id="rId33"/>
    <p:sldId id="289" r:id="rId34"/>
    <p:sldId id="291" r:id="rId35"/>
    <p:sldId id="294" r:id="rId36"/>
    <p:sldId id="292" r:id="rId37"/>
    <p:sldId id="293" r:id="rId38"/>
    <p:sldId id="279" r:id="rId39"/>
    <p:sldId id="280"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19"/>
    <p:restoredTop sz="94630"/>
  </p:normalViewPr>
  <p:slideViewPr>
    <p:cSldViewPr snapToGrid="0" snapToObjects="1">
      <p:cViewPr varScale="1">
        <p:scale>
          <a:sx n="78" d="100"/>
          <a:sy n="78" d="100"/>
        </p:scale>
        <p:origin x="9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76AFA1A-EF02-4341-A29D-6C0117AAD49F}" type="datetimeFigureOut">
              <a:rPr lang="en-US" smtClean="0"/>
              <a:t>11/21/2017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10159314-0454-4E3A-A677-169058528A5D}" type="slidenum">
              <a:rPr lang="en-US" smtClean="0"/>
              <a:t>‹#›</a:t>
            </a:fld>
            <a:endParaRPr lang="en-US"/>
          </a:p>
        </p:txBody>
      </p:sp>
    </p:spTree>
    <p:extLst>
      <p:ext uri="{BB962C8B-B14F-4D97-AF65-F5344CB8AC3E}">
        <p14:creationId xmlns:p14="http://schemas.microsoft.com/office/powerpoint/2010/main" val="734582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F007925-1D3D-CA4B-81EA-43E0AC0D3780}" type="datetimeFigureOut">
              <a:rPr lang="en-US" smtClean="0"/>
              <a:t>11/21/2017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08F94F4-45F3-1546-9541-99F415C9D7BB}" type="slidenum">
              <a:rPr lang="en-US" smtClean="0"/>
              <a:t>‹#›</a:t>
            </a:fld>
            <a:endParaRPr lang="en-US"/>
          </a:p>
        </p:txBody>
      </p:sp>
    </p:spTree>
    <p:extLst>
      <p:ext uri="{BB962C8B-B14F-4D97-AF65-F5344CB8AC3E}">
        <p14:creationId xmlns:p14="http://schemas.microsoft.com/office/powerpoint/2010/main" val="28203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1294BB-DF4A-5D45-88D0-1DD03B78DBFA}"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153776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294BB-DF4A-5D45-88D0-1DD03B78DBFA}"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64882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294BB-DF4A-5D45-88D0-1DD03B78DBFA}"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197170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294BB-DF4A-5D45-88D0-1DD03B78DBFA}"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25303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294BB-DF4A-5D45-88D0-1DD03B78DBFA}"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71039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1294BB-DF4A-5D45-88D0-1DD03B78DBFA}"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177295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1294BB-DF4A-5D45-88D0-1DD03B78DBFA}" type="datetimeFigureOut">
              <a:rPr lang="en-US" smtClean="0"/>
              <a:t>11/21/2017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168992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1294BB-DF4A-5D45-88D0-1DD03B78DBFA}" type="datetimeFigureOut">
              <a:rPr lang="en-US" smtClean="0"/>
              <a:t>11/21/2017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206009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294BB-DF4A-5D45-88D0-1DD03B78DBFA}" type="datetimeFigureOut">
              <a:rPr lang="en-US" smtClean="0"/>
              <a:t>11/21/2017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795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1294BB-DF4A-5D45-88D0-1DD03B78DBFA}"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190344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1294BB-DF4A-5D45-88D0-1DD03B78DBFA}"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C697B-52B7-5946-BEC7-F2657E5ABD45}" type="slidenum">
              <a:rPr lang="en-US" smtClean="0"/>
              <a:t>‹#›</a:t>
            </a:fld>
            <a:endParaRPr lang="en-US"/>
          </a:p>
        </p:txBody>
      </p:sp>
    </p:spTree>
    <p:extLst>
      <p:ext uri="{BB962C8B-B14F-4D97-AF65-F5344CB8AC3E}">
        <p14:creationId xmlns:p14="http://schemas.microsoft.com/office/powerpoint/2010/main" val="11797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294BB-DF4A-5D45-88D0-1DD03B78DBFA}" type="datetimeFigureOut">
              <a:rPr lang="en-US" smtClean="0"/>
              <a:t>11/21/2017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C697B-52B7-5946-BEC7-F2657E5ABD45}" type="slidenum">
              <a:rPr lang="en-US" smtClean="0"/>
              <a:t>‹#›</a:t>
            </a:fld>
            <a:endParaRPr lang="en-US"/>
          </a:p>
        </p:txBody>
      </p:sp>
    </p:spTree>
    <p:extLst>
      <p:ext uri="{BB962C8B-B14F-4D97-AF65-F5344CB8AC3E}">
        <p14:creationId xmlns:p14="http://schemas.microsoft.com/office/powerpoint/2010/main" val="26624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11.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WOlz8-km6hE?list=PLGEKJJ3ekUkya3wejrC1DzxcTXNF1Tlk8" TargetMode="External"/><Relationship Id="rId2" Type="http://schemas.openxmlformats.org/officeDocument/2006/relationships/hyperlink" Target="http://www.youtube.com/watch?v=dQTTVQ60WsI" TargetMode="External"/><Relationship Id="rId1" Type="http://schemas.openxmlformats.org/officeDocument/2006/relationships/slideLayout" Target="../slideLayouts/slideLayout2.xml"/><Relationship Id="rId4" Type="http://schemas.openxmlformats.org/officeDocument/2006/relationships/hyperlink" Target="https://www.youtube.com/watch?v=21yJm6IDuR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lifeinthefastlane.com/" TargetMode="External"/><Relationship Id="rId2" Type="http://schemas.openxmlformats.org/officeDocument/2006/relationships/hyperlink" Target="https://www.ultrasoundoftheweek.com/" TargetMode="External"/><Relationship Id="rId1" Type="http://schemas.openxmlformats.org/officeDocument/2006/relationships/slideLayout" Target="../slideLayouts/slideLayout2.xml"/><Relationship Id="rId4" Type="http://schemas.openxmlformats.org/officeDocument/2006/relationships/hyperlink" Target="http://www.meddean.luc.edu/lumen/MedEd/medicine/pulmonar/cxr/conso.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MHD Ultrasound Lab</a:t>
            </a:r>
          </a:p>
        </p:txBody>
      </p:sp>
      <p:sp>
        <p:nvSpPr>
          <p:cNvPr id="3" name="Subtitle 2"/>
          <p:cNvSpPr>
            <a:spLocks noGrp="1"/>
          </p:cNvSpPr>
          <p:nvPr>
            <p:ph type="subTitle" idx="1"/>
          </p:nvPr>
        </p:nvSpPr>
        <p:spPr/>
        <p:txBody>
          <a:bodyPr/>
          <a:lstStyle/>
          <a:p>
            <a:r>
              <a:rPr lang="en-US" dirty="0"/>
              <a:t>Pulmonary Pathology</a:t>
            </a:r>
          </a:p>
          <a:p>
            <a:r>
              <a:rPr lang="en-US" dirty="0"/>
              <a:t>November 27, 2017</a:t>
            </a:r>
          </a:p>
        </p:txBody>
      </p:sp>
    </p:spTree>
    <p:extLst>
      <p:ext uri="{BB962C8B-B14F-4D97-AF65-F5344CB8AC3E}">
        <p14:creationId xmlns:p14="http://schemas.microsoft.com/office/powerpoint/2010/main" val="56905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1 – Lung Ultrasound</a:t>
            </a:r>
            <a:endParaRPr lang="en-US" sz="2025" dirty="0">
              <a:solidFill>
                <a:srgbClr val="FF0000"/>
              </a:solidFill>
            </a:endParaRPr>
          </a:p>
        </p:txBody>
      </p:sp>
      <p:sp>
        <p:nvSpPr>
          <p:cNvPr id="3" name="Content Placeholder 2"/>
          <p:cNvSpPr>
            <a:spLocks noGrp="1"/>
          </p:cNvSpPr>
          <p:nvPr>
            <p:ph idx="1"/>
          </p:nvPr>
        </p:nvSpPr>
        <p:spPr>
          <a:xfrm>
            <a:off x="2152650" y="1417638"/>
            <a:ext cx="7886700" cy="3432572"/>
          </a:xfrm>
        </p:spPr>
        <p:txBody>
          <a:bodyPr/>
          <a:lstStyle/>
          <a:p>
            <a:r>
              <a:rPr lang="en-US" dirty="0"/>
              <a:t>As part of your </a:t>
            </a:r>
            <a:r>
              <a:rPr lang="en-US" dirty="0" err="1"/>
              <a:t>eFAST</a:t>
            </a:r>
            <a:r>
              <a:rPr lang="en-US" dirty="0"/>
              <a:t> (Extended Focused Assessment with Sonography in Trauma) exam, you obtain these findings.</a:t>
            </a:r>
          </a:p>
        </p:txBody>
      </p:sp>
      <p:pic>
        <p:nvPicPr>
          <p:cNvPr id="4" name="Normal lung slide LITFL.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298403" y="2854135"/>
            <a:ext cx="4462246" cy="3346685"/>
          </a:xfrm>
          <a:prstGeom prst="rect">
            <a:avLst/>
          </a:prstGeom>
        </p:spPr>
      </p:pic>
      <p:pic>
        <p:nvPicPr>
          <p:cNvPr id="6" name="PTX LITFL .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210302" y="2854135"/>
            <a:ext cx="4462246" cy="3346685"/>
          </a:xfrm>
          <a:prstGeom prst="rect">
            <a:avLst/>
          </a:prstGeom>
        </p:spPr>
      </p:pic>
      <p:sp>
        <p:nvSpPr>
          <p:cNvPr id="8" name="TextBox 7"/>
          <p:cNvSpPr txBox="1"/>
          <p:nvPr/>
        </p:nvSpPr>
        <p:spPr>
          <a:xfrm>
            <a:off x="1933810" y="2854135"/>
            <a:ext cx="923651" cy="300082"/>
          </a:xfrm>
          <a:prstGeom prst="rect">
            <a:avLst/>
          </a:prstGeom>
          <a:noFill/>
        </p:spPr>
        <p:txBody>
          <a:bodyPr wrap="none" rtlCol="0">
            <a:spAutoFit/>
          </a:bodyPr>
          <a:lstStyle/>
          <a:p>
            <a:r>
              <a:rPr lang="en-US" sz="1350" dirty="0">
                <a:solidFill>
                  <a:schemeClr val="bg1"/>
                </a:solidFill>
              </a:rPr>
              <a:t>Right Lung</a:t>
            </a:r>
          </a:p>
        </p:txBody>
      </p:sp>
      <p:sp>
        <p:nvSpPr>
          <p:cNvPr id="9" name="TextBox 8"/>
          <p:cNvSpPr txBox="1"/>
          <p:nvPr/>
        </p:nvSpPr>
        <p:spPr>
          <a:xfrm>
            <a:off x="6674990" y="2854135"/>
            <a:ext cx="827534" cy="300082"/>
          </a:xfrm>
          <a:prstGeom prst="rect">
            <a:avLst/>
          </a:prstGeom>
          <a:noFill/>
        </p:spPr>
        <p:txBody>
          <a:bodyPr wrap="none" rtlCol="0">
            <a:spAutoFit/>
          </a:bodyPr>
          <a:lstStyle/>
          <a:p>
            <a:r>
              <a:rPr lang="en-US" sz="1350">
                <a:solidFill>
                  <a:schemeClr val="bg1"/>
                </a:solidFill>
              </a:rPr>
              <a:t>Left Lung</a:t>
            </a:r>
          </a:p>
        </p:txBody>
      </p:sp>
    </p:spTree>
    <p:extLst>
      <p:ext uri="{BB962C8B-B14F-4D97-AF65-F5344CB8AC3E}">
        <p14:creationId xmlns:p14="http://schemas.microsoft.com/office/powerpoint/2010/main" val="17233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6" fill="hold"/>
                                        <p:tgtEl>
                                          <p:spTgt spid="4"/>
                                        </p:tgtEl>
                                      </p:cBhvr>
                                    </p:cmd>
                                  </p:childTnLst>
                                </p:cTn>
                              </p:par>
                            </p:childTnLst>
                          </p:cTn>
                        </p:par>
                        <p:par>
                          <p:cTn id="7" fill="hold">
                            <p:stCondLst>
                              <p:cond delay="3066"/>
                            </p:stCondLst>
                            <p:childTnLst>
                              <p:par>
                                <p:cTn id="8" presetID="1" presetClass="mediacall" presetSubtype="0" fill="hold" nodeType="afterEffect">
                                  <p:stCondLst>
                                    <p:cond delay="0"/>
                                  </p:stCondLst>
                                  <p:childTnLst>
                                    <p:cmd type="call" cmd="playFrom(0.0)">
                                      <p:cBhvr>
                                        <p:cTn id="9" dur="30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p:cTn id="15" repeatCount="indefinite" fill="remove" display="0">
                  <p:stCondLst>
                    <p:cond delay="indefinite"/>
                  </p:stCondLst>
                </p:cTn>
                <p:tgtEl>
                  <p:spTgt spid="4"/>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repeatCount="indefinite" fill="remove"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1 – Lung Ultrasound</a:t>
            </a:r>
            <a:endParaRPr lang="en-US" sz="2025" dirty="0">
              <a:solidFill>
                <a:srgbClr val="FF0000"/>
              </a:solidFill>
            </a:endParaRPr>
          </a:p>
        </p:txBody>
      </p:sp>
      <p:sp>
        <p:nvSpPr>
          <p:cNvPr id="3" name="Content Placeholder 2"/>
          <p:cNvSpPr>
            <a:spLocks noGrp="1"/>
          </p:cNvSpPr>
          <p:nvPr>
            <p:ph idx="1"/>
          </p:nvPr>
        </p:nvSpPr>
        <p:spPr>
          <a:xfrm>
            <a:off x="1298403" y="1815882"/>
            <a:ext cx="9374145" cy="913058"/>
          </a:xfrm>
        </p:spPr>
        <p:txBody>
          <a:bodyPr>
            <a:normAutofit fontScale="92500"/>
          </a:bodyPr>
          <a:lstStyle/>
          <a:p>
            <a:r>
              <a:rPr lang="en-US"/>
              <a:t>Describe and demonstrate </a:t>
            </a:r>
            <a:r>
              <a:rPr lang="en-US" dirty="0"/>
              <a:t>how to perform a complete </a:t>
            </a:r>
            <a:r>
              <a:rPr lang="en-US" dirty="0" err="1"/>
              <a:t>eFAST</a:t>
            </a:r>
            <a:r>
              <a:rPr lang="en-US" dirty="0"/>
              <a:t> exam on the mannequin and state what you would be looking for.</a:t>
            </a:r>
          </a:p>
        </p:txBody>
      </p:sp>
      <p:pic>
        <p:nvPicPr>
          <p:cNvPr id="4" name="Normal lung slide LITFL.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298403" y="2854135"/>
            <a:ext cx="4462246" cy="3346685"/>
          </a:xfrm>
          <a:prstGeom prst="rect">
            <a:avLst/>
          </a:prstGeom>
        </p:spPr>
      </p:pic>
      <p:pic>
        <p:nvPicPr>
          <p:cNvPr id="6" name="PTX LITFL .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210302" y="2854135"/>
            <a:ext cx="4462246" cy="3346685"/>
          </a:xfrm>
          <a:prstGeom prst="rect">
            <a:avLst/>
          </a:prstGeom>
        </p:spPr>
      </p:pic>
      <p:sp>
        <p:nvSpPr>
          <p:cNvPr id="8" name="TextBox 7"/>
          <p:cNvSpPr txBox="1"/>
          <p:nvPr/>
        </p:nvSpPr>
        <p:spPr>
          <a:xfrm>
            <a:off x="1933810" y="2854135"/>
            <a:ext cx="923651" cy="300082"/>
          </a:xfrm>
          <a:prstGeom prst="rect">
            <a:avLst/>
          </a:prstGeom>
          <a:noFill/>
        </p:spPr>
        <p:txBody>
          <a:bodyPr wrap="none" rtlCol="0">
            <a:spAutoFit/>
          </a:bodyPr>
          <a:lstStyle/>
          <a:p>
            <a:r>
              <a:rPr lang="en-US" sz="1350" dirty="0">
                <a:solidFill>
                  <a:schemeClr val="bg1"/>
                </a:solidFill>
              </a:rPr>
              <a:t>Right Lung</a:t>
            </a:r>
          </a:p>
        </p:txBody>
      </p:sp>
      <p:sp>
        <p:nvSpPr>
          <p:cNvPr id="9" name="TextBox 8"/>
          <p:cNvSpPr txBox="1"/>
          <p:nvPr/>
        </p:nvSpPr>
        <p:spPr>
          <a:xfrm>
            <a:off x="6674990" y="2854135"/>
            <a:ext cx="827534" cy="300082"/>
          </a:xfrm>
          <a:prstGeom prst="rect">
            <a:avLst/>
          </a:prstGeom>
          <a:noFill/>
        </p:spPr>
        <p:txBody>
          <a:bodyPr wrap="none" rtlCol="0">
            <a:spAutoFit/>
          </a:bodyPr>
          <a:lstStyle/>
          <a:p>
            <a:r>
              <a:rPr lang="en-US" sz="1350">
                <a:solidFill>
                  <a:schemeClr val="bg1"/>
                </a:solidFill>
              </a:rPr>
              <a:t>Left Lung</a:t>
            </a:r>
          </a:p>
        </p:txBody>
      </p:sp>
    </p:spTree>
    <p:extLst>
      <p:ext uri="{BB962C8B-B14F-4D97-AF65-F5344CB8AC3E}">
        <p14:creationId xmlns:p14="http://schemas.microsoft.com/office/powerpoint/2010/main" val="6541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6" fill="hold"/>
                                        <p:tgtEl>
                                          <p:spTgt spid="4"/>
                                        </p:tgtEl>
                                      </p:cBhvr>
                                    </p:cmd>
                                  </p:childTnLst>
                                </p:cTn>
                              </p:par>
                            </p:childTnLst>
                          </p:cTn>
                        </p:par>
                        <p:par>
                          <p:cTn id="7" fill="hold">
                            <p:stCondLst>
                              <p:cond delay="3066"/>
                            </p:stCondLst>
                            <p:childTnLst>
                              <p:par>
                                <p:cTn id="8" presetID="1" presetClass="mediacall" presetSubtype="0" fill="hold" nodeType="afterEffect">
                                  <p:stCondLst>
                                    <p:cond delay="0"/>
                                  </p:stCondLst>
                                  <p:childTnLst>
                                    <p:cmd type="call" cmd="playFrom(0.0)">
                                      <p:cBhvr>
                                        <p:cTn id="9" dur="30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p:cTn id="15" repeatCount="indefinite" fill="remove" display="0">
                  <p:stCondLst>
                    <p:cond delay="indefinite"/>
                  </p:stCondLst>
                </p:cTn>
                <p:tgtEl>
                  <p:spTgt spid="4"/>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repeatCount="indefinite" fill="remove"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Ultrasound </a:t>
            </a:r>
          </a:p>
        </p:txBody>
      </p:sp>
      <p:sp>
        <p:nvSpPr>
          <p:cNvPr id="3" name="Content Placeholder 2"/>
          <p:cNvSpPr>
            <a:spLocks noGrp="1"/>
          </p:cNvSpPr>
          <p:nvPr>
            <p:ph idx="1"/>
          </p:nvPr>
        </p:nvSpPr>
        <p:spPr>
          <a:xfrm>
            <a:off x="1629028" y="1996827"/>
            <a:ext cx="3657600" cy="3489722"/>
          </a:xfrm>
        </p:spPr>
        <p:txBody>
          <a:bodyPr>
            <a:normAutofit/>
          </a:bodyPr>
          <a:lstStyle/>
          <a:p>
            <a:r>
              <a:rPr lang="en-US" dirty="0"/>
              <a:t>What are the ultrasound findings of a normal lung?</a:t>
            </a:r>
          </a:p>
        </p:txBody>
      </p:sp>
      <p:pic>
        <p:nvPicPr>
          <p:cNvPr id="7" name="Normal lung slide LITFL.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10249" y="1538868"/>
            <a:ext cx="5951035" cy="4463276"/>
          </a:xfrm>
          <a:prstGeom prst="rect">
            <a:avLst/>
          </a:prstGeom>
        </p:spPr>
      </p:pic>
    </p:spTree>
    <p:extLst>
      <p:ext uri="{BB962C8B-B14F-4D97-AF65-F5344CB8AC3E}">
        <p14:creationId xmlns:p14="http://schemas.microsoft.com/office/powerpoint/2010/main" val="8109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Ultrasound </a:t>
            </a:r>
          </a:p>
        </p:txBody>
      </p:sp>
      <p:sp>
        <p:nvSpPr>
          <p:cNvPr id="3" name="Content Placeholder 2"/>
          <p:cNvSpPr>
            <a:spLocks noGrp="1"/>
          </p:cNvSpPr>
          <p:nvPr>
            <p:ph idx="1"/>
          </p:nvPr>
        </p:nvSpPr>
        <p:spPr>
          <a:xfrm>
            <a:off x="1385209" y="2277017"/>
            <a:ext cx="3657600" cy="3489722"/>
          </a:xfrm>
        </p:spPr>
        <p:txBody>
          <a:bodyPr>
            <a:normAutofit/>
          </a:bodyPr>
          <a:lstStyle/>
          <a:p>
            <a:r>
              <a:rPr lang="en-US" dirty="0"/>
              <a:t>What are the ultrasound findings of a pneumothorax?</a:t>
            </a:r>
          </a:p>
        </p:txBody>
      </p:sp>
      <p:pic>
        <p:nvPicPr>
          <p:cNvPr id="6" name="PTX LITFL .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61830" y="1405055"/>
            <a:ext cx="5830563" cy="4372922"/>
          </a:xfrm>
          <a:prstGeom prst="rect">
            <a:avLst/>
          </a:prstGeom>
        </p:spPr>
      </p:pic>
    </p:spTree>
    <p:extLst>
      <p:ext uri="{BB962C8B-B14F-4D97-AF65-F5344CB8AC3E}">
        <p14:creationId xmlns:p14="http://schemas.microsoft.com/office/powerpoint/2010/main" val="184252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remove"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Reassessment </a:t>
            </a:r>
          </a:p>
        </p:txBody>
      </p:sp>
      <p:sp>
        <p:nvSpPr>
          <p:cNvPr id="3" name="Content Placeholder 2"/>
          <p:cNvSpPr>
            <a:spLocks noGrp="1"/>
          </p:cNvSpPr>
          <p:nvPr>
            <p:ph idx="1"/>
          </p:nvPr>
        </p:nvSpPr>
        <p:spPr>
          <a:xfrm>
            <a:off x="1516566" y="1918010"/>
            <a:ext cx="8522784" cy="4583151"/>
          </a:xfrm>
        </p:spPr>
        <p:txBody>
          <a:bodyPr>
            <a:normAutofit/>
          </a:bodyPr>
          <a:lstStyle/>
          <a:p>
            <a:r>
              <a:rPr lang="en-US" dirty="0"/>
              <a:t>The nurse calls you back to reassess the patient as he appears to have deteriorated.</a:t>
            </a:r>
          </a:p>
          <a:p>
            <a:endParaRPr lang="en-US" dirty="0"/>
          </a:p>
          <a:p>
            <a:r>
              <a:rPr lang="en-US" dirty="0"/>
              <a:t>New vitals</a:t>
            </a:r>
          </a:p>
          <a:p>
            <a:pPr marL="342900" lvl="1" indent="0">
              <a:buNone/>
            </a:pPr>
            <a:r>
              <a:rPr lang="en-US" dirty="0"/>
              <a:t>HR 142</a:t>
            </a:r>
          </a:p>
          <a:p>
            <a:pPr marL="342900" lvl="1" indent="0">
              <a:buNone/>
            </a:pPr>
            <a:r>
              <a:rPr lang="en-US" dirty="0"/>
              <a:t>BP 74/43</a:t>
            </a:r>
          </a:p>
          <a:p>
            <a:pPr marL="342900" lvl="1" indent="0">
              <a:buNone/>
            </a:pPr>
            <a:endParaRPr lang="en-US" dirty="0"/>
          </a:p>
          <a:p>
            <a:r>
              <a:rPr lang="en-US" dirty="0"/>
              <a:t>PE</a:t>
            </a:r>
          </a:p>
          <a:p>
            <a:pPr lvl="1"/>
            <a:r>
              <a:rPr lang="en-US" dirty="0"/>
              <a:t>Neck:  Right tracheal deviation, distended neck veins</a:t>
            </a:r>
          </a:p>
          <a:p>
            <a:pPr lvl="1"/>
            <a:endParaRPr lang="en-US" dirty="0"/>
          </a:p>
        </p:txBody>
      </p:sp>
    </p:spTree>
    <p:extLst>
      <p:ext uri="{BB962C8B-B14F-4D97-AF65-F5344CB8AC3E}">
        <p14:creationId xmlns:p14="http://schemas.microsoft.com/office/powerpoint/2010/main" val="53351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CXR  </a:t>
            </a:r>
          </a:p>
        </p:txBody>
      </p:sp>
      <p:sp>
        <p:nvSpPr>
          <p:cNvPr id="3" name="Content Placeholder 2"/>
          <p:cNvSpPr>
            <a:spLocks noGrp="1"/>
          </p:cNvSpPr>
          <p:nvPr>
            <p:ph idx="1"/>
          </p:nvPr>
        </p:nvSpPr>
        <p:spPr>
          <a:xfrm>
            <a:off x="1727200" y="2067413"/>
            <a:ext cx="3429000" cy="3557199"/>
          </a:xfrm>
        </p:spPr>
        <p:txBody>
          <a:bodyPr>
            <a:normAutofit/>
          </a:bodyPr>
          <a:lstStyle/>
          <a:p>
            <a:r>
              <a:rPr lang="en-US" dirty="0"/>
              <a:t>Describe the CXR findings.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044" y="925551"/>
            <a:ext cx="6267271" cy="5125946"/>
          </a:xfrm>
          <a:prstGeom prst="rect">
            <a:avLst/>
          </a:prstGeom>
        </p:spPr>
      </p:pic>
    </p:spTree>
    <p:extLst>
      <p:ext uri="{BB962C8B-B14F-4D97-AF65-F5344CB8AC3E}">
        <p14:creationId xmlns:p14="http://schemas.microsoft.com/office/powerpoint/2010/main" val="1088077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CXR  </a:t>
            </a:r>
          </a:p>
        </p:txBody>
      </p:sp>
      <p:sp>
        <p:nvSpPr>
          <p:cNvPr id="3" name="Content Placeholder 2"/>
          <p:cNvSpPr>
            <a:spLocks noGrp="1"/>
          </p:cNvSpPr>
          <p:nvPr>
            <p:ph idx="1"/>
          </p:nvPr>
        </p:nvSpPr>
        <p:spPr>
          <a:xfrm>
            <a:off x="1461275" y="1901428"/>
            <a:ext cx="3371850" cy="3263504"/>
          </a:xfrm>
        </p:spPr>
        <p:txBody>
          <a:bodyPr/>
          <a:lstStyle/>
          <a:p>
            <a:r>
              <a:rPr lang="en-US" dirty="0"/>
              <a:t>Explain the cause of this patient’s deteriorated condition.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7102" y="903249"/>
            <a:ext cx="6090025" cy="4980979"/>
          </a:xfrm>
          <a:prstGeom prst="rect">
            <a:avLst/>
          </a:prstGeom>
        </p:spPr>
      </p:pic>
    </p:spTree>
    <p:extLst>
      <p:ext uri="{BB962C8B-B14F-4D97-AF65-F5344CB8AC3E}">
        <p14:creationId xmlns:p14="http://schemas.microsoft.com/office/powerpoint/2010/main" val="148701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CXR  </a:t>
            </a:r>
          </a:p>
        </p:txBody>
      </p:sp>
      <p:sp>
        <p:nvSpPr>
          <p:cNvPr id="3" name="Content Placeholder 2"/>
          <p:cNvSpPr>
            <a:spLocks noGrp="1"/>
          </p:cNvSpPr>
          <p:nvPr>
            <p:ph idx="1"/>
          </p:nvPr>
        </p:nvSpPr>
        <p:spPr>
          <a:xfrm>
            <a:off x="1803186" y="2025747"/>
            <a:ext cx="3371850" cy="3263504"/>
          </a:xfrm>
        </p:spPr>
        <p:txBody>
          <a:bodyPr/>
          <a:lstStyle/>
          <a:p>
            <a:r>
              <a:rPr lang="en-US" dirty="0"/>
              <a:t>How would you manage this patient?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114" y="970156"/>
            <a:ext cx="6194360" cy="5066313"/>
          </a:xfrm>
          <a:prstGeom prst="rect">
            <a:avLst/>
          </a:prstGeom>
        </p:spPr>
      </p:pic>
    </p:spTree>
    <p:extLst>
      <p:ext uri="{BB962C8B-B14F-4D97-AF65-F5344CB8AC3E}">
        <p14:creationId xmlns:p14="http://schemas.microsoft.com/office/powerpoint/2010/main" val="206535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mr-IN" dirty="0"/>
              <a:t>–</a:t>
            </a:r>
            <a:r>
              <a:rPr lang="en-US" dirty="0"/>
              <a:t> History </a:t>
            </a:r>
          </a:p>
        </p:txBody>
      </p:sp>
      <p:sp>
        <p:nvSpPr>
          <p:cNvPr id="3" name="Content Placeholder 2"/>
          <p:cNvSpPr>
            <a:spLocks noGrp="1"/>
          </p:cNvSpPr>
          <p:nvPr>
            <p:ph idx="1"/>
          </p:nvPr>
        </p:nvSpPr>
        <p:spPr>
          <a:xfrm>
            <a:off x="838200" y="1795347"/>
            <a:ext cx="10515600" cy="4381616"/>
          </a:xfrm>
        </p:spPr>
        <p:txBody>
          <a:bodyPr>
            <a:normAutofit/>
          </a:bodyPr>
          <a:lstStyle/>
          <a:p>
            <a:r>
              <a:rPr lang="en-US" dirty="0"/>
              <a:t>A 52-year old male arrives by EMS to the ED after falling 10 feet from to top of a ladder.  He states the ladder slid out from underneath him.  He landed with his right upper back across the rungs of the ladder.  His complaints include right sided chest and back pain, as well as shortness of breath. </a:t>
            </a:r>
          </a:p>
          <a:p>
            <a:endParaRPr lang="en-US" dirty="0"/>
          </a:p>
          <a:p>
            <a:r>
              <a:rPr lang="en-US" dirty="0"/>
              <a:t>His PMH includes HTN and he is currently on </a:t>
            </a:r>
            <a:r>
              <a:rPr lang="en-US" dirty="0" err="1"/>
              <a:t>lisinopril</a:t>
            </a:r>
            <a:r>
              <a:rPr lang="en-US" dirty="0"/>
              <a:t>.</a:t>
            </a:r>
          </a:p>
          <a:p>
            <a:endParaRPr lang="en-US" dirty="0"/>
          </a:p>
          <a:p>
            <a:r>
              <a:rPr lang="en-US" dirty="0"/>
              <a:t>He has no </a:t>
            </a:r>
            <a:r>
              <a:rPr lang="en-US" dirty="0" err="1"/>
              <a:t>PSurgHx</a:t>
            </a:r>
            <a:r>
              <a:rPr lang="en-US" dirty="0"/>
              <a:t>.</a:t>
            </a:r>
          </a:p>
        </p:txBody>
      </p:sp>
    </p:spTree>
    <p:extLst>
      <p:ext uri="{BB962C8B-B14F-4D97-AF65-F5344CB8AC3E}">
        <p14:creationId xmlns:p14="http://schemas.microsoft.com/office/powerpoint/2010/main" val="43561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mr-IN" dirty="0"/>
              <a:t>–</a:t>
            </a:r>
            <a:r>
              <a:rPr lang="en-US" dirty="0"/>
              <a:t> Physical Exam</a:t>
            </a:r>
          </a:p>
        </p:txBody>
      </p:sp>
      <p:sp>
        <p:nvSpPr>
          <p:cNvPr id="3" name="Content Placeholder 2"/>
          <p:cNvSpPr>
            <a:spLocks noGrp="1"/>
          </p:cNvSpPr>
          <p:nvPr>
            <p:ph idx="1"/>
          </p:nvPr>
        </p:nvSpPr>
        <p:spPr/>
        <p:txBody>
          <a:bodyPr>
            <a:normAutofit/>
          </a:bodyPr>
          <a:lstStyle/>
          <a:p>
            <a:r>
              <a:rPr lang="en-US" dirty="0"/>
              <a:t>Vitals</a:t>
            </a:r>
          </a:p>
          <a:p>
            <a:pPr lvl="1"/>
            <a:r>
              <a:rPr lang="en-US" dirty="0"/>
              <a:t>Temp 36.4     BP 123/78     HR 134      RR 29     O2 sat 92% on RA</a:t>
            </a:r>
          </a:p>
          <a:p>
            <a:pPr lvl="1"/>
            <a:endParaRPr lang="en-US" dirty="0"/>
          </a:p>
          <a:p>
            <a:r>
              <a:rPr lang="en-US" dirty="0"/>
              <a:t>Physical exam</a:t>
            </a:r>
          </a:p>
          <a:p>
            <a:pPr lvl="1"/>
            <a:r>
              <a:rPr lang="en-US" dirty="0"/>
              <a:t>Constitutional:  Moderate distress</a:t>
            </a:r>
          </a:p>
          <a:p>
            <a:pPr lvl="1"/>
            <a:r>
              <a:rPr lang="en-US" dirty="0"/>
              <a:t>Cardiac:  </a:t>
            </a:r>
            <a:r>
              <a:rPr lang="en-US" dirty="0" err="1"/>
              <a:t>Tachycardic</a:t>
            </a:r>
            <a:r>
              <a:rPr lang="en-US" dirty="0"/>
              <a:t>, regular rhythm, no murmurs</a:t>
            </a:r>
          </a:p>
          <a:p>
            <a:pPr lvl="1"/>
            <a:r>
              <a:rPr lang="en-US" dirty="0"/>
              <a:t>Pulmonary:  Diminished breath sounds on the right, dullness to percussion; normal breath sounds on left</a:t>
            </a:r>
          </a:p>
          <a:p>
            <a:pPr lvl="1"/>
            <a:r>
              <a:rPr lang="en-US" dirty="0"/>
              <a:t>Chest:  Subcutaneous emphysema on right</a:t>
            </a:r>
          </a:p>
        </p:txBody>
      </p:sp>
    </p:spTree>
    <p:extLst>
      <p:ext uri="{BB962C8B-B14F-4D97-AF65-F5344CB8AC3E}">
        <p14:creationId xmlns:p14="http://schemas.microsoft.com/office/powerpoint/2010/main" val="56279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a:r>
            <a:br>
              <a:rPr lang="en-US" dirty="0"/>
            </a:br>
            <a:r>
              <a:rPr lang="en-US" b="1" dirty="0"/>
              <a:t>Point of Care Ultrasound</a:t>
            </a:r>
          </a:p>
        </p:txBody>
      </p:sp>
      <p:sp>
        <p:nvSpPr>
          <p:cNvPr id="3" name="Content Placeholder 2"/>
          <p:cNvSpPr>
            <a:spLocks noGrp="1"/>
          </p:cNvSpPr>
          <p:nvPr>
            <p:ph idx="1"/>
          </p:nvPr>
        </p:nvSpPr>
        <p:spPr>
          <a:xfrm>
            <a:off x="1981200" y="1927747"/>
            <a:ext cx="8229600" cy="4525963"/>
          </a:xfrm>
        </p:spPr>
        <p:txBody>
          <a:bodyPr>
            <a:normAutofit fontScale="92500" lnSpcReduction="20000"/>
          </a:bodyPr>
          <a:lstStyle/>
          <a:p>
            <a:pPr>
              <a:buFont typeface="Arial" charset="0"/>
              <a:buChar char="•"/>
            </a:pPr>
            <a:r>
              <a:rPr lang="en-US" dirty="0"/>
              <a:t>The following Cases are building upon the normal ULTRASOUND anatomy of the lung learned in the SHB course.</a:t>
            </a:r>
          </a:p>
          <a:p>
            <a:r>
              <a:rPr lang="en-US" dirty="0"/>
              <a:t>The students will go through the cases with their ultrasound facilitators, Dr. Amy Kule in room 360 and </a:t>
            </a:r>
            <a:r>
              <a:rPr lang="en-US" dirty="0" smtClean="0"/>
              <a:t>     Dr</a:t>
            </a:r>
            <a:r>
              <a:rPr lang="en-US" dirty="0"/>
              <a:t>. Brian </a:t>
            </a:r>
            <a:r>
              <a:rPr lang="en-US" dirty="0" err="1"/>
              <a:t>Barbas</a:t>
            </a:r>
            <a:r>
              <a:rPr lang="en-US" dirty="0"/>
              <a:t> in room 460, during the pulmonary pathology US lab.</a:t>
            </a:r>
          </a:p>
          <a:p>
            <a:r>
              <a:rPr lang="en-US" dirty="0"/>
              <a:t>Students should review the cases </a:t>
            </a:r>
            <a:r>
              <a:rPr lang="en-US" b="1" dirty="0"/>
              <a:t>prior</a:t>
            </a:r>
            <a:r>
              <a:rPr lang="en-US" dirty="0"/>
              <a:t> to their session and be prepared to answer questions regarding the history, PE, lab data, CXR findings, clinical correlates, as well as the US scan during the lab session. </a:t>
            </a:r>
          </a:p>
          <a:p>
            <a:r>
              <a:rPr lang="en-US" dirty="0" smtClean="0"/>
              <a:t>Drs. </a:t>
            </a:r>
            <a:r>
              <a:rPr lang="en-US" dirty="0"/>
              <a:t>Kule and </a:t>
            </a:r>
            <a:r>
              <a:rPr lang="en-US" dirty="0" err="1"/>
              <a:t>Barbas</a:t>
            </a:r>
            <a:r>
              <a:rPr lang="en-US" dirty="0"/>
              <a:t> will discuss the Point of Care Ultrasound findings with you during the session.</a:t>
            </a:r>
          </a:p>
        </p:txBody>
      </p:sp>
    </p:spTree>
    <p:extLst>
      <p:ext uri="{BB962C8B-B14F-4D97-AF65-F5344CB8AC3E}">
        <p14:creationId xmlns:p14="http://schemas.microsoft.com/office/powerpoint/2010/main" val="1354603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mr-IN" dirty="0"/>
              <a:t>–</a:t>
            </a:r>
            <a:r>
              <a:rPr lang="en-US" dirty="0"/>
              <a:t> CXR </a:t>
            </a:r>
          </a:p>
        </p:txBody>
      </p:sp>
      <p:sp>
        <p:nvSpPr>
          <p:cNvPr id="3" name="Content Placeholder 2"/>
          <p:cNvSpPr>
            <a:spLocks noGrp="1"/>
          </p:cNvSpPr>
          <p:nvPr>
            <p:ph idx="1"/>
          </p:nvPr>
        </p:nvSpPr>
        <p:spPr>
          <a:xfrm>
            <a:off x="1584635" y="2003445"/>
            <a:ext cx="3056336" cy="3263504"/>
          </a:xfrm>
        </p:spPr>
        <p:txBody>
          <a:bodyPr/>
          <a:lstStyle/>
          <a:p>
            <a:r>
              <a:rPr lang="en-US" dirty="0"/>
              <a:t>Describe the CXR findings in this supine patient.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05" y="959005"/>
            <a:ext cx="6505764" cy="4873883"/>
          </a:xfrm>
          <a:prstGeom prst="rect">
            <a:avLst/>
          </a:prstGeom>
        </p:spPr>
      </p:pic>
    </p:spTree>
    <p:extLst>
      <p:ext uri="{BB962C8B-B14F-4D97-AF65-F5344CB8AC3E}">
        <p14:creationId xmlns:p14="http://schemas.microsoft.com/office/powerpoint/2010/main" val="1382676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mr-IN" dirty="0"/>
              <a:t>–</a:t>
            </a:r>
            <a:r>
              <a:rPr lang="en-US" dirty="0"/>
              <a:t> CXR </a:t>
            </a:r>
          </a:p>
        </p:txBody>
      </p:sp>
      <p:sp>
        <p:nvSpPr>
          <p:cNvPr id="3" name="Content Placeholder 2"/>
          <p:cNvSpPr>
            <a:spLocks noGrp="1"/>
          </p:cNvSpPr>
          <p:nvPr>
            <p:ph idx="1"/>
          </p:nvPr>
        </p:nvSpPr>
        <p:spPr>
          <a:xfrm>
            <a:off x="602166" y="1690688"/>
            <a:ext cx="4672361" cy="4752361"/>
          </a:xfrm>
        </p:spPr>
        <p:txBody>
          <a:bodyPr>
            <a:noAutofit/>
          </a:bodyPr>
          <a:lstStyle/>
          <a:p>
            <a:r>
              <a:rPr lang="en-US" sz="2400" dirty="0"/>
              <a:t>What can cause these physical exam findings?</a:t>
            </a:r>
          </a:p>
          <a:p>
            <a:endParaRPr lang="en-US" sz="1200" dirty="0"/>
          </a:p>
          <a:p>
            <a:r>
              <a:rPr lang="en-US" sz="1600" dirty="0"/>
              <a:t>Vitals</a:t>
            </a:r>
          </a:p>
          <a:p>
            <a:pPr marL="514350" lvl="2">
              <a:spcBef>
                <a:spcPts val="750"/>
              </a:spcBef>
            </a:pPr>
            <a:r>
              <a:rPr lang="en-US" sz="1600" dirty="0"/>
              <a:t>Temp 36.4     BP 123/78     </a:t>
            </a:r>
          </a:p>
          <a:p>
            <a:pPr marL="514350" lvl="2">
              <a:spcBef>
                <a:spcPts val="750"/>
              </a:spcBef>
            </a:pPr>
            <a:r>
              <a:rPr lang="en-US" sz="1600" dirty="0"/>
              <a:t>HR 134      RR 29     </a:t>
            </a:r>
          </a:p>
          <a:p>
            <a:pPr marL="514350" lvl="2">
              <a:spcBef>
                <a:spcPts val="750"/>
              </a:spcBef>
            </a:pPr>
            <a:r>
              <a:rPr lang="en-US" sz="1600" dirty="0"/>
              <a:t>O2 sat 92% on RA</a:t>
            </a:r>
          </a:p>
          <a:p>
            <a:endParaRPr lang="en-US" sz="1600" dirty="0"/>
          </a:p>
          <a:p>
            <a:r>
              <a:rPr lang="en-US" sz="1600" dirty="0"/>
              <a:t>Cardiac:  </a:t>
            </a:r>
          </a:p>
          <a:p>
            <a:pPr lvl="1"/>
            <a:r>
              <a:rPr lang="en-US" sz="1600" dirty="0" err="1"/>
              <a:t>Tachycardic</a:t>
            </a:r>
            <a:r>
              <a:rPr lang="en-US" sz="1600" dirty="0"/>
              <a:t>, regular rhythm, no murmurs</a:t>
            </a:r>
          </a:p>
          <a:p>
            <a:r>
              <a:rPr lang="en-US" sz="1600" dirty="0"/>
              <a:t>Pulmonary:  </a:t>
            </a:r>
          </a:p>
          <a:p>
            <a:pPr lvl="1"/>
            <a:r>
              <a:rPr lang="en-US" sz="1600" dirty="0"/>
              <a:t>Diminished breath sounds on the right, dullness to percussion; normal breath sounds on left</a:t>
            </a:r>
          </a:p>
          <a:p>
            <a:r>
              <a:rPr lang="en-US" sz="1600" dirty="0"/>
              <a:t>Chest:  </a:t>
            </a:r>
          </a:p>
          <a:p>
            <a:pPr lvl="1"/>
            <a:r>
              <a:rPr lang="en-US" sz="1600" dirty="0"/>
              <a:t>Subcutaneous emphysema on right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888" y="1148576"/>
            <a:ext cx="6466221" cy="4844259"/>
          </a:xfrm>
          <a:prstGeom prst="rect">
            <a:avLst/>
          </a:prstGeom>
        </p:spPr>
      </p:pic>
    </p:spTree>
    <p:extLst>
      <p:ext uri="{BB962C8B-B14F-4D97-AF65-F5344CB8AC3E}">
        <p14:creationId xmlns:p14="http://schemas.microsoft.com/office/powerpoint/2010/main" val="717223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mr-IN" dirty="0"/>
              <a:t>–</a:t>
            </a:r>
            <a:r>
              <a:rPr lang="en-US" dirty="0"/>
              <a:t> CXR </a:t>
            </a:r>
          </a:p>
        </p:txBody>
      </p:sp>
      <p:sp>
        <p:nvSpPr>
          <p:cNvPr id="3" name="Content Placeholder 2"/>
          <p:cNvSpPr>
            <a:spLocks noGrp="1"/>
          </p:cNvSpPr>
          <p:nvPr>
            <p:ph idx="1"/>
          </p:nvPr>
        </p:nvSpPr>
        <p:spPr>
          <a:xfrm>
            <a:off x="1495426" y="2081503"/>
            <a:ext cx="3056336" cy="3263504"/>
          </a:xfrm>
        </p:spPr>
        <p:txBody>
          <a:bodyPr/>
          <a:lstStyle/>
          <a:p>
            <a:r>
              <a:rPr lang="en-US" dirty="0"/>
              <a:t>How would this finding appear on ultrasound?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658" y="1037063"/>
            <a:ext cx="6540093" cy="4899602"/>
          </a:xfrm>
          <a:prstGeom prst="rect">
            <a:avLst/>
          </a:prstGeom>
        </p:spPr>
      </p:pic>
    </p:spTree>
    <p:extLst>
      <p:ext uri="{BB962C8B-B14F-4D97-AF65-F5344CB8AC3E}">
        <p14:creationId xmlns:p14="http://schemas.microsoft.com/office/powerpoint/2010/main" val="54367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mr-IN" dirty="0"/>
              <a:t>–</a:t>
            </a:r>
            <a:r>
              <a:rPr lang="en-US" dirty="0"/>
              <a:t> Ultrasound  </a:t>
            </a:r>
          </a:p>
        </p:txBody>
      </p:sp>
      <p:sp>
        <p:nvSpPr>
          <p:cNvPr id="3" name="Content Placeholder 2"/>
          <p:cNvSpPr>
            <a:spLocks noGrp="1"/>
          </p:cNvSpPr>
          <p:nvPr>
            <p:ph idx="1"/>
          </p:nvPr>
        </p:nvSpPr>
        <p:spPr>
          <a:xfrm>
            <a:off x="838200" y="1594624"/>
            <a:ext cx="10515600" cy="4582339"/>
          </a:xfrm>
        </p:spPr>
        <p:txBody>
          <a:bodyPr/>
          <a:lstStyle/>
          <a:p>
            <a:r>
              <a:rPr lang="en-US"/>
              <a:t>Describe and demonstrate </a:t>
            </a:r>
            <a:r>
              <a:rPr lang="en-US" dirty="0"/>
              <a:t>how to assess for intrathoracic fluid using ultrasound.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028" t="6207" r="10649"/>
          <a:stretch/>
        </p:blipFill>
        <p:spPr>
          <a:xfrm>
            <a:off x="4938025" y="2241395"/>
            <a:ext cx="5670590" cy="4432186"/>
          </a:xfrm>
          <a:prstGeom prst="rect">
            <a:avLst/>
          </a:prstGeom>
        </p:spPr>
      </p:pic>
    </p:spTree>
    <p:extLst>
      <p:ext uri="{BB962C8B-B14F-4D97-AF65-F5344CB8AC3E}">
        <p14:creationId xmlns:p14="http://schemas.microsoft.com/office/powerpoint/2010/main" val="2076289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mr-IN" dirty="0"/>
              <a:t>–</a:t>
            </a:r>
            <a:r>
              <a:rPr lang="en-US" dirty="0"/>
              <a:t> Management  </a:t>
            </a:r>
          </a:p>
        </p:txBody>
      </p:sp>
      <p:sp>
        <p:nvSpPr>
          <p:cNvPr id="3" name="Content Placeholder 2"/>
          <p:cNvSpPr>
            <a:spLocks noGrp="1"/>
          </p:cNvSpPr>
          <p:nvPr>
            <p:ph idx="1"/>
          </p:nvPr>
        </p:nvSpPr>
        <p:spPr>
          <a:xfrm>
            <a:off x="1538868" y="1561170"/>
            <a:ext cx="9010186" cy="3214819"/>
          </a:xfrm>
        </p:spPr>
        <p:txBody>
          <a:bodyPr/>
          <a:lstStyle/>
          <a:p>
            <a:r>
              <a:rPr lang="en-US" dirty="0"/>
              <a:t>What is the appropriate management for this patient?</a:t>
            </a:r>
          </a:p>
        </p:txBody>
      </p:sp>
      <p:pic>
        <p:nvPicPr>
          <p:cNvPr id="5" name="Pleural effusion ruq.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120218" y="2208218"/>
            <a:ext cx="5934572" cy="4342370"/>
          </a:xfrm>
          <a:prstGeom prst="rect">
            <a:avLst/>
          </a:prstGeom>
        </p:spPr>
      </p:pic>
    </p:spTree>
    <p:extLst>
      <p:ext uri="{BB962C8B-B14F-4D97-AF65-F5344CB8AC3E}">
        <p14:creationId xmlns:p14="http://schemas.microsoft.com/office/powerpoint/2010/main" val="17348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History </a:t>
            </a:r>
          </a:p>
        </p:txBody>
      </p:sp>
      <p:sp>
        <p:nvSpPr>
          <p:cNvPr id="3" name="Content Placeholder 2"/>
          <p:cNvSpPr>
            <a:spLocks noGrp="1"/>
          </p:cNvSpPr>
          <p:nvPr>
            <p:ph idx="1"/>
          </p:nvPr>
        </p:nvSpPr>
        <p:spPr>
          <a:xfrm>
            <a:off x="838200" y="1517715"/>
            <a:ext cx="10515600" cy="4659248"/>
          </a:xfrm>
        </p:spPr>
        <p:txBody>
          <a:bodyPr>
            <a:normAutofit/>
          </a:bodyPr>
          <a:lstStyle/>
          <a:p>
            <a:r>
              <a:rPr lang="en-US" dirty="0"/>
              <a:t>An 83-year old patient presents to the ED with altered mental status. </a:t>
            </a:r>
          </a:p>
          <a:p>
            <a:r>
              <a:rPr lang="en-US" dirty="0"/>
              <a:t>She lives in a nursing home.</a:t>
            </a:r>
          </a:p>
          <a:p>
            <a:r>
              <a:rPr lang="en-US" dirty="0"/>
              <a:t>The patient is moaning and is unable to provide any information.  EMS conveys that the nursing home staff noticed a change from baseline yesterday, but did not comment on anything specific.</a:t>
            </a:r>
          </a:p>
          <a:p>
            <a:pPr marL="0" indent="0">
              <a:buNone/>
            </a:pPr>
            <a:endParaRPr lang="en-US" dirty="0"/>
          </a:p>
          <a:p>
            <a:r>
              <a:rPr lang="en-US" dirty="0"/>
              <a:t>Reviewing the nursing home records reveals a PMH including stroke with residual dysarthria, dementia, hypertension and diabetes mellitus.</a:t>
            </a:r>
          </a:p>
        </p:txBody>
      </p:sp>
    </p:spTree>
    <p:extLst>
      <p:ext uri="{BB962C8B-B14F-4D97-AF65-F5344CB8AC3E}">
        <p14:creationId xmlns:p14="http://schemas.microsoft.com/office/powerpoint/2010/main" val="1633590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Physical Exam</a:t>
            </a:r>
          </a:p>
        </p:txBody>
      </p:sp>
      <p:sp>
        <p:nvSpPr>
          <p:cNvPr id="3" name="Content Placeholder 2"/>
          <p:cNvSpPr>
            <a:spLocks noGrp="1"/>
          </p:cNvSpPr>
          <p:nvPr>
            <p:ph idx="1"/>
          </p:nvPr>
        </p:nvSpPr>
        <p:spPr/>
        <p:txBody>
          <a:bodyPr>
            <a:normAutofit lnSpcReduction="10000"/>
          </a:bodyPr>
          <a:lstStyle/>
          <a:p>
            <a:r>
              <a:rPr lang="en-US" dirty="0"/>
              <a:t>Vitals</a:t>
            </a:r>
          </a:p>
          <a:p>
            <a:pPr lvl="1"/>
            <a:r>
              <a:rPr lang="en-US" dirty="0"/>
              <a:t>Temp 39.4 C      BP 93/69     HR  113     RR 34     O2 sat 89% on room air</a:t>
            </a:r>
          </a:p>
          <a:p>
            <a:endParaRPr lang="en-US" dirty="0"/>
          </a:p>
          <a:p>
            <a:r>
              <a:rPr lang="en-US" dirty="0"/>
              <a:t>Physical Exam</a:t>
            </a:r>
          </a:p>
          <a:p>
            <a:pPr lvl="1"/>
            <a:r>
              <a:rPr lang="en-US" dirty="0"/>
              <a:t>Constitutional:  Cachectic, somnolent in moderate distress</a:t>
            </a:r>
          </a:p>
          <a:p>
            <a:pPr lvl="1"/>
            <a:r>
              <a:rPr lang="en-US" dirty="0"/>
              <a:t>Cardiac:  </a:t>
            </a:r>
            <a:r>
              <a:rPr lang="en-US" dirty="0" err="1"/>
              <a:t>Tachycardic</a:t>
            </a:r>
            <a:r>
              <a:rPr lang="en-US" dirty="0"/>
              <a:t>, regular rhythm, normal S1 and S2, no murmur</a:t>
            </a:r>
          </a:p>
          <a:p>
            <a:pPr lvl="1"/>
            <a:r>
              <a:rPr lang="en-US" dirty="0"/>
              <a:t>Pulmonary:  </a:t>
            </a:r>
            <a:r>
              <a:rPr lang="en-US" dirty="0" err="1"/>
              <a:t>Tachypneic</a:t>
            </a:r>
            <a:r>
              <a:rPr lang="en-US" dirty="0"/>
              <a:t>, rhonchi right lung field; no rhonchi, rales or wheezing to left lung field</a:t>
            </a:r>
          </a:p>
          <a:p>
            <a:pPr lvl="1"/>
            <a:r>
              <a:rPr lang="en-US" dirty="0"/>
              <a:t>Abdomen: Normal bowel sounds, soft, non-tender, non-distended</a:t>
            </a:r>
          </a:p>
          <a:p>
            <a:pPr lvl="1"/>
            <a:r>
              <a:rPr lang="en-US" dirty="0"/>
              <a:t>Neurology:  AAOx0</a:t>
            </a:r>
          </a:p>
          <a:p>
            <a:pPr lvl="1"/>
            <a:r>
              <a:rPr lang="en-US" dirty="0"/>
              <a:t>Extremity: </a:t>
            </a:r>
            <a:r>
              <a:rPr lang="en-US" dirty="0" err="1"/>
              <a:t>Contractured</a:t>
            </a:r>
            <a:r>
              <a:rPr lang="en-US" dirty="0"/>
              <a:t> upper extremities</a:t>
            </a:r>
          </a:p>
        </p:txBody>
      </p:sp>
    </p:spTree>
    <p:extLst>
      <p:ext uri="{BB962C8B-B14F-4D97-AF65-F5344CB8AC3E}">
        <p14:creationId xmlns:p14="http://schemas.microsoft.com/office/powerpoint/2010/main" val="1347054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Workup </a:t>
            </a:r>
          </a:p>
        </p:txBody>
      </p:sp>
      <p:sp>
        <p:nvSpPr>
          <p:cNvPr id="3" name="Content Placeholder 2"/>
          <p:cNvSpPr>
            <a:spLocks noGrp="1"/>
          </p:cNvSpPr>
          <p:nvPr>
            <p:ph idx="1"/>
          </p:nvPr>
        </p:nvSpPr>
        <p:spPr/>
        <p:txBody>
          <a:bodyPr/>
          <a:lstStyle/>
          <a:p>
            <a:r>
              <a:rPr lang="en-US" dirty="0"/>
              <a:t>What is your differential diagnosis?</a:t>
            </a:r>
          </a:p>
          <a:p>
            <a:endParaRPr lang="en-US" dirty="0"/>
          </a:p>
          <a:p>
            <a:endParaRPr lang="en-US" dirty="0"/>
          </a:p>
          <a:p>
            <a:endParaRPr lang="en-US" dirty="0"/>
          </a:p>
          <a:p>
            <a:r>
              <a:rPr lang="en-US" dirty="0"/>
              <a:t>What radiologic studies would you order or perform on this patient?</a:t>
            </a:r>
          </a:p>
        </p:txBody>
      </p:sp>
    </p:spTree>
    <p:extLst>
      <p:ext uri="{BB962C8B-B14F-4D97-AF65-F5344CB8AC3E}">
        <p14:creationId xmlns:p14="http://schemas.microsoft.com/office/powerpoint/2010/main" val="965462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CXR </a:t>
            </a:r>
          </a:p>
        </p:txBody>
      </p:sp>
      <p:sp>
        <p:nvSpPr>
          <p:cNvPr id="3" name="Content Placeholder 2"/>
          <p:cNvSpPr>
            <a:spLocks noGrp="1"/>
          </p:cNvSpPr>
          <p:nvPr>
            <p:ph idx="1"/>
          </p:nvPr>
        </p:nvSpPr>
        <p:spPr/>
        <p:txBody>
          <a:bodyPr/>
          <a:lstStyle/>
          <a:p>
            <a:r>
              <a:rPr lang="en-US" dirty="0"/>
              <a:t>Describe the CXR findings performed on this patient.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985" y="2356970"/>
            <a:ext cx="8040030" cy="4301619"/>
          </a:xfrm>
          <a:prstGeom prst="rect">
            <a:avLst/>
          </a:prstGeom>
        </p:spPr>
      </p:pic>
    </p:spTree>
    <p:extLst>
      <p:ext uri="{BB962C8B-B14F-4D97-AF65-F5344CB8AC3E}">
        <p14:creationId xmlns:p14="http://schemas.microsoft.com/office/powerpoint/2010/main" val="125376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CXR</a:t>
            </a:r>
          </a:p>
        </p:txBody>
      </p:sp>
      <p:sp>
        <p:nvSpPr>
          <p:cNvPr id="3" name="Content Placeholder 2"/>
          <p:cNvSpPr>
            <a:spLocks noGrp="1"/>
          </p:cNvSpPr>
          <p:nvPr>
            <p:ph idx="1"/>
          </p:nvPr>
        </p:nvSpPr>
        <p:spPr/>
        <p:txBody>
          <a:bodyPr/>
          <a:lstStyle/>
          <a:p>
            <a:r>
              <a:rPr lang="en-US" dirty="0"/>
              <a:t>What is your suspected diagnosis?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602" y="2457544"/>
            <a:ext cx="7346795" cy="41507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85" y="2356970"/>
            <a:ext cx="8040030" cy="4301619"/>
          </a:xfrm>
          <a:prstGeom prst="rect">
            <a:avLst/>
          </a:prstGeom>
        </p:spPr>
      </p:pic>
    </p:spTree>
    <p:extLst>
      <p:ext uri="{BB962C8B-B14F-4D97-AF65-F5344CB8AC3E}">
        <p14:creationId xmlns:p14="http://schemas.microsoft.com/office/powerpoint/2010/main" val="80663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 Videos</a:t>
            </a:r>
          </a:p>
        </p:txBody>
      </p:sp>
      <p:sp>
        <p:nvSpPr>
          <p:cNvPr id="3" name="Content Placeholder 2"/>
          <p:cNvSpPr>
            <a:spLocks noGrp="1"/>
          </p:cNvSpPr>
          <p:nvPr>
            <p:ph idx="1"/>
          </p:nvPr>
        </p:nvSpPr>
        <p:spPr/>
        <p:txBody>
          <a:bodyPr>
            <a:normAutofit/>
          </a:bodyPr>
          <a:lstStyle/>
          <a:p>
            <a:r>
              <a:rPr lang="en-US" dirty="0"/>
              <a:t>Normal Pulmonary Ultrasound (review from last year)</a:t>
            </a:r>
          </a:p>
          <a:p>
            <a:pPr lvl="1"/>
            <a:r>
              <a:rPr lang="en-US" dirty="0">
                <a:hlinkClick r:id="rId2"/>
              </a:rPr>
              <a:t>www.youtube.com/watch?v=dQTTVQ60WsI</a:t>
            </a:r>
            <a:endParaRPr lang="en-US" dirty="0"/>
          </a:p>
          <a:p>
            <a:endParaRPr lang="en-US" dirty="0"/>
          </a:p>
          <a:p>
            <a:r>
              <a:rPr lang="en-US" dirty="0"/>
              <a:t>Abnormal Pulmonary Ultrasound (watch video to 5:53)</a:t>
            </a:r>
          </a:p>
          <a:p>
            <a:pPr lvl="1"/>
            <a:r>
              <a:rPr lang="en-US" dirty="0">
                <a:hlinkClick r:id="rId3"/>
              </a:rPr>
              <a:t>https://youtu.be/WOlz8-km6hE?list=PLGEKJJ3ekUkya3wejrC1DzxcTXNF1Tlk8</a:t>
            </a:r>
            <a:endParaRPr lang="en-US" dirty="0"/>
          </a:p>
          <a:p>
            <a:endParaRPr lang="en-US" dirty="0"/>
          </a:p>
          <a:p>
            <a:r>
              <a:rPr lang="en-US" dirty="0"/>
              <a:t>Pneumonia on Ultrasound (3:22)</a:t>
            </a:r>
          </a:p>
          <a:p>
            <a:pPr lvl="1"/>
            <a:r>
              <a:rPr lang="en-US" dirty="0">
                <a:hlinkClick r:id="rId4"/>
              </a:rPr>
              <a:t>https://www.youtube.com/watch?v=21yJm6IDuRA</a:t>
            </a:r>
            <a:r>
              <a:rPr lang="en-US" dirty="0"/>
              <a:t> </a:t>
            </a:r>
          </a:p>
        </p:txBody>
      </p:sp>
    </p:spTree>
    <p:extLst>
      <p:ext uri="{BB962C8B-B14F-4D97-AF65-F5344CB8AC3E}">
        <p14:creationId xmlns:p14="http://schemas.microsoft.com/office/powerpoint/2010/main" val="1354193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 CXR</a:t>
            </a:r>
          </a:p>
        </p:txBody>
      </p:sp>
      <p:sp>
        <p:nvSpPr>
          <p:cNvPr id="3" name="Content Placeholder 2"/>
          <p:cNvSpPr>
            <a:spLocks noGrp="1"/>
          </p:cNvSpPr>
          <p:nvPr>
            <p:ph idx="1"/>
          </p:nvPr>
        </p:nvSpPr>
        <p:spPr/>
        <p:txBody>
          <a:bodyPr/>
          <a:lstStyle/>
          <a:p>
            <a:r>
              <a:rPr lang="en-US" dirty="0"/>
              <a:t>Explain the pathology behind these CXR findings.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602" y="2457544"/>
            <a:ext cx="7346795" cy="41507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85" y="2356970"/>
            <a:ext cx="8040030" cy="4301619"/>
          </a:xfrm>
          <a:prstGeom prst="rect">
            <a:avLst/>
          </a:prstGeom>
        </p:spPr>
      </p:pic>
    </p:spTree>
    <p:extLst>
      <p:ext uri="{BB962C8B-B14F-4D97-AF65-F5344CB8AC3E}">
        <p14:creationId xmlns:p14="http://schemas.microsoft.com/office/powerpoint/2010/main" val="1367477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Ultrasound</a:t>
            </a:r>
          </a:p>
        </p:txBody>
      </p:sp>
      <p:sp>
        <p:nvSpPr>
          <p:cNvPr id="3" name="Content Placeholder 2"/>
          <p:cNvSpPr>
            <a:spLocks noGrp="1"/>
          </p:cNvSpPr>
          <p:nvPr>
            <p:ph idx="1"/>
          </p:nvPr>
        </p:nvSpPr>
        <p:spPr/>
        <p:txBody>
          <a:bodyPr/>
          <a:lstStyle/>
          <a:p>
            <a:r>
              <a:rPr lang="en-US" dirty="0"/>
              <a:t>As you read about this diagnosis, you find that X-ray is found to have a sensitivity ranging from 46-77%, while US has a sensitivity ranging from 93-100% (using CT scan as the gold standard).  </a:t>
            </a:r>
          </a:p>
          <a:p>
            <a:endParaRPr lang="en-US" dirty="0"/>
          </a:p>
          <a:p>
            <a:endParaRPr lang="en-US" dirty="0"/>
          </a:p>
          <a:p>
            <a:r>
              <a:rPr lang="en-US" dirty="0"/>
              <a:t>Armed with this information, you decide to perform a lung US.</a:t>
            </a:r>
          </a:p>
        </p:txBody>
      </p:sp>
    </p:spTree>
    <p:extLst>
      <p:ext uri="{BB962C8B-B14F-4D97-AF65-F5344CB8AC3E}">
        <p14:creationId xmlns:p14="http://schemas.microsoft.com/office/powerpoint/2010/main" val="1777081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Ultrasound (Left Lung) </a:t>
            </a:r>
          </a:p>
        </p:txBody>
      </p:sp>
      <p:sp>
        <p:nvSpPr>
          <p:cNvPr id="3" name="Content Placeholder 2"/>
          <p:cNvSpPr>
            <a:spLocks noGrp="1"/>
          </p:cNvSpPr>
          <p:nvPr>
            <p:ph idx="1"/>
          </p:nvPr>
        </p:nvSpPr>
        <p:spPr/>
        <p:txBody>
          <a:bodyPr/>
          <a:lstStyle/>
          <a:p>
            <a:r>
              <a:rPr lang="en-US" dirty="0"/>
              <a:t>Describe the findings you see on the unaffected left lung.  The probe is placed at the </a:t>
            </a:r>
            <a:r>
              <a:rPr lang="en-US" dirty="0" err="1"/>
              <a:t>midaxillary</a:t>
            </a:r>
            <a:r>
              <a:rPr lang="en-US" dirty="0"/>
              <a:t> line at the level of T8.</a:t>
            </a:r>
          </a:p>
        </p:txBody>
      </p:sp>
      <p:pic>
        <p:nvPicPr>
          <p:cNvPr id="4" name="Left lung nl with spleen view.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0519" r="13756"/>
          <a:stretch/>
        </p:blipFill>
        <p:spPr>
          <a:xfrm>
            <a:off x="3097161" y="2798955"/>
            <a:ext cx="5751872" cy="3778715"/>
          </a:xfrm>
          <a:prstGeom prst="rect">
            <a:avLst/>
          </a:prstGeom>
        </p:spPr>
      </p:pic>
    </p:spTree>
    <p:extLst>
      <p:ext uri="{BB962C8B-B14F-4D97-AF65-F5344CB8AC3E}">
        <p14:creationId xmlns:p14="http://schemas.microsoft.com/office/powerpoint/2010/main" val="62667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Ultrasound (Right Lung)</a:t>
            </a:r>
          </a:p>
        </p:txBody>
      </p:sp>
      <p:sp>
        <p:nvSpPr>
          <p:cNvPr id="3" name="Content Placeholder 2"/>
          <p:cNvSpPr>
            <a:spLocks noGrp="1"/>
          </p:cNvSpPr>
          <p:nvPr>
            <p:ph idx="1"/>
          </p:nvPr>
        </p:nvSpPr>
        <p:spPr/>
        <p:txBody>
          <a:bodyPr/>
          <a:lstStyle/>
          <a:p>
            <a:r>
              <a:rPr lang="en-US" dirty="0"/>
              <a:t>The probe is placed on the right posterolateral lung field.  Describe the findings you see on the affected right lung.  </a:t>
            </a:r>
          </a:p>
        </p:txBody>
      </p:sp>
      <p:pic>
        <p:nvPicPr>
          <p:cNvPr id="4" name="PNA on US air bronchogra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17902" y="2835496"/>
            <a:ext cx="6348761" cy="3767573"/>
          </a:xfrm>
          <a:prstGeom prst="rect">
            <a:avLst/>
          </a:prstGeom>
        </p:spPr>
      </p:pic>
    </p:spTree>
    <p:extLst>
      <p:ext uri="{BB962C8B-B14F-4D97-AF65-F5344CB8AC3E}">
        <p14:creationId xmlns:p14="http://schemas.microsoft.com/office/powerpoint/2010/main" val="20283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Ultrasound (Right Lung)</a:t>
            </a:r>
          </a:p>
        </p:txBody>
      </p:sp>
      <p:sp>
        <p:nvSpPr>
          <p:cNvPr id="3" name="Content Placeholder 2"/>
          <p:cNvSpPr>
            <a:spLocks noGrp="1"/>
          </p:cNvSpPr>
          <p:nvPr>
            <p:ph idx="1"/>
          </p:nvPr>
        </p:nvSpPr>
        <p:spPr/>
        <p:txBody>
          <a:bodyPr/>
          <a:lstStyle/>
          <a:p>
            <a:r>
              <a:rPr lang="en-US" dirty="0"/>
              <a:t>Explain the cause of these findings.  </a:t>
            </a:r>
          </a:p>
        </p:txBody>
      </p:sp>
      <p:pic>
        <p:nvPicPr>
          <p:cNvPr id="4" name="PNA on US air bronchogra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17902" y="2835496"/>
            <a:ext cx="6348761" cy="3767573"/>
          </a:xfrm>
          <a:prstGeom prst="rect">
            <a:avLst/>
          </a:prstGeom>
        </p:spPr>
      </p:pic>
    </p:spTree>
    <p:extLst>
      <p:ext uri="{BB962C8B-B14F-4D97-AF65-F5344CB8AC3E}">
        <p14:creationId xmlns:p14="http://schemas.microsoft.com/office/powerpoint/2010/main" val="160537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0994F10-FB2F-4CF5-9AD1-58332C585011}"/>
              </a:ext>
            </a:extLst>
          </p:cNvPr>
          <p:cNvSpPr>
            <a:spLocks noGrp="1"/>
          </p:cNvSpPr>
          <p:nvPr>
            <p:ph type="title"/>
          </p:nvPr>
        </p:nvSpPr>
        <p:spPr>
          <a:xfrm>
            <a:off x="838200" y="763240"/>
            <a:ext cx="10515600" cy="1325563"/>
          </a:xfrm>
        </p:spPr>
        <p:txBody>
          <a:bodyPr>
            <a:normAutofit/>
          </a:bodyPr>
          <a:lstStyle/>
          <a:p>
            <a:r>
              <a:rPr lang="en-US" sz="4000" dirty="0"/>
              <a:t>Gross Morphology Correlation: </a:t>
            </a:r>
            <a:r>
              <a:rPr lang="en-US" sz="4000" dirty="0" smtClean="0"/>
              <a:t/>
            </a:r>
            <a:br>
              <a:rPr lang="en-US" sz="4000" dirty="0" smtClean="0"/>
            </a:br>
            <a:r>
              <a:rPr lang="en-US" sz="4000"/>
              <a:t>	</a:t>
            </a:r>
            <a:r>
              <a:rPr lang="en-US" sz="4000" smtClean="0"/>
              <a:t> “</a:t>
            </a:r>
            <a:r>
              <a:rPr lang="en-US" sz="4000" dirty="0" err="1" smtClean="0"/>
              <a:t>Hepatization</a:t>
            </a:r>
            <a:r>
              <a:rPr lang="en-US" sz="4000" dirty="0" smtClean="0"/>
              <a:t>” of the Lung</a:t>
            </a:r>
            <a:endParaRPr lang="en-US" sz="4000" dirty="0"/>
          </a:p>
        </p:txBody>
      </p:sp>
      <p:pic>
        <p:nvPicPr>
          <p:cNvPr id="5" name="Picture 4">
            <a:extLst>
              <a:ext uri="{FF2B5EF4-FFF2-40B4-BE49-F238E27FC236}">
                <a16:creationId xmlns="" xmlns:a16="http://schemas.microsoft.com/office/drawing/2014/main" id="{3B1CD006-2AA2-4B78-BEF5-04FF4E14BBB7}"/>
              </a:ext>
            </a:extLst>
          </p:cNvPr>
          <p:cNvPicPr>
            <a:picLocks noChangeAspect="1"/>
          </p:cNvPicPr>
          <p:nvPr/>
        </p:nvPicPr>
        <p:blipFill rotWithShape="1">
          <a:blip r:embed="rId2">
            <a:extLst>
              <a:ext uri="{28A0092B-C50C-407E-A947-70E740481C1C}">
                <a14:useLocalDpi xmlns:a14="http://schemas.microsoft.com/office/drawing/2010/main" val="0"/>
              </a:ext>
            </a:extLst>
          </a:blip>
          <a:srcRect l="53697" r="3731"/>
          <a:stretch/>
        </p:blipFill>
        <p:spPr>
          <a:xfrm>
            <a:off x="584511" y="2372210"/>
            <a:ext cx="2512650" cy="4215807"/>
          </a:xfrm>
          <a:prstGeom prst="rect">
            <a:avLst/>
          </a:prstGeom>
        </p:spPr>
      </p:pic>
      <p:sp>
        <p:nvSpPr>
          <p:cNvPr id="6" name="Arrow: Down 5">
            <a:extLst>
              <a:ext uri="{FF2B5EF4-FFF2-40B4-BE49-F238E27FC236}">
                <a16:creationId xmlns="" xmlns:a16="http://schemas.microsoft.com/office/drawing/2014/main" id="{477AEFC2-C69E-40D7-8EA9-E2756B6CD4D0}"/>
              </a:ext>
            </a:extLst>
          </p:cNvPr>
          <p:cNvSpPr/>
          <p:nvPr/>
        </p:nvSpPr>
        <p:spPr>
          <a:xfrm rot="17194418">
            <a:off x="1103305" y="2675546"/>
            <a:ext cx="484632" cy="559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B82FF490-C899-4DDB-B22F-15338A734EA2}"/>
              </a:ext>
            </a:extLst>
          </p:cNvPr>
          <p:cNvPicPr>
            <a:picLocks noChangeAspect="1"/>
          </p:cNvPicPr>
          <p:nvPr/>
        </p:nvPicPr>
        <p:blipFill rotWithShape="1">
          <a:blip r:embed="rId3">
            <a:extLst>
              <a:ext uri="{28A0092B-C50C-407E-A947-70E740481C1C}">
                <a14:useLocalDpi xmlns:a14="http://schemas.microsoft.com/office/drawing/2010/main" val="0"/>
              </a:ext>
            </a:extLst>
          </a:blip>
          <a:srcRect r="9238"/>
          <a:stretch/>
        </p:blipFill>
        <p:spPr>
          <a:xfrm rot="5400000">
            <a:off x="3588168" y="2695675"/>
            <a:ext cx="4213361" cy="3589586"/>
          </a:xfrm>
          <a:prstGeom prst="rect">
            <a:avLst/>
          </a:prstGeom>
        </p:spPr>
      </p:pic>
      <p:sp>
        <p:nvSpPr>
          <p:cNvPr id="8" name="Arrow: Down 7">
            <a:extLst>
              <a:ext uri="{FF2B5EF4-FFF2-40B4-BE49-F238E27FC236}">
                <a16:creationId xmlns="" xmlns:a16="http://schemas.microsoft.com/office/drawing/2014/main" id="{48A775E6-1DF6-43A7-8B61-0421F9BAE659}"/>
              </a:ext>
            </a:extLst>
          </p:cNvPr>
          <p:cNvSpPr/>
          <p:nvPr/>
        </p:nvSpPr>
        <p:spPr>
          <a:xfrm rot="17194418">
            <a:off x="4124582" y="2891065"/>
            <a:ext cx="484632" cy="8299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7">
            <a:extLst>
              <a:ext uri="{FF2B5EF4-FFF2-40B4-BE49-F238E27FC236}">
                <a16:creationId xmlns="" xmlns:a16="http://schemas.microsoft.com/office/drawing/2014/main" id="{BA5A1A0E-2F89-4794-A4D6-D03420ECF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8762" y="2383787"/>
            <a:ext cx="3185246" cy="4204230"/>
          </a:xfrm>
          <a:prstGeom prst="rect">
            <a:avLst/>
          </a:prstGeom>
        </p:spPr>
      </p:pic>
    </p:spTree>
    <p:extLst>
      <p:ext uri="{BB962C8B-B14F-4D97-AF65-F5344CB8AC3E}">
        <p14:creationId xmlns:p14="http://schemas.microsoft.com/office/powerpoint/2010/main" val="1285466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Management</a:t>
            </a:r>
          </a:p>
        </p:txBody>
      </p:sp>
      <p:sp>
        <p:nvSpPr>
          <p:cNvPr id="3" name="Content Placeholder 2"/>
          <p:cNvSpPr>
            <a:spLocks noGrp="1"/>
          </p:cNvSpPr>
          <p:nvPr>
            <p:ph idx="1"/>
          </p:nvPr>
        </p:nvSpPr>
        <p:spPr/>
        <p:txBody>
          <a:bodyPr/>
          <a:lstStyle/>
          <a:p>
            <a:r>
              <a:rPr lang="en-US" dirty="0"/>
              <a:t>What is the most appropriate management of this patient?</a:t>
            </a:r>
          </a:p>
        </p:txBody>
      </p:sp>
      <p:pic>
        <p:nvPicPr>
          <p:cNvPr id="4" name="PNA on US air bronchogra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17902" y="2835496"/>
            <a:ext cx="6348761" cy="3767573"/>
          </a:xfrm>
          <a:prstGeom prst="rect">
            <a:avLst/>
          </a:prstGeom>
        </p:spPr>
      </p:pic>
    </p:spTree>
    <p:extLst>
      <p:ext uri="{BB962C8B-B14F-4D97-AF65-F5344CB8AC3E}">
        <p14:creationId xmlns:p14="http://schemas.microsoft.com/office/powerpoint/2010/main" val="46715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remove" display="0">
                  <p:stCondLst>
                    <p:cond delay="indefinite"/>
                  </p:st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mr-IN" dirty="0"/>
              <a:t>–</a:t>
            </a:r>
            <a:r>
              <a:rPr lang="en-US" dirty="0"/>
              <a:t> Limitations </a:t>
            </a:r>
          </a:p>
        </p:txBody>
      </p:sp>
      <p:sp>
        <p:nvSpPr>
          <p:cNvPr id="3" name="Content Placeholder 2"/>
          <p:cNvSpPr>
            <a:spLocks noGrp="1"/>
          </p:cNvSpPr>
          <p:nvPr>
            <p:ph idx="1"/>
          </p:nvPr>
        </p:nvSpPr>
        <p:spPr>
          <a:xfrm>
            <a:off x="838199" y="1825625"/>
            <a:ext cx="10837127" cy="4351338"/>
          </a:xfrm>
        </p:spPr>
        <p:txBody>
          <a:bodyPr/>
          <a:lstStyle/>
          <a:p>
            <a:r>
              <a:rPr lang="en-US" dirty="0"/>
              <a:t>What are some </a:t>
            </a:r>
            <a:r>
              <a:rPr lang="en-US"/>
              <a:t>limitations to </a:t>
            </a:r>
            <a:r>
              <a:rPr lang="en-US" dirty="0"/>
              <a:t>using </a:t>
            </a:r>
            <a:r>
              <a:rPr lang="en-US"/>
              <a:t>US when evaluating </a:t>
            </a:r>
            <a:r>
              <a:rPr lang="en-US" dirty="0"/>
              <a:t>for pneumonia?</a:t>
            </a:r>
          </a:p>
        </p:txBody>
      </p:sp>
      <p:pic>
        <p:nvPicPr>
          <p:cNvPr id="4" name="Lung US - consolid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1929" t="21788" b="9930"/>
          <a:stretch/>
        </p:blipFill>
        <p:spPr>
          <a:xfrm>
            <a:off x="2902433" y="2453268"/>
            <a:ext cx="6387133" cy="4180895"/>
          </a:xfrm>
          <a:prstGeom prst="rect">
            <a:avLst/>
          </a:prstGeom>
        </p:spPr>
      </p:pic>
    </p:spTree>
    <p:extLst>
      <p:ext uri="{BB962C8B-B14F-4D97-AF65-F5344CB8AC3E}">
        <p14:creationId xmlns:p14="http://schemas.microsoft.com/office/powerpoint/2010/main" val="121434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Define Point of Care Ultrasound.</a:t>
            </a:r>
            <a:br>
              <a:rPr lang="en-US" b="1" dirty="0"/>
            </a:br>
            <a:r>
              <a:rPr lang="en-US" b="1" dirty="0"/>
              <a:t> 	Summarize its Utility in Patient Care.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577" y="1878981"/>
            <a:ext cx="5694846" cy="4525963"/>
          </a:xfrm>
          <a:prstGeom prst="rect">
            <a:avLst/>
          </a:prstGeom>
        </p:spPr>
      </p:pic>
      <p:sp>
        <p:nvSpPr>
          <p:cNvPr id="5" name="TextBox 4"/>
          <p:cNvSpPr txBox="1"/>
          <p:nvPr/>
        </p:nvSpPr>
        <p:spPr>
          <a:xfrm>
            <a:off x="3248577" y="6500904"/>
            <a:ext cx="2106667" cy="184666"/>
          </a:xfrm>
          <a:prstGeom prst="rect">
            <a:avLst/>
          </a:prstGeom>
          <a:noFill/>
        </p:spPr>
        <p:txBody>
          <a:bodyPr wrap="none" rtlCol="0">
            <a:spAutoFit/>
          </a:bodyPr>
          <a:lstStyle/>
          <a:p>
            <a:r>
              <a:rPr lang="en-US" sz="600" dirty="0"/>
              <a:t>https://</a:t>
            </a:r>
            <a:r>
              <a:rPr lang="en-US" sz="600" dirty="0" err="1"/>
              <a:t>sonospot.files.wordpress.com</a:t>
            </a:r>
            <a:r>
              <a:rPr lang="en-US" sz="600" dirty="0"/>
              <a:t>/2012/06/img_1513.jpg</a:t>
            </a:r>
          </a:p>
        </p:txBody>
      </p:sp>
    </p:spTree>
    <p:extLst>
      <p:ext uri="{BB962C8B-B14F-4D97-AF65-F5344CB8AC3E}">
        <p14:creationId xmlns:p14="http://schemas.microsoft.com/office/powerpoint/2010/main" val="1318879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lvl="1"/>
            <a:r>
              <a:rPr lang="en-US" dirty="0">
                <a:hlinkClick r:id="rId2"/>
              </a:rPr>
              <a:t>https://radiopaedia.org/cases/pneumothorax-6</a:t>
            </a:r>
          </a:p>
          <a:p>
            <a:pPr lvl="1"/>
            <a:r>
              <a:rPr lang="en-US" dirty="0">
                <a:hlinkClick r:id="rId3"/>
              </a:rPr>
              <a:t>https://lifeinthefastlane.com</a:t>
            </a:r>
            <a:endParaRPr lang="en-US" dirty="0"/>
          </a:p>
          <a:p>
            <a:pPr lvl="1"/>
            <a:r>
              <a:rPr lang="en-US" dirty="0">
                <a:hlinkClick r:id="rId2"/>
              </a:rPr>
              <a:t>http://www.trauma.org/index.php/main/image/1121/C11</a:t>
            </a:r>
          </a:p>
          <a:p>
            <a:pPr lvl="1"/>
            <a:r>
              <a:rPr lang="pt-BR" dirty="0">
                <a:hlinkClick r:id="rId2"/>
              </a:rPr>
              <a:t>https://vimeo.com/10081525</a:t>
            </a:r>
            <a:endParaRPr lang="en-US" dirty="0">
              <a:hlinkClick r:id="rId2"/>
            </a:endParaRPr>
          </a:p>
          <a:p>
            <a:pPr lvl="1"/>
            <a:r>
              <a:rPr lang="en-US" dirty="0">
                <a:hlinkClick r:id="rId2"/>
              </a:rPr>
              <a:t>https://www.ultrasoundoftheweek.com</a:t>
            </a:r>
            <a:endParaRPr lang="en-US" dirty="0"/>
          </a:p>
          <a:p>
            <a:pPr lvl="1"/>
            <a:r>
              <a:rPr lang="en-US" dirty="0">
                <a:hlinkClick r:id="rId4"/>
              </a:rPr>
              <a:t>http://www.meddean.luc.edu/lumen/MedEd/medicine/pulmonar/cxr/conso.htm</a:t>
            </a:r>
            <a:endParaRPr lang="en-US" dirty="0"/>
          </a:p>
          <a:p>
            <a:pPr lvl="1"/>
            <a:endParaRPr lang="en-US" dirty="0"/>
          </a:p>
        </p:txBody>
      </p:sp>
    </p:spTree>
    <p:extLst>
      <p:ext uri="{BB962C8B-B14F-4D97-AF65-F5344CB8AC3E}">
        <p14:creationId xmlns:p14="http://schemas.microsoft.com/office/powerpoint/2010/main" val="7935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History</a:t>
            </a:r>
          </a:p>
        </p:txBody>
      </p:sp>
      <p:sp>
        <p:nvSpPr>
          <p:cNvPr id="3" name="Content Placeholder 2"/>
          <p:cNvSpPr>
            <a:spLocks noGrp="1"/>
          </p:cNvSpPr>
          <p:nvPr>
            <p:ph idx="1"/>
          </p:nvPr>
        </p:nvSpPr>
        <p:spPr/>
        <p:txBody>
          <a:bodyPr/>
          <a:lstStyle/>
          <a:p>
            <a:r>
              <a:rPr lang="en-US" dirty="0"/>
              <a:t>A 22-year old Male arrives to the Emergency Department by EMS after being stabbed by a knife during an altercation at a party.  He reports feeling pain to his left upper back and shortness of breath. </a:t>
            </a:r>
          </a:p>
          <a:p>
            <a:endParaRPr lang="en-US" dirty="0"/>
          </a:p>
          <a:p>
            <a:r>
              <a:rPr lang="en-US" dirty="0"/>
              <a:t>His </a:t>
            </a:r>
            <a:r>
              <a:rPr lang="en-US" dirty="0" err="1"/>
              <a:t>PMHx</a:t>
            </a:r>
            <a:r>
              <a:rPr lang="en-US" dirty="0"/>
              <a:t> and </a:t>
            </a:r>
            <a:r>
              <a:rPr lang="en-US" dirty="0" err="1"/>
              <a:t>SurgHx</a:t>
            </a:r>
            <a:r>
              <a:rPr lang="en-US" dirty="0"/>
              <a:t> are both negative.</a:t>
            </a:r>
          </a:p>
          <a:p>
            <a:endParaRPr lang="en-US" dirty="0"/>
          </a:p>
          <a:p>
            <a:r>
              <a:rPr lang="en-US" dirty="0"/>
              <a:t>He denies any taking medications or having any drug allergies.</a:t>
            </a:r>
          </a:p>
        </p:txBody>
      </p:sp>
    </p:spTree>
    <p:extLst>
      <p:ext uri="{BB962C8B-B14F-4D97-AF65-F5344CB8AC3E}">
        <p14:creationId xmlns:p14="http://schemas.microsoft.com/office/powerpoint/2010/main" val="90179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 Physical Exam</a:t>
            </a:r>
          </a:p>
        </p:txBody>
      </p:sp>
      <p:sp>
        <p:nvSpPr>
          <p:cNvPr id="3" name="Content Placeholder 2"/>
          <p:cNvSpPr>
            <a:spLocks noGrp="1"/>
          </p:cNvSpPr>
          <p:nvPr>
            <p:ph idx="1"/>
          </p:nvPr>
        </p:nvSpPr>
        <p:spPr/>
        <p:txBody>
          <a:bodyPr>
            <a:normAutofit/>
          </a:bodyPr>
          <a:lstStyle/>
          <a:p>
            <a:r>
              <a:rPr lang="en-US" dirty="0"/>
              <a:t>Vitals</a:t>
            </a:r>
          </a:p>
          <a:p>
            <a:pPr marL="342900" lvl="1" indent="0">
              <a:buNone/>
            </a:pPr>
            <a:r>
              <a:rPr lang="en-US" dirty="0"/>
              <a:t>Temp 37.1     BP 108/73     HR 114      RR 24     O2 sat 94% on RA</a:t>
            </a:r>
          </a:p>
          <a:p>
            <a:pPr lvl="1"/>
            <a:endParaRPr lang="en-US" dirty="0"/>
          </a:p>
          <a:p>
            <a:r>
              <a:rPr lang="en-US" dirty="0"/>
              <a:t>Physical exam</a:t>
            </a:r>
          </a:p>
          <a:p>
            <a:pPr lvl="1"/>
            <a:r>
              <a:rPr lang="en-US" dirty="0"/>
              <a:t>Constitutional:  Moderate distress</a:t>
            </a:r>
          </a:p>
          <a:p>
            <a:pPr lvl="1"/>
            <a:r>
              <a:rPr lang="en-US" dirty="0"/>
              <a:t>Cardiac:  </a:t>
            </a:r>
            <a:r>
              <a:rPr lang="en-US" dirty="0" err="1"/>
              <a:t>Tachycardic</a:t>
            </a:r>
            <a:r>
              <a:rPr lang="en-US" dirty="0"/>
              <a:t>, regular rhythm, no murmurs</a:t>
            </a:r>
          </a:p>
          <a:p>
            <a:pPr lvl="1"/>
            <a:r>
              <a:rPr lang="en-US" dirty="0"/>
              <a:t>Pulmonary:  Absent breath sounds on left, </a:t>
            </a:r>
            <a:r>
              <a:rPr lang="en-US" dirty="0" err="1"/>
              <a:t>hyperresonance</a:t>
            </a:r>
            <a:r>
              <a:rPr lang="en-US" dirty="0"/>
              <a:t> on percussion;  clear breath sounds on right.  </a:t>
            </a:r>
            <a:r>
              <a:rPr lang="en-US" dirty="0" err="1"/>
              <a:t>Tachypneic</a:t>
            </a:r>
            <a:r>
              <a:rPr lang="en-US" dirty="0"/>
              <a:t>, mild respiratory distress</a:t>
            </a:r>
          </a:p>
          <a:p>
            <a:pPr lvl="1"/>
            <a:r>
              <a:rPr lang="en-US" dirty="0"/>
              <a:t>Skin:  2 cm linear wound to left mid-upper back</a:t>
            </a:r>
          </a:p>
          <a:p>
            <a:pPr lvl="1"/>
            <a:endParaRPr lang="en-US" dirty="0"/>
          </a:p>
        </p:txBody>
      </p:sp>
    </p:spTree>
    <p:extLst>
      <p:ext uri="{BB962C8B-B14F-4D97-AF65-F5344CB8AC3E}">
        <p14:creationId xmlns:p14="http://schemas.microsoft.com/office/powerpoint/2010/main" val="161562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Workup</a:t>
            </a:r>
          </a:p>
        </p:txBody>
      </p:sp>
      <p:sp>
        <p:nvSpPr>
          <p:cNvPr id="3" name="Content Placeholder 2"/>
          <p:cNvSpPr>
            <a:spLocks noGrp="1"/>
          </p:cNvSpPr>
          <p:nvPr>
            <p:ph idx="1"/>
          </p:nvPr>
        </p:nvSpPr>
        <p:spPr/>
        <p:txBody>
          <a:bodyPr/>
          <a:lstStyle/>
          <a:p>
            <a:r>
              <a:rPr lang="en-US" dirty="0"/>
              <a:t>What radiographic studies would you order on this patient?</a:t>
            </a:r>
          </a:p>
        </p:txBody>
      </p:sp>
    </p:spTree>
    <p:extLst>
      <p:ext uri="{BB962C8B-B14F-4D97-AF65-F5344CB8AC3E}">
        <p14:creationId xmlns:p14="http://schemas.microsoft.com/office/powerpoint/2010/main" val="105607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CXR  </a:t>
            </a:r>
          </a:p>
        </p:txBody>
      </p:sp>
      <p:sp>
        <p:nvSpPr>
          <p:cNvPr id="3" name="Content Placeholder 2"/>
          <p:cNvSpPr>
            <a:spLocks noGrp="1"/>
          </p:cNvSpPr>
          <p:nvPr>
            <p:ph idx="1"/>
          </p:nvPr>
        </p:nvSpPr>
        <p:spPr>
          <a:xfrm>
            <a:off x="1566968" y="1848048"/>
            <a:ext cx="3771900" cy="3263504"/>
          </a:xfrm>
        </p:spPr>
        <p:txBody>
          <a:bodyPr/>
          <a:lstStyle/>
          <a:p>
            <a:r>
              <a:rPr lang="en-US" dirty="0"/>
              <a:t>Describe the CXR findings in this patient.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27906"/>
            <a:ext cx="5257798" cy="5128433"/>
          </a:xfrm>
          <a:prstGeom prst="rect">
            <a:avLst/>
          </a:prstGeom>
        </p:spPr>
      </p:pic>
      <p:sp>
        <p:nvSpPr>
          <p:cNvPr id="6" name="TextBox 5"/>
          <p:cNvSpPr txBox="1"/>
          <p:nvPr/>
        </p:nvSpPr>
        <p:spPr>
          <a:xfrm>
            <a:off x="7046236" y="6209445"/>
            <a:ext cx="1678665" cy="184666"/>
          </a:xfrm>
          <a:prstGeom prst="rect">
            <a:avLst/>
          </a:prstGeom>
          <a:noFill/>
        </p:spPr>
        <p:txBody>
          <a:bodyPr wrap="none" rtlCol="0">
            <a:spAutoFit/>
          </a:bodyPr>
          <a:lstStyle/>
          <a:p>
            <a:r>
              <a:rPr lang="en-US" sz="600" dirty="0"/>
              <a:t>https://</a:t>
            </a:r>
            <a:r>
              <a:rPr lang="en-US" sz="600" dirty="0" err="1"/>
              <a:t>radiopaedia.org</a:t>
            </a:r>
            <a:r>
              <a:rPr lang="en-US" sz="600" dirty="0"/>
              <a:t>/cases/pneumothorax-6</a:t>
            </a:r>
          </a:p>
        </p:txBody>
      </p:sp>
    </p:spTree>
    <p:extLst>
      <p:ext uri="{BB962C8B-B14F-4D97-AF65-F5344CB8AC3E}">
        <p14:creationId xmlns:p14="http://schemas.microsoft.com/office/powerpoint/2010/main" val="51024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CXR  </a:t>
            </a:r>
          </a:p>
        </p:txBody>
      </p:sp>
      <p:sp>
        <p:nvSpPr>
          <p:cNvPr id="3" name="Content Placeholder 2"/>
          <p:cNvSpPr>
            <a:spLocks noGrp="1"/>
          </p:cNvSpPr>
          <p:nvPr>
            <p:ph idx="1"/>
          </p:nvPr>
        </p:nvSpPr>
        <p:spPr>
          <a:xfrm>
            <a:off x="1380490" y="2171195"/>
            <a:ext cx="3771900" cy="3263504"/>
          </a:xfrm>
        </p:spPr>
        <p:txBody>
          <a:bodyPr/>
          <a:lstStyle/>
          <a:p>
            <a:r>
              <a:rPr lang="en-US" dirty="0"/>
              <a:t>What is your suspected diagnosis?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710" y="744407"/>
            <a:ext cx="5449857" cy="5315766"/>
          </a:xfrm>
          <a:prstGeom prst="rect">
            <a:avLst/>
          </a:prstGeom>
        </p:spPr>
      </p:pic>
    </p:spTree>
    <p:extLst>
      <p:ext uri="{BB962C8B-B14F-4D97-AF65-F5344CB8AC3E}">
        <p14:creationId xmlns:p14="http://schemas.microsoft.com/office/powerpoint/2010/main" val="868505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t>
            </a:r>
            <a:r>
              <a:rPr lang="mr-IN" dirty="0"/>
              <a:t>–</a:t>
            </a:r>
            <a:r>
              <a:rPr lang="en-US" dirty="0"/>
              <a:t> CXR  </a:t>
            </a:r>
          </a:p>
        </p:txBody>
      </p:sp>
      <p:sp>
        <p:nvSpPr>
          <p:cNvPr id="3" name="Content Placeholder 2"/>
          <p:cNvSpPr>
            <a:spLocks noGrp="1"/>
          </p:cNvSpPr>
          <p:nvPr>
            <p:ph idx="1"/>
          </p:nvPr>
        </p:nvSpPr>
        <p:spPr>
          <a:xfrm>
            <a:off x="1695663" y="2288825"/>
            <a:ext cx="3771900" cy="3263504"/>
          </a:xfrm>
        </p:spPr>
        <p:txBody>
          <a:bodyPr/>
          <a:lstStyle/>
          <a:p>
            <a:r>
              <a:rPr lang="en-US" dirty="0"/>
              <a:t>Explain the cause behind these findings.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059" y="880634"/>
            <a:ext cx="5402766" cy="5269833"/>
          </a:xfrm>
          <a:prstGeom prst="rect">
            <a:avLst/>
          </a:prstGeom>
        </p:spPr>
      </p:pic>
    </p:spTree>
    <p:extLst>
      <p:ext uri="{BB962C8B-B14F-4D97-AF65-F5344CB8AC3E}">
        <p14:creationId xmlns:p14="http://schemas.microsoft.com/office/powerpoint/2010/main" val="525505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1163</Words>
  <Application>Microsoft Office PowerPoint</Application>
  <PresentationFormat>Widescreen</PresentationFormat>
  <Paragraphs>159</Paragraphs>
  <Slides>39</Slides>
  <Notes>0</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Mangal</vt:lpstr>
      <vt:lpstr>Office Theme</vt:lpstr>
      <vt:lpstr>MHD Ultrasound Lab</vt:lpstr>
      <vt:lpstr> Point of Care Ultrasound</vt:lpstr>
      <vt:lpstr>Ultrasound Videos</vt:lpstr>
      <vt:lpstr>Case 1 – History</vt:lpstr>
      <vt:lpstr>Case 1 – Physical Exam</vt:lpstr>
      <vt:lpstr>Case 1 – Workup</vt:lpstr>
      <vt:lpstr>Case 1 – CXR  </vt:lpstr>
      <vt:lpstr>Case 1 – CXR  </vt:lpstr>
      <vt:lpstr>Case 1 – CXR  </vt:lpstr>
      <vt:lpstr>Case 1 – Lung Ultrasound</vt:lpstr>
      <vt:lpstr>Case 1 – Lung Ultrasound</vt:lpstr>
      <vt:lpstr>Case 1 – Ultrasound </vt:lpstr>
      <vt:lpstr>Case 1 – Ultrasound </vt:lpstr>
      <vt:lpstr>Case 1 – Reassessment </vt:lpstr>
      <vt:lpstr>Case 1 – CXR  </vt:lpstr>
      <vt:lpstr>Case 1 – CXR  </vt:lpstr>
      <vt:lpstr>Case 1 – CXR  </vt:lpstr>
      <vt:lpstr>Case 2 – History </vt:lpstr>
      <vt:lpstr>Case 2 – Physical Exam</vt:lpstr>
      <vt:lpstr>Case 2 – CXR </vt:lpstr>
      <vt:lpstr>Case 2 – CXR </vt:lpstr>
      <vt:lpstr>Case 2 – CXR </vt:lpstr>
      <vt:lpstr>Case 2 – Ultrasound  </vt:lpstr>
      <vt:lpstr>Case 2 – Management  </vt:lpstr>
      <vt:lpstr>Case 3 – History </vt:lpstr>
      <vt:lpstr>Case 3 – Physical Exam</vt:lpstr>
      <vt:lpstr>Case 3 – Workup </vt:lpstr>
      <vt:lpstr>Case 3 – CXR </vt:lpstr>
      <vt:lpstr>Case 3 – CXR</vt:lpstr>
      <vt:lpstr>Case 3 - CXR</vt:lpstr>
      <vt:lpstr>Case 3 – Ultrasound</vt:lpstr>
      <vt:lpstr>Case 3 – Ultrasound (Left Lung) </vt:lpstr>
      <vt:lpstr>Case 3 – Ultrasound (Right Lung)</vt:lpstr>
      <vt:lpstr>Case 3 – Ultrasound (Right Lung)</vt:lpstr>
      <vt:lpstr>Gross Morphology Correlation:    “Hepatization” of the Lung</vt:lpstr>
      <vt:lpstr>Case 3 – Management</vt:lpstr>
      <vt:lpstr>Case 3 – Limitations </vt:lpstr>
      <vt:lpstr>Define Point of Care Ultrasound.   Summarize its Utility in Patient Care.</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Kule</dc:creator>
  <cp:lastModifiedBy>Goslawski, Caterina</cp:lastModifiedBy>
  <cp:revision>65</cp:revision>
  <cp:lastPrinted>2017-11-21T19:49:28Z</cp:lastPrinted>
  <dcterms:created xsi:type="dcterms:W3CDTF">2017-11-16T14:46:48Z</dcterms:created>
  <dcterms:modified xsi:type="dcterms:W3CDTF">2017-11-21T19:49:53Z</dcterms:modified>
</cp:coreProperties>
</file>