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8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39" r:id="rId14"/>
    <p:sldId id="340" r:id="rId15"/>
    <p:sldId id="341" r:id="rId16"/>
    <p:sldId id="342" r:id="rId17"/>
    <p:sldId id="343" r:id="rId18"/>
    <p:sldId id="344" r:id="rId19"/>
    <p:sldId id="320" r:id="rId20"/>
    <p:sldId id="321" r:id="rId21"/>
    <p:sldId id="322" r:id="rId22"/>
    <p:sldId id="323" r:id="rId23"/>
    <p:sldId id="324" r:id="rId24"/>
    <p:sldId id="331" r:id="rId25"/>
    <p:sldId id="332" r:id="rId26"/>
    <p:sldId id="333" r:id="rId27"/>
    <p:sldId id="345" r:id="rId28"/>
    <p:sldId id="346" r:id="rId29"/>
    <p:sldId id="335" r:id="rId30"/>
    <p:sldId id="336" r:id="rId31"/>
    <p:sldId id="337" r:id="rId32"/>
    <p:sldId id="347" r:id="rId33"/>
    <p:sldId id="348" r:id="rId34"/>
    <p:sldId id="349" r:id="rId35"/>
    <p:sldId id="350" r:id="rId36"/>
    <p:sldId id="351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C4C15B8-A799-4232-AF15-96DF41683EE0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4AA925-0DB6-4BBB-92E3-40B5E637D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20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2081D8-473D-4E0F-9D50-09AB017894FA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9A50A8-0787-40E0-97F6-E4B6B6D9B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5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E8691-C30B-4631-A60C-32A500C42DC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1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E8691-C30B-4631-A60C-32A500C42DC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E8691-C30B-4631-A60C-32A500C42DC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82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E8691-C30B-4631-A60C-32A500C42DC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07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E8691-C30B-4631-A60C-32A500C42DC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71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E8691-C30B-4631-A60C-32A500C42DC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5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E8691-C30B-4631-A60C-32A500C42DC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29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6E8691-C30B-4631-A60C-32A500C42DC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8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07D4-8172-4894-B271-4E41FD075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heckersMaroonFinal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67000"/>
            <a:ext cx="914400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21284"/>
            <a:ext cx="7772400" cy="683163"/>
          </a:xfrm>
        </p:spPr>
        <p:txBody>
          <a:bodyPr lIns="0" rIns="91440"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  <a:latin typeface="Myriad Pro" pitchFamily="34" charset="0"/>
                <a:cs typeface="Myriad Pro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826668"/>
            <a:ext cx="7772400" cy="481343"/>
          </a:xfrm>
        </p:spPr>
        <p:txBody>
          <a:bodyPr lIns="0" rIns="91440" anchor="b">
            <a:normAutofit/>
          </a:bodyPr>
          <a:lstStyle>
            <a:lvl1pPr marL="0" indent="0">
              <a:buNone/>
              <a:defRPr sz="1700" b="1" cap="all" baseline="0">
                <a:solidFill>
                  <a:srgbClr val="FFCC00"/>
                </a:solidFill>
                <a:latin typeface="Myriad Pro" pitchFamily="34" charset="0"/>
                <a:cs typeface="Myriad Pro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Chapter 1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1999" y="5072529"/>
            <a:ext cx="7732713" cy="365125"/>
          </a:xfrm>
        </p:spPr>
        <p:txBody>
          <a:bodyPr lIns="0" tIns="137160" bIns="0"/>
          <a:lstStyle>
            <a:lvl1pPr>
              <a:defRPr sz="1600">
                <a:latin typeface="Myriad Pro" pitchFamily="34" charset="0"/>
                <a:cs typeface="Myriad Pro" pitchFamily="34" charset="0"/>
              </a:defRPr>
            </a:lvl1pPr>
          </a:lstStyle>
          <a:p>
            <a:pPr algn="l"/>
            <a:r>
              <a:rPr lang="en-US" i="1" dirty="0">
                <a:solidFill>
                  <a:srgbClr val="999999"/>
                </a:solidFill>
              </a:rPr>
              <a:t>NOTE: Option1 for chapter slide—over a full-bleed image</a:t>
            </a:r>
          </a:p>
          <a:p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22313" y="3984112"/>
            <a:ext cx="7772400" cy="348060"/>
          </a:xfrm>
        </p:spPr>
        <p:txBody>
          <a:bodyPr lIns="0">
            <a:noAutofit/>
          </a:bodyPr>
          <a:lstStyle>
            <a:lvl1pPr marL="0" indent="0">
              <a:buNone/>
              <a:defRPr sz="1800" i="1" baseline="0">
                <a:solidFill>
                  <a:srgbClr val="FFFFFF"/>
                </a:solidFill>
                <a:latin typeface="Minion Pro" pitchFamily="18" charset="0"/>
                <a:cs typeface="Minion Pro" pitchFamily="18" charset="0"/>
              </a:defRPr>
            </a:lvl1pPr>
          </a:lstStyle>
          <a:p>
            <a:pPr lvl="0"/>
            <a:r>
              <a:rPr lang="en-US" dirty="0"/>
              <a:t>Support headline goes here, if desired</a:t>
            </a:r>
          </a:p>
        </p:txBody>
      </p:sp>
    </p:spTree>
    <p:extLst>
      <p:ext uri="{BB962C8B-B14F-4D97-AF65-F5344CB8AC3E}">
        <p14:creationId xmlns:p14="http://schemas.microsoft.com/office/powerpoint/2010/main" val="406268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18914-1596-428D-BE89-A0BA5A69BAF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16FD5-025C-444B-9042-BF40C3870B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Pathology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MHD</a:t>
            </a:r>
            <a:r>
              <a:rPr lang="en-US" dirty="0"/>
              <a:t> I Laboratory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>
                <a:latin typeface="Myriad Pro"/>
              </a:rPr>
              <a:t>11/21/17</a:t>
            </a:r>
          </a:p>
        </p:txBody>
      </p:sp>
    </p:spTree>
    <p:extLst>
      <p:ext uri="{BB962C8B-B14F-4D97-AF65-F5344CB8AC3E}">
        <p14:creationId xmlns:p14="http://schemas.microsoft.com/office/powerpoint/2010/main" val="40281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 b="29440"/>
          <a:stretch/>
        </p:blipFill>
        <p:spPr bwMode="auto">
          <a:xfrm>
            <a:off x="1676400" y="2824419"/>
            <a:ext cx="5486400" cy="18237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24400"/>
            <a:ext cx="4038600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76023" r="-220" b="6480"/>
          <a:stretch/>
        </p:blipFill>
        <p:spPr bwMode="auto">
          <a:xfrm rot="10800000">
            <a:off x="1295400" y="1633850"/>
            <a:ext cx="6084899" cy="11093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737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Case 1</a:t>
            </a:r>
          </a:p>
          <a:p>
            <a:pPr algn="ctr"/>
            <a:r>
              <a:rPr lang="en-US" sz="2000" dirty="0"/>
              <a:t>Describe each of the 3  histologic sections</a:t>
            </a:r>
          </a:p>
          <a:p>
            <a:pPr algn="ctr"/>
            <a:r>
              <a:rPr lang="en-US" sz="2000" dirty="0"/>
              <a:t>What process is depicted in the series of images? How does it relate to the </a:t>
            </a:r>
          </a:p>
          <a:p>
            <a:pPr algn="ctr"/>
            <a:r>
              <a:rPr lang="en-US" sz="2000" dirty="0"/>
              <a:t>diagnosis?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69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7" t="3944" r="31549" b="22487"/>
          <a:stretch/>
        </p:blipFill>
        <p:spPr bwMode="auto">
          <a:xfrm>
            <a:off x="685800" y="1447800"/>
            <a:ext cx="4114800" cy="53799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/>
          <a:stretch/>
        </p:blipFill>
        <p:spPr bwMode="auto">
          <a:xfrm>
            <a:off x="5257800" y="1600200"/>
            <a:ext cx="3146133" cy="50501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Case 1</a:t>
            </a:r>
          </a:p>
          <a:p>
            <a:pPr algn="ctr"/>
            <a:r>
              <a:rPr lang="en-US" dirty="0"/>
              <a:t>Different patient, describe the gross findings. Why is the lesion amenable to biopsy via bronchoscopy?</a:t>
            </a:r>
          </a:p>
        </p:txBody>
      </p:sp>
    </p:spTree>
    <p:extLst>
      <p:ext uri="{BB962C8B-B14F-4D97-AF65-F5344CB8AC3E}">
        <p14:creationId xmlns:p14="http://schemas.microsoft.com/office/powerpoint/2010/main" val="171827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Na 		140</a:t>
            </a:r>
          </a:p>
          <a:p>
            <a:pPr marL="0" indent="0">
              <a:buNone/>
            </a:pPr>
            <a:r>
              <a:rPr lang="en-US" dirty="0"/>
              <a:t>K 		4.0</a:t>
            </a:r>
          </a:p>
          <a:p>
            <a:pPr marL="0" indent="0">
              <a:buNone/>
            </a:pPr>
            <a:r>
              <a:rPr lang="en-US" dirty="0"/>
              <a:t>CO2 		24</a:t>
            </a:r>
          </a:p>
          <a:p>
            <a:pPr marL="0" indent="0">
              <a:buNone/>
            </a:pPr>
            <a:r>
              <a:rPr lang="en-US" dirty="0"/>
              <a:t>Chloride 	104</a:t>
            </a:r>
          </a:p>
          <a:p>
            <a:pPr marL="0" indent="0">
              <a:buNone/>
            </a:pPr>
            <a:r>
              <a:rPr lang="en-US" dirty="0"/>
              <a:t>BUN 		15</a:t>
            </a:r>
          </a:p>
          <a:p>
            <a:pPr marL="0" indent="0">
              <a:buNone/>
            </a:pPr>
            <a:r>
              <a:rPr lang="en-US" dirty="0" err="1"/>
              <a:t>Creat</a:t>
            </a:r>
            <a:r>
              <a:rPr lang="en-US" dirty="0"/>
              <a:t> 		1.4</a:t>
            </a:r>
          </a:p>
          <a:p>
            <a:pPr marL="0" indent="0">
              <a:buNone/>
            </a:pPr>
            <a:r>
              <a:rPr lang="en-US" dirty="0"/>
              <a:t>Calcium	11.5</a:t>
            </a:r>
          </a:p>
          <a:p>
            <a:pPr marL="0" indent="0">
              <a:buNone/>
            </a:pPr>
            <a:r>
              <a:rPr lang="en-US" dirty="0"/>
              <a:t>Glucose 	98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PTH		&lt;10 </a:t>
            </a:r>
            <a:r>
              <a:rPr lang="en-US" dirty="0" err="1"/>
              <a:t>pg</a:t>
            </a:r>
            <a:r>
              <a:rPr lang="en-US" dirty="0"/>
              <a:t>/ml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Interpret the laboratory findings and relate to the disease process</a:t>
            </a:r>
          </a:p>
        </p:txBody>
      </p:sp>
    </p:spTree>
    <p:extLst>
      <p:ext uri="{BB962C8B-B14F-4D97-AF65-F5344CB8AC3E}">
        <p14:creationId xmlns:p14="http://schemas.microsoft.com/office/powerpoint/2010/main" val="16497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Case 2</a:t>
            </a:r>
            <a:br>
              <a:rPr lang="en-US" altLang="en-US" dirty="0"/>
            </a:br>
            <a:r>
              <a:rPr lang="en-US" altLang="en-US" dirty="0"/>
              <a:t>History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/>
              <a:t>	</a:t>
            </a:r>
            <a:r>
              <a:rPr lang="en-US" altLang="en-US" sz="2800" dirty="0"/>
              <a:t>A 69 year-old woman presents to the emergency department with chest pain.</a:t>
            </a:r>
          </a:p>
          <a:p>
            <a:pPr eaLnBrk="1" hangingPunct="1">
              <a:buFontTx/>
              <a:buNone/>
            </a:pPr>
            <a:r>
              <a:rPr lang="en-US" altLang="en-US" sz="2800" dirty="0"/>
              <a:t>	She has no chronic medical problems. She smoked ½ pack of cigarettes per day during her first two years of college, none since. On physical exam heart, lung, abdominal exams are normal.</a:t>
            </a:r>
          </a:p>
          <a:p>
            <a:pPr eaLnBrk="1" hangingPunct="1">
              <a:buFontTx/>
              <a:buNone/>
            </a:pPr>
            <a:r>
              <a:rPr lang="en-US" altLang="en-US" sz="2800" dirty="0"/>
              <a:t>	A chest x-ray is done and shows a peripheral 9cm mass.  </a:t>
            </a:r>
          </a:p>
        </p:txBody>
      </p:sp>
    </p:spTree>
    <p:extLst>
      <p:ext uri="{BB962C8B-B14F-4D97-AF65-F5344CB8AC3E}">
        <p14:creationId xmlns:p14="http://schemas.microsoft.com/office/powerpoint/2010/main" val="28541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Case 2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/>
              <a:t>Describe the gross findings (note this is a bisected specimen)</a:t>
            </a:r>
          </a:p>
        </p:txBody>
      </p:sp>
      <p:pic>
        <p:nvPicPr>
          <p:cNvPr id="27651" name="Picture 3" descr="Adeno carcinoma  185-8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2000" contrast="20000"/>
          </a:blip>
          <a:srcRect l="14188" t="3583" b="10609"/>
          <a:stretch>
            <a:fillRect/>
          </a:stretch>
        </p:blipFill>
        <p:spPr>
          <a:xfrm>
            <a:off x="2667000" y="1143000"/>
            <a:ext cx="3797770" cy="5638800"/>
          </a:xfrm>
          <a:noFill/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662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Case 2</a:t>
            </a:r>
            <a:br>
              <a:rPr lang="en-US" sz="4000" dirty="0"/>
            </a:br>
            <a:r>
              <a:rPr lang="en-US" sz="4000" dirty="0"/>
              <a:t>Describe the low power and 20x findings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t="28880" r="54606" b="4034"/>
          <a:stretch/>
        </p:blipFill>
        <p:spPr bwMode="auto">
          <a:xfrm>
            <a:off x="92729" y="2646075"/>
            <a:ext cx="3793471" cy="33737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31038" r="59916" b="6709"/>
          <a:stretch/>
        </p:blipFill>
        <p:spPr bwMode="auto">
          <a:xfrm>
            <a:off x="3962400" y="1969477"/>
            <a:ext cx="4967201" cy="48123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Case 2 </a:t>
            </a:r>
            <a:br>
              <a:rPr lang="en-US" dirty="0"/>
            </a:br>
            <a:r>
              <a:rPr lang="en-US" dirty="0"/>
              <a:t>Describe the high power findings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49603" r="54985" b="4810"/>
          <a:stretch/>
        </p:blipFill>
        <p:spPr bwMode="auto">
          <a:xfrm>
            <a:off x="1371600" y="1828800"/>
            <a:ext cx="6400800" cy="411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Case 3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/>
              <a:t>What is your diagnosis?   </a:t>
            </a:r>
          </a:p>
          <a:p>
            <a:pPr marL="0" indent="0" eaLnBrk="1" hangingPunct="1">
              <a:buNone/>
            </a:pPr>
            <a:endParaRPr lang="en-US" altLang="en-US" sz="2800" dirty="0"/>
          </a:p>
          <a:p>
            <a:pPr marL="0" indent="0" eaLnBrk="1" hangingPunct="1">
              <a:buNone/>
            </a:pPr>
            <a:endParaRPr lang="en-US" altLang="en-US" sz="2800" dirty="0"/>
          </a:p>
          <a:p>
            <a:pPr marL="0" indent="0" eaLnBrk="1" hangingPunct="1">
              <a:buNone/>
            </a:pPr>
            <a:endParaRPr lang="en-US" altLang="en-US" sz="2800" dirty="0"/>
          </a:p>
          <a:p>
            <a:pPr marL="0" indent="0" eaLnBrk="1" hangingPunct="1">
              <a:buNone/>
            </a:pPr>
            <a:endParaRPr lang="en-US" altLang="en-US" sz="2800" dirty="0"/>
          </a:p>
          <a:p>
            <a:pPr eaLnBrk="1" hangingPunct="1"/>
            <a:endParaRPr lang="en-US" altLang="en-US" b="1" dirty="0"/>
          </a:p>
          <a:p>
            <a:pPr eaLnBrk="1" hangingPunct="1">
              <a:buNone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4697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The patient cannot understand why and how she got this disease.  “I barely smoked, and that was years and years ago”.  How will you respond to the patient?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Case 3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dirty="0"/>
              <a:t>History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/>
              <a:t>	</a:t>
            </a:r>
            <a:r>
              <a:rPr lang="en-US" altLang="en-US" sz="2800" dirty="0"/>
              <a:t>A 69 year-old woman presents to the emergency department with chest pain.</a:t>
            </a:r>
          </a:p>
          <a:p>
            <a:pPr eaLnBrk="1" hangingPunct="1">
              <a:buFontTx/>
              <a:buNone/>
            </a:pPr>
            <a:r>
              <a:rPr lang="en-US" altLang="en-US" sz="2800" dirty="0"/>
              <a:t>	She has no chronic medical problems. She smoked ½  pack of cigarettes per day during her first two years of college, none since. On physical exam heart, lung, abdominal exams are normal.</a:t>
            </a:r>
          </a:p>
          <a:p>
            <a:pPr eaLnBrk="1" hangingPunct="1">
              <a:buFontTx/>
              <a:buNone/>
            </a:pPr>
            <a:r>
              <a:rPr lang="en-US" altLang="en-US" sz="2800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Case 1</a:t>
            </a:r>
            <a:br>
              <a:rPr lang="en-US" altLang="en-US" dirty="0"/>
            </a:br>
            <a:r>
              <a:rPr lang="en-US" altLang="en-US" dirty="0"/>
              <a:t>History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 b="1" dirty="0"/>
              <a:t>	</a:t>
            </a:r>
            <a:r>
              <a:rPr lang="en-US" altLang="en-US" sz="3600" dirty="0"/>
              <a:t>A 57-year-old man develops hemoptysis.  He has been smoking two packs of cigarettes per day for 30 years.  He has had a chronic cough worse in the morning for 10 years.  He has had mild dyspnea on exertion for the past 5 years.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oin lesio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l="2128" b="19069"/>
          <a:stretch>
            <a:fillRect/>
          </a:stretch>
        </p:blipFill>
        <p:spPr>
          <a:xfrm>
            <a:off x="1943100" y="1981200"/>
            <a:ext cx="5257800" cy="4419600"/>
          </a:xfrm>
          <a:noFill/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23854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Case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061809"/>
            <a:ext cx="8498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chest-</a:t>
            </a:r>
            <a:r>
              <a:rPr lang="en-US" sz="2800" dirty="0" err="1"/>
              <a:t>xray</a:t>
            </a:r>
            <a:r>
              <a:rPr lang="en-US" sz="2800" dirty="0"/>
              <a:t> is done and shows a small peripheral nodule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Case 3 </a:t>
            </a:r>
            <a:br>
              <a:rPr lang="en-US" dirty="0"/>
            </a:br>
            <a:r>
              <a:rPr lang="en-US" dirty="0"/>
              <a:t>Describe the low power findings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31807" r="52563" b="3776"/>
          <a:stretch/>
        </p:blipFill>
        <p:spPr bwMode="auto">
          <a:xfrm>
            <a:off x="1295400" y="1902656"/>
            <a:ext cx="6477000" cy="48029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4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Case 3 -</a:t>
            </a:r>
            <a:br>
              <a:rPr lang="en-US" dirty="0"/>
            </a:br>
            <a:r>
              <a:rPr lang="en-US" dirty="0"/>
              <a:t>Describe the findings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38095" r="52635" b="2433"/>
          <a:stretch/>
        </p:blipFill>
        <p:spPr bwMode="auto">
          <a:xfrm>
            <a:off x="76200" y="2590800"/>
            <a:ext cx="3886200" cy="26083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8" r="52883" b="2410"/>
          <a:stretch/>
        </p:blipFill>
        <p:spPr bwMode="auto">
          <a:xfrm>
            <a:off x="4038597" y="2201035"/>
            <a:ext cx="5009443" cy="3352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5637" y="4800600"/>
            <a:ext cx="4459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20x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5181600"/>
            <a:ext cx="4459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40x</a:t>
            </a:r>
          </a:p>
        </p:txBody>
      </p:sp>
    </p:spTree>
    <p:extLst>
      <p:ext uri="{BB962C8B-B14F-4D97-AF65-F5344CB8AC3E}">
        <p14:creationId xmlns:p14="http://schemas.microsoft.com/office/powerpoint/2010/main" val="27986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Case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focus of pathologic changes measures 2.9 cm in greatest dimension, without findings of micro-invasion.  </a:t>
            </a:r>
          </a:p>
          <a:p>
            <a:pPr marL="0" indent="0">
              <a:buNone/>
            </a:pPr>
            <a:r>
              <a:rPr lang="en-US" dirty="0"/>
              <a:t>What is your diagnosis?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Discuss the relationship between this diagnosis and the pathology depicted in case 2</a:t>
            </a:r>
            <a:r>
              <a:rPr lang="en-US" dirty="0" smtClean="0"/>
              <a:t>. (you can ask </a:t>
            </a:r>
            <a:r>
              <a:rPr lang="en-US" smtClean="0"/>
              <a:t>case 2 </a:t>
            </a:r>
            <a:r>
              <a:rPr lang="en-US" dirty="0" smtClean="0"/>
              <a:t>students for assistance)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Case 4</a:t>
            </a:r>
            <a:br>
              <a:rPr lang="en-US" altLang="en-US" dirty="0"/>
            </a:br>
            <a:r>
              <a:rPr lang="en-US" altLang="en-US" dirty="0"/>
              <a:t>History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/>
              <a:t>A 71 year-old man develops progressive chest pain, dyspnea and back pain. He has had a 20 pound unintentional weight loss over 3 months.  He smokes and has a 50 pack year smoking history.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/>
              <a:t>Physical exam reveals hepatomegaly.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/>
              <a:t>Chest X-ray shows enlarged </a:t>
            </a:r>
            <a:r>
              <a:rPr lang="en-US" altLang="en-US" sz="2800" dirty="0" err="1"/>
              <a:t>hilar</a:t>
            </a:r>
            <a:r>
              <a:rPr lang="en-US" altLang="en-US" sz="2800" dirty="0"/>
              <a:t> and </a:t>
            </a:r>
            <a:r>
              <a:rPr lang="en-US" altLang="en-US" sz="2800" dirty="0" err="1"/>
              <a:t>mediastinal</a:t>
            </a:r>
            <a:r>
              <a:rPr lang="en-US" altLang="en-US" sz="2800" dirty="0"/>
              <a:t> lymph nodes.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/>
              <a:t>CT scan shows bilaterally enlarged adrenal glands and multiple masses in the liver.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Case 4 </a:t>
            </a:r>
            <a:br>
              <a:rPr lang="en-US" altLang="en-US" sz="4000" dirty="0"/>
            </a:br>
            <a:r>
              <a:rPr lang="en-US" altLang="en-US" sz="4000" dirty="0"/>
              <a:t>Describe the gross findings.</a:t>
            </a:r>
            <a:br>
              <a:rPr lang="en-US" altLang="en-US" sz="4000" dirty="0"/>
            </a:br>
            <a:endParaRPr lang="en-US" altLang="en-US" sz="4000" dirty="0"/>
          </a:p>
        </p:txBody>
      </p:sp>
      <p:pic>
        <p:nvPicPr>
          <p:cNvPr id="36867" name="Picture 3" descr="LUNG073"/>
          <p:cNvPicPr>
            <a:picLocks noChangeAspect="1" noChangeArrowheads="1"/>
          </p:cNvPicPr>
          <p:nvPr/>
        </p:nvPicPr>
        <p:blipFill>
          <a:blip r:embed="rId2" cstate="print"/>
          <a:srcRect t="6024" b="9639"/>
          <a:stretch>
            <a:fillRect/>
          </a:stretch>
        </p:blipFill>
        <p:spPr bwMode="auto">
          <a:xfrm>
            <a:off x="2519363" y="1447800"/>
            <a:ext cx="4186237" cy="5334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Case 4 Describe the low power findings</a:t>
            </a:r>
          </a:p>
        </p:txBody>
      </p:sp>
      <p:pic>
        <p:nvPicPr>
          <p:cNvPr id="5" name="Picture 4" descr="C:\Users\vananth\Desktop\Image_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828800"/>
            <a:ext cx="6096000" cy="4781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00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4- Describe the findings on 20X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05804"/>
            <a:ext cx="5937069" cy="46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5  - Describe the findings on 40x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11107"/>
            <a:ext cx="6629400" cy="51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lide167"/>
          <p:cNvPicPr>
            <a:picLocks noChangeAspect="1" noChangeArrowheads="1"/>
          </p:cNvPicPr>
          <p:nvPr/>
        </p:nvPicPr>
        <p:blipFill>
          <a:blip r:embed="rId2" cstate="print">
            <a:lum bright="-14000" contrast="20000"/>
          </a:blip>
          <a:srcRect/>
          <a:stretch>
            <a:fillRect/>
          </a:stretch>
        </p:blipFill>
        <p:spPr bwMode="auto">
          <a:xfrm>
            <a:off x="152400" y="1752600"/>
            <a:ext cx="6167438" cy="4114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/>
              <a:t>Case 4 </a:t>
            </a:r>
            <a:br>
              <a:rPr lang="en-US" altLang="en-US" sz="3200" dirty="0"/>
            </a:br>
            <a:r>
              <a:rPr lang="en-US" altLang="en-US" sz="3200" dirty="0"/>
              <a:t>Describe the gross findings and correlate them with the radiologic images seen below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56050"/>
            <a:ext cx="3886200" cy="290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893" name="TextBox 1"/>
          <p:cNvSpPr txBox="1">
            <a:spLocks noChangeArrowheads="1"/>
          </p:cNvSpPr>
          <p:nvPr/>
        </p:nvSpPr>
        <p:spPr bwMode="auto">
          <a:xfrm>
            <a:off x="1447800" y="5907088"/>
            <a:ext cx="38465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</a:pPr>
            <a:r>
              <a:rPr lang="en-US" altLang="en-US" sz="1200" b="1" dirty="0">
                <a:ea typeface="Arial Unicode MS" pitchFamily="34" charset="-128"/>
                <a:cs typeface="Arial Unicode MS" pitchFamily="34" charset="-128"/>
              </a:rPr>
              <a:t>Baron M, Lewis V. N </a:t>
            </a:r>
            <a:r>
              <a:rPr lang="en-US" altLang="en-US" sz="1200" b="1" dirty="0" err="1">
                <a:ea typeface="Arial Unicode MS" pitchFamily="34" charset="-128"/>
                <a:cs typeface="Arial Unicode MS" pitchFamily="34" charset="-128"/>
              </a:rPr>
              <a:t>Engl</a:t>
            </a:r>
            <a:r>
              <a:rPr lang="en-US" altLang="en-US" sz="1200" b="1" dirty="0">
                <a:ea typeface="Arial Unicode MS" pitchFamily="34" charset="-128"/>
                <a:cs typeface="Arial Unicode MS" pitchFamily="34" charset="-128"/>
              </a:rPr>
              <a:t> J Med 2001;345:180-180.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1"/>
          <a:stretch>
            <a:fillRect/>
          </a:stretch>
        </p:blipFill>
        <p:spPr bwMode="auto">
          <a:xfrm>
            <a:off x="2289246" y="1829814"/>
            <a:ext cx="4644954" cy="45709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219200"/>
          </a:xfrm>
        </p:spPr>
        <p:txBody>
          <a:bodyPr>
            <a:noAutofit/>
          </a:bodyPr>
          <a:lstStyle/>
          <a:p>
            <a:r>
              <a:rPr lang="en-US" dirty="0"/>
              <a:t>Case 1</a:t>
            </a:r>
            <a:br>
              <a:rPr lang="en-US" dirty="0"/>
            </a:br>
            <a:r>
              <a:rPr lang="en-US" dirty="0"/>
              <a:t>Identify the </a:t>
            </a:r>
            <a:r>
              <a:rPr lang="en-US" dirty="0" err="1"/>
              <a:t>cavitary</a:t>
            </a:r>
            <a:r>
              <a:rPr lang="en-US" dirty="0"/>
              <a:t> mass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Case 4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altLang="en-US" sz="2800" dirty="0"/>
              <a:t>What is your diagnosis?  </a:t>
            </a:r>
          </a:p>
          <a:p>
            <a:pPr eaLnBrk="1" hangingPunct="1">
              <a:buNone/>
            </a:pPr>
            <a:endParaRPr lang="en-US" altLang="en-US" sz="2800" dirty="0"/>
          </a:p>
          <a:p>
            <a:pPr eaLnBrk="1" hangingPunct="1">
              <a:buNone/>
            </a:pPr>
            <a:r>
              <a:rPr lang="en-US" altLang="en-US" sz="2800" dirty="0"/>
              <a:t>Correlate the gross and histologic findings with the clinical findings.</a:t>
            </a:r>
          </a:p>
          <a:p>
            <a:pPr eaLnBrk="1" hangingPunct="1">
              <a:buNone/>
            </a:pPr>
            <a:endParaRPr lang="en-US" altLang="en-US" sz="2800" dirty="0"/>
          </a:p>
          <a:p>
            <a:pPr eaLnBrk="1" hangingPunct="1">
              <a:buNone/>
            </a:pPr>
            <a:endParaRPr lang="en-US" altLang="en-US" sz="2800" dirty="0"/>
          </a:p>
          <a:p>
            <a:pPr eaLnBrk="1" hangingPunct="1">
              <a:buNone/>
            </a:pP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Case 4</a:t>
            </a:r>
            <a:br>
              <a:rPr lang="en-US" sz="4000" dirty="0"/>
            </a:br>
            <a:r>
              <a:rPr lang="en-US" sz="3600" dirty="0"/>
              <a:t>Interpret the laboratory data and correlate with the clinical scenario (the patient appears </a:t>
            </a:r>
            <a:r>
              <a:rPr lang="en-US" sz="3600" dirty="0" err="1"/>
              <a:t>euvolemic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600" u="sng" dirty="0"/>
          </a:p>
          <a:p>
            <a:pPr marL="0" indent="0">
              <a:buNone/>
            </a:pPr>
            <a:r>
              <a:rPr lang="en-US" sz="2600" u="sng" dirty="0"/>
              <a:t>BASIC METABOLIC PNL</a:t>
            </a:r>
            <a:r>
              <a:rPr lang="en-US" sz="2600" i="1" dirty="0"/>
              <a:t>	</a:t>
            </a:r>
            <a:r>
              <a:rPr lang="en-US" sz="3000" i="1" dirty="0"/>
              <a:t>			</a:t>
            </a:r>
            <a:endParaRPr lang="en-US" sz="3000" dirty="0"/>
          </a:p>
          <a:p>
            <a:pPr marL="0" indent="0">
              <a:buNone/>
            </a:pPr>
            <a:r>
              <a:rPr lang="de-DE" sz="3000" dirty="0"/>
              <a:t>Sodium 		125  			</a:t>
            </a:r>
            <a:endParaRPr lang="en-US" sz="3000" dirty="0"/>
          </a:p>
          <a:p>
            <a:pPr marL="0" indent="0">
              <a:buNone/>
            </a:pPr>
            <a:r>
              <a:rPr lang="de-DE" sz="3000" dirty="0"/>
              <a:t>Potassium		3.9					</a:t>
            </a:r>
            <a:endParaRPr lang="en-US" sz="3000" dirty="0"/>
          </a:p>
          <a:p>
            <a:pPr marL="0" indent="0">
              <a:buNone/>
            </a:pPr>
            <a:r>
              <a:rPr lang="en-US" sz="3000" dirty="0"/>
              <a:t>Chloride 		94    		</a:t>
            </a:r>
          </a:p>
          <a:p>
            <a:pPr marL="0" indent="0">
              <a:buNone/>
            </a:pPr>
            <a:r>
              <a:rPr lang="en-US" sz="3000" dirty="0"/>
              <a:t>C02	 		24		</a:t>
            </a:r>
          </a:p>
          <a:p>
            <a:pPr marL="0" indent="0">
              <a:buNone/>
            </a:pPr>
            <a:r>
              <a:rPr lang="en-US" sz="3000" dirty="0"/>
              <a:t>BUN 			8				</a:t>
            </a:r>
          </a:p>
          <a:p>
            <a:pPr marL="0" indent="0">
              <a:buNone/>
            </a:pPr>
            <a:r>
              <a:rPr lang="en-US" sz="3000" dirty="0"/>
              <a:t>Creatinine 		0.8		</a:t>
            </a:r>
          </a:p>
          <a:p>
            <a:pPr marL="0" indent="0">
              <a:buNone/>
            </a:pPr>
            <a:r>
              <a:rPr lang="en-US" sz="3000" dirty="0"/>
              <a:t>Glucose             	90	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A 25 year old </a:t>
            </a:r>
            <a:r>
              <a:rPr lang="en-US" dirty="0" smtClean="0"/>
              <a:t>female presented to the otolaryngology clinic with </a:t>
            </a:r>
            <a:r>
              <a:rPr lang="en-US" dirty="0"/>
              <a:t>complaints of recurrent sneezing, </a:t>
            </a:r>
            <a:r>
              <a:rPr lang="en-US" dirty="0" err="1"/>
              <a:t>rhinorrhoea</a:t>
            </a:r>
            <a:r>
              <a:rPr lang="en-US" dirty="0"/>
              <a:t>, productive cough, on and off fever and breathlessness on exertion since childhood. </a:t>
            </a:r>
            <a:r>
              <a:rPr lang="en-US" dirty="0" smtClean="0"/>
              <a:t>She has had repeated </a:t>
            </a:r>
            <a:r>
              <a:rPr lang="en-US" dirty="0"/>
              <a:t>hospital admissions for recurrent chest infections.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She has no drug allergies but is allergic to “dust”. </a:t>
            </a:r>
          </a:p>
          <a:p>
            <a:pPr marL="0" indent="0">
              <a:buNone/>
            </a:pPr>
            <a:r>
              <a:rPr lang="en-US" dirty="0" smtClean="0"/>
              <a:t>Nasal </a:t>
            </a:r>
            <a:r>
              <a:rPr lang="en-US" dirty="0"/>
              <a:t>examination revealed boggy, bluish mucosa over bilateral inferior </a:t>
            </a:r>
            <a:r>
              <a:rPr lang="en-US" dirty="0" err="1"/>
              <a:t>turbinates</a:t>
            </a:r>
            <a:r>
              <a:rPr lang="en-US" dirty="0"/>
              <a:t> with mucoid nasal discharge.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On </a:t>
            </a:r>
            <a:r>
              <a:rPr lang="en-US" dirty="0"/>
              <a:t>chest auscultation there were </a:t>
            </a:r>
            <a:r>
              <a:rPr lang="en-US" dirty="0" err="1"/>
              <a:t>crepitations</a:t>
            </a:r>
            <a:r>
              <a:rPr lang="en-US" dirty="0"/>
              <a:t> and wheezes over bilateral lung fields</a:t>
            </a:r>
          </a:p>
        </p:txBody>
      </p:sp>
    </p:spTree>
    <p:extLst>
      <p:ext uri="{BB962C8B-B14F-4D97-AF65-F5344CB8AC3E}">
        <p14:creationId xmlns:p14="http://schemas.microsoft.com/office/powerpoint/2010/main" val="419471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 – Describe the findings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500" t="9775" r="27500" b="9023"/>
          <a:stretch/>
        </p:blipFill>
        <p:spPr>
          <a:xfrm>
            <a:off x="2133600" y="1143000"/>
            <a:ext cx="5029200" cy="5029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2200" y="62421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Case courtesy of </a:t>
            </a:r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Sajoscha</a:t>
            </a:r>
            <a:r>
              <a:rPr lang="en-US" dirty="0"/>
              <a:t> Sorrentino, Radiopaedia.org, </a:t>
            </a:r>
            <a:r>
              <a:rPr lang="en-US" dirty="0" err="1"/>
              <a:t>rID</a:t>
            </a:r>
            <a:r>
              <a:rPr lang="en-US" dirty="0"/>
              <a:t>: 19942</a:t>
            </a:r>
          </a:p>
        </p:txBody>
      </p:sp>
    </p:spTree>
    <p:extLst>
      <p:ext uri="{BB962C8B-B14F-4D97-AF65-F5344CB8AC3E}">
        <p14:creationId xmlns:p14="http://schemas.microsoft.com/office/powerpoint/2010/main" val="172277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 – Describe the pathology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8" t="11785" r="-1826" b="5718"/>
          <a:stretch/>
        </p:blipFill>
        <p:spPr>
          <a:xfrm>
            <a:off x="445770" y="1253649"/>
            <a:ext cx="3859752" cy="5173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143000"/>
            <a:ext cx="3371879" cy="5143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287" y="6442551"/>
            <a:ext cx="184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fixed 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Summarize the case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your diagnosis?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Describe the pathogenesis</a:t>
            </a:r>
            <a:r>
              <a:rPr lang="en-US" dirty="0" smtClean="0"/>
              <a:t>. Correlate with the clinical findings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retrie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371600"/>
            <a:ext cx="4392881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879725" y="6629400"/>
            <a:ext cx="3749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200" b="1" dirty="0"/>
              <a:t>Source: NCI Visuals Online</a:t>
            </a:r>
          </a:p>
          <a:p>
            <a:pPr algn="ctr"/>
            <a:endParaRPr lang="en-US" alt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355937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Case 1</a:t>
            </a:r>
          </a:p>
          <a:p>
            <a:pPr algn="ctr"/>
            <a:r>
              <a:rPr lang="en-US" sz="2000" dirty="0"/>
              <a:t>The patient undergoes the procedure depicted in the image.  Briefly describe the procedure and indication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655638"/>
            <a:ext cx="8229600" cy="563562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/>
              <a:t>Case 1 Surgical specimen  - Describe the gross findings. Correlate with the CXR  </a:t>
            </a:r>
          </a:p>
        </p:txBody>
      </p:sp>
      <p:pic>
        <p:nvPicPr>
          <p:cNvPr id="19458" name="Picture 2" descr="SCC  4244-8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 l="7260" t="1718" r="7260" b="20621"/>
          <a:stretch>
            <a:fillRect/>
          </a:stretch>
        </p:blipFill>
        <p:spPr>
          <a:xfrm>
            <a:off x="1066800" y="1676400"/>
            <a:ext cx="6705600" cy="4290261"/>
          </a:xfrm>
          <a:noFill/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121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Case 1</a:t>
            </a:r>
            <a:br>
              <a:rPr lang="en-US" dirty="0"/>
            </a:br>
            <a:r>
              <a:rPr lang="en-US" dirty="0"/>
              <a:t>Describe the low power and 20x findings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28104" r="53867" b="7919"/>
          <a:stretch/>
        </p:blipFill>
        <p:spPr bwMode="auto">
          <a:xfrm>
            <a:off x="106128" y="2667000"/>
            <a:ext cx="4389672" cy="3886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30734" r="55812" b="7799"/>
          <a:stretch/>
        </p:blipFill>
        <p:spPr bwMode="auto">
          <a:xfrm>
            <a:off x="4572000" y="2589108"/>
            <a:ext cx="4419600" cy="40402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/>
              <a:t>Case 1 </a:t>
            </a:r>
            <a:br>
              <a:rPr lang="en-US" altLang="en-US" dirty="0"/>
            </a:br>
            <a:r>
              <a:rPr lang="en-US" altLang="en-US" dirty="0"/>
              <a:t>Describe the high power findings</a:t>
            </a:r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contrast="28000"/>
          </a:blip>
          <a:srcRect l="4688" t="12500" r="4688" b="6250"/>
          <a:stretch>
            <a:fillRect/>
          </a:stretch>
        </p:blipFill>
        <p:spPr>
          <a:xfrm>
            <a:off x="1600200" y="1579574"/>
            <a:ext cx="6096000" cy="5202226"/>
          </a:xfr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1288" y="609600"/>
            <a:ext cx="8229600" cy="1143000"/>
          </a:xfrm>
        </p:spPr>
        <p:txBody>
          <a:bodyPr>
            <a:noAutofit/>
          </a:bodyPr>
          <a:lstStyle/>
          <a:p>
            <a:pPr>
              <a:tabLst>
                <a:tab pos="292100" algn="l"/>
              </a:tabLst>
            </a:pPr>
            <a:r>
              <a:rPr lang="en-US" sz="3200" dirty="0"/>
              <a:t>Case 1 </a:t>
            </a:r>
            <a:br>
              <a:rPr lang="en-US" sz="3200" dirty="0"/>
            </a:br>
            <a:r>
              <a:rPr lang="en-US" sz="2400" dirty="0"/>
              <a:t>Describe the histologic findings. What is the cause of the findings on this image? </a:t>
            </a:r>
            <a:endParaRPr lang="en-US" sz="20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28193" r="54701" b="7406"/>
          <a:stretch/>
        </p:blipFill>
        <p:spPr bwMode="auto">
          <a:xfrm>
            <a:off x="1950981" y="1752600"/>
            <a:ext cx="5390214" cy="49501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45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your diagnosis?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Correlate the pathology with the clinical presentation and x-ray findings. </a:t>
            </a:r>
          </a:p>
        </p:txBody>
      </p:sp>
    </p:spTree>
    <p:extLst>
      <p:ext uri="{BB962C8B-B14F-4D97-AF65-F5344CB8AC3E}">
        <p14:creationId xmlns:p14="http://schemas.microsoft.com/office/powerpoint/2010/main" val="22940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439</Words>
  <Application>Microsoft Office PowerPoint</Application>
  <PresentationFormat>On-screen Show (4:3)</PresentationFormat>
  <Paragraphs>116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 Unicode MS</vt:lpstr>
      <vt:lpstr>Arial</vt:lpstr>
      <vt:lpstr>Calibri</vt:lpstr>
      <vt:lpstr>Minion Pro</vt:lpstr>
      <vt:lpstr>Myriad Pro</vt:lpstr>
      <vt:lpstr>Office Theme</vt:lpstr>
      <vt:lpstr>Pulmonary Pathology II</vt:lpstr>
      <vt:lpstr>Case 1 History</vt:lpstr>
      <vt:lpstr>Case 1 Identify the cavitary mass  </vt:lpstr>
      <vt:lpstr>PowerPoint Presentation</vt:lpstr>
      <vt:lpstr>Case 1 Surgical specimen  - Describe the gross findings. Correlate with the CXR  </vt:lpstr>
      <vt:lpstr>Case 1 Describe the low power and 20x findings</vt:lpstr>
      <vt:lpstr>Case 1  Describe the high power findings</vt:lpstr>
      <vt:lpstr>Case 1  Describe the histologic findings. What is the cause of the findings on this image? </vt:lpstr>
      <vt:lpstr>Case 1</vt:lpstr>
      <vt:lpstr>PowerPoint Presentation</vt:lpstr>
      <vt:lpstr>PowerPoint Presentation</vt:lpstr>
      <vt:lpstr>Case 1</vt:lpstr>
      <vt:lpstr>Case 2 History</vt:lpstr>
      <vt:lpstr>Case 2 Describe the gross findings (note this is a bisected specimen)</vt:lpstr>
      <vt:lpstr>Case 2 Describe the low power and 20x findings</vt:lpstr>
      <vt:lpstr>Case 2  Describe the high power findings</vt:lpstr>
      <vt:lpstr>Case 3</vt:lpstr>
      <vt:lpstr>Case 2</vt:lpstr>
      <vt:lpstr>Case 3 History</vt:lpstr>
      <vt:lpstr>PowerPoint Presentation</vt:lpstr>
      <vt:lpstr>Case 3  Describe the low power findings</vt:lpstr>
      <vt:lpstr>Case 3 - Describe the findings</vt:lpstr>
      <vt:lpstr>Case 3</vt:lpstr>
      <vt:lpstr>Case 4 History</vt:lpstr>
      <vt:lpstr> Case 4  Describe the gross findings. </vt:lpstr>
      <vt:lpstr>Case 4 Describe the low power findings</vt:lpstr>
      <vt:lpstr>Case 4- Describe the findings on 20X</vt:lpstr>
      <vt:lpstr>Case 5  - Describe the findings on 40x</vt:lpstr>
      <vt:lpstr>Case 4  Describe the gross findings and correlate them with the radiologic images seen below</vt:lpstr>
      <vt:lpstr>Case 4</vt:lpstr>
      <vt:lpstr>Case 4 Interpret the laboratory data and correlate with the clinical scenario (the patient appears euvolemic)</vt:lpstr>
      <vt:lpstr>Case 5</vt:lpstr>
      <vt:lpstr>Case 5 – Describe the findings</vt:lpstr>
      <vt:lpstr>Case 5 – Describe the pathology</vt:lpstr>
      <vt:lpstr>Case 5</vt:lpstr>
      <vt:lpstr>Case 5</vt:lpstr>
    </vt:vector>
  </TitlesOfParts>
  <Company>LUHS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jspeiser</dc:creator>
  <cp:lastModifiedBy>Goslawski, Caterina</cp:lastModifiedBy>
  <cp:revision>52</cp:revision>
  <cp:lastPrinted>2017-11-13T21:06:12Z</cp:lastPrinted>
  <dcterms:created xsi:type="dcterms:W3CDTF">2014-11-24T15:38:54Z</dcterms:created>
  <dcterms:modified xsi:type="dcterms:W3CDTF">2017-11-13T21:06:20Z</dcterms:modified>
</cp:coreProperties>
</file>